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72" r:id="rId8"/>
    <p:sldMasterId id="2147483710" r:id="rId9"/>
    <p:sldMasterId id="2147483720" r:id="rId10"/>
    <p:sldMasterId id="2147483732" r:id="rId11"/>
  </p:sldMasterIdLst>
  <p:notesMasterIdLst>
    <p:notesMasterId r:id="rId430"/>
  </p:notesMasterIdLst>
  <p:sldIdLst>
    <p:sldId id="256" r:id="rId12"/>
    <p:sldId id="1048" r:id="rId13"/>
    <p:sldId id="1051" r:id="rId14"/>
    <p:sldId id="1053" r:id="rId15"/>
    <p:sldId id="1054" r:id="rId16"/>
    <p:sldId id="1056" r:id="rId17"/>
    <p:sldId id="1058" r:id="rId18"/>
    <p:sldId id="1059" r:id="rId19"/>
    <p:sldId id="1060" r:id="rId20"/>
    <p:sldId id="1061" r:id="rId21"/>
    <p:sldId id="1062" r:id="rId22"/>
    <p:sldId id="1064" r:id="rId23"/>
    <p:sldId id="1065" r:id="rId24"/>
    <p:sldId id="1066" r:id="rId25"/>
    <p:sldId id="1088" r:id="rId26"/>
    <p:sldId id="1089" r:id="rId27"/>
    <p:sldId id="1090" r:id="rId28"/>
    <p:sldId id="1091" r:id="rId29"/>
    <p:sldId id="1092" r:id="rId30"/>
    <p:sldId id="1093" r:id="rId31"/>
    <p:sldId id="1094" r:id="rId32"/>
    <p:sldId id="1095" r:id="rId33"/>
    <p:sldId id="1096" r:id="rId34"/>
    <p:sldId id="1097" r:id="rId35"/>
    <p:sldId id="1098" r:id="rId36"/>
    <p:sldId id="697" r:id="rId37"/>
    <p:sldId id="1554" r:id="rId38"/>
    <p:sldId id="698" r:id="rId39"/>
    <p:sldId id="699" r:id="rId40"/>
    <p:sldId id="700" r:id="rId41"/>
    <p:sldId id="701" r:id="rId42"/>
    <p:sldId id="704" r:id="rId43"/>
    <p:sldId id="705" r:id="rId44"/>
    <p:sldId id="702" r:id="rId45"/>
    <p:sldId id="706" r:id="rId46"/>
    <p:sldId id="707" r:id="rId47"/>
    <p:sldId id="708" r:id="rId48"/>
    <p:sldId id="709" r:id="rId49"/>
    <p:sldId id="710" r:id="rId50"/>
    <p:sldId id="1100" r:id="rId51"/>
    <p:sldId id="1049" r:id="rId52"/>
    <p:sldId id="1184" r:id="rId53"/>
    <p:sldId id="1185" r:id="rId54"/>
    <p:sldId id="1186" r:id="rId55"/>
    <p:sldId id="1187" r:id="rId56"/>
    <p:sldId id="1188" r:id="rId57"/>
    <p:sldId id="1189" r:id="rId58"/>
    <p:sldId id="1190" r:id="rId59"/>
    <p:sldId id="1191" r:id="rId60"/>
    <p:sldId id="1192" r:id="rId61"/>
    <p:sldId id="1193" r:id="rId62"/>
    <p:sldId id="1194" r:id="rId63"/>
    <p:sldId id="1195" r:id="rId64"/>
    <p:sldId id="1196" r:id="rId65"/>
    <p:sldId id="1197" r:id="rId66"/>
    <p:sldId id="1198" r:id="rId67"/>
    <p:sldId id="1199" r:id="rId68"/>
    <p:sldId id="1200" r:id="rId69"/>
    <p:sldId id="1201" r:id="rId70"/>
    <p:sldId id="1202" r:id="rId71"/>
    <p:sldId id="1204" r:id="rId72"/>
    <p:sldId id="1205" r:id="rId73"/>
    <p:sldId id="1206" r:id="rId74"/>
    <p:sldId id="1562" r:id="rId75"/>
    <p:sldId id="1563" r:id="rId76"/>
    <p:sldId id="1207" r:id="rId77"/>
    <p:sldId id="1208" r:id="rId78"/>
    <p:sldId id="1209" r:id="rId79"/>
    <p:sldId id="1210" r:id="rId80"/>
    <p:sldId id="1211" r:id="rId81"/>
    <p:sldId id="1212" r:id="rId82"/>
    <p:sldId id="1213" r:id="rId83"/>
    <p:sldId id="1214" r:id="rId84"/>
    <p:sldId id="1215" r:id="rId85"/>
    <p:sldId id="1216" r:id="rId86"/>
    <p:sldId id="1217" r:id="rId87"/>
    <p:sldId id="1218" r:id="rId88"/>
    <p:sldId id="1219" r:id="rId89"/>
    <p:sldId id="1220" r:id="rId90"/>
    <p:sldId id="1221" r:id="rId91"/>
    <p:sldId id="1222" r:id="rId92"/>
    <p:sldId id="1223" r:id="rId93"/>
    <p:sldId id="1224" r:id="rId94"/>
    <p:sldId id="1225" r:id="rId95"/>
    <p:sldId id="1226" r:id="rId96"/>
    <p:sldId id="1227" r:id="rId97"/>
    <p:sldId id="1228" r:id="rId98"/>
    <p:sldId id="1229" r:id="rId99"/>
    <p:sldId id="1230" r:id="rId100"/>
    <p:sldId id="1231" r:id="rId101"/>
    <p:sldId id="1232" r:id="rId102"/>
    <p:sldId id="1233" r:id="rId103"/>
    <p:sldId id="1234" r:id="rId104"/>
    <p:sldId id="1235" r:id="rId105"/>
    <p:sldId id="1236" r:id="rId106"/>
    <p:sldId id="1237" r:id="rId107"/>
    <p:sldId id="1238" r:id="rId108"/>
    <p:sldId id="1239" r:id="rId109"/>
    <p:sldId id="1240" r:id="rId110"/>
    <p:sldId id="1241" r:id="rId111"/>
    <p:sldId id="1242" r:id="rId112"/>
    <p:sldId id="1243" r:id="rId113"/>
    <p:sldId id="1244" r:id="rId114"/>
    <p:sldId id="1245" r:id="rId115"/>
    <p:sldId id="1246" r:id="rId116"/>
    <p:sldId id="1247" r:id="rId117"/>
    <p:sldId id="1248" r:id="rId118"/>
    <p:sldId id="1249" r:id="rId119"/>
    <p:sldId id="1250" r:id="rId120"/>
    <p:sldId id="1251" r:id="rId121"/>
    <p:sldId id="1252" r:id="rId122"/>
    <p:sldId id="1253" r:id="rId123"/>
    <p:sldId id="1254" r:id="rId124"/>
    <p:sldId id="1255" r:id="rId125"/>
    <p:sldId id="1564" r:id="rId126"/>
    <p:sldId id="1566" r:id="rId127"/>
    <p:sldId id="1565" r:id="rId128"/>
    <p:sldId id="1256" r:id="rId129"/>
    <p:sldId id="1257" r:id="rId130"/>
    <p:sldId id="1258" r:id="rId131"/>
    <p:sldId id="1259" r:id="rId132"/>
    <p:sldId id="1260" r:id="rId133"/>
    <p:sldId id="1261" r:id="rId134"/>
    <p:sldId id="1262" r:id="rId135"/>
    <p:sldId id="1263" r:id="rId136"/>
    <p:sldId id="1264" r:id="rId137"/>
    <p:sldId id="1265" r:id="rId138"/>
    <p:sldId id="1266" r:id="rId139"/>
    <p:sldId id="1267" r:id="rId140"/>
    <p:sldId id="1268" r:id="rId141"/>
    <p:sldId id="1269" r:id="rId142"/>
    <p:sldId id="1270" r:id="rId143"/>
    <p:sldId id="1567" r:id="rId144"/>
    <p:sldId id="1271" r:id="rId145"/>
    <p:sldId id="1272" r:id="rId146"/>
    <p:sldId id="1273" r:id="rId147"/>
    <p:sldId id="1274" r:id="rId148"/>
    <p:sldId id="1275" r:id="rId149"/>
    <p:sldId id="1276" r:id="rId150"/>
    <p:sldId id="1277" r:id="rId151"/>
    <p:sldId id="1278" r:id="rId152"/>
    <p:sldId id="1279" r:id="rId153"/>
    <p:sldId id="1280" r:id="rId154"/>
    <p:sldId id="1281" r:id="rId155"/>
    <p:sldId id="1282" r:id="rId156"/>
    <p:sldId id="1283" r:id="rId157"/>
    <p:sldId id="1284" r:id="rId158"/>
    <p:sldId id="1285" r:id="rId159"/>
    <p:sldId id="1286" r:id="rId160"/>
    <p:sldId id="1287" r:id="rId161"/>
    <p:sldId id="1288" r:id="rId162"/>
    <p:sldId id="1289" r:id="rId163"/>
    <p:sldId id="1290" r:id="rId164"/>
    <p:sldId id="1291" r:id="rId165"/>
    <p:sldId id="1292" r:id="rId166"/>
    <p:sldId id="1293" r:id="rId167"/>
    <p:sldId id="1294" r:id="rId168"/>
    <p:sldId id="1295" r:id="rId169"/>
    <p:sldId id="1296" r:id="rId170"/>
    <p:sldId id="1297" r:id="rId171"/>
    <p:sldId id="1298" r:id="rId172"/>
    <p:sldId id="1299" r:id="rId173"/>
    <p:sldId id="1300" r:id="rId174"/>
    <p:sldId id="1301" r:id="rId175"/>
    <p:sldId id="1302" r:id="rId176"/>
    <p:sldId id="1555" r:id="rId177"/>
    <p:sldId id="1556" r:id="rId178"/>
    <p:sldId id="1557" r:id="rId179"/>
    <p:sldId id="1558" r:id="rId180"/>
    <p:sldId id="1559" r:id="rId181"/>
    <p:sldId id="1560" r:id="rId182"/>
    <p:sldId id="1561" r:id="rId183"/>
    <p:sldId id="1570" r:id="rId184"/>
    <p:sldId id="1303" r:id="rId185"/>
    <p:sldId id="1304" r:id="rId186"/>
    <p:sldId id="1305" r:id="rId187"/>
    <p:sldId id="1568" r:id="rId188"/>
    <p:sldId id="1307" r:id="rId189"/>
    <p:sldId id="1308" r:id="rId190"/>
    <p:sldId id="1309" r:id="rId191"/>
    <p:sldId id="1310" r:id="rId192"/>
    <p:sldId id="1311" r:id="rId193"/>
    <p:sldId id="1312" r:id="rId194"/>
    <p:sldId id="1313" r:id="rId195"/>
    <p:sldId id="1314" r:id="rId196"/>
    <p:sldId id="1315" r:id="rId197"/>
    <p:sldId id="1316" r:id="rId198"/>
    <p:sldId id="1317" r:id="rId199"/>
    <p:sldId id="1318" r:id="rId200"/>
    <p:sldId id="1319" r:id="rId201"/>
    <p:sldId id="1320" r:id="rId202"/>
    <p:sldId id="1321" r:id="rId203"/>
    <p:sldId id="1322" r:id="rId204"/>
    <p:sldId id="1323" r:id="rId205"/>
    <p:sldId id="1569" r:id="rId206"/>
    <p:sldId id="1324" r:id="rId207"/>
    <p:sldId id="1325" r:id="rId208"/>
    <p:sldId id="1326" r:id="rId209"/>
    <p:sldId id="1327" r:id="rId210"/>
    <p:sldId id="1328" r:id="rId211"/>
    <p:sldId id="1329" r:id="rId212"/>
    <p:sldId id="1330" r:id="rId213"/>
    <p:sldId id="1331" r:id="rId214"/>
    <p:sldId id="1334" r:id="rId215"/>
    <p:sldId id="1335" r:id="rId216"/>
    <p:sldId id="1336" r:id="rId217"/>
    <p:sldId id="1337" r:id="rId218"/>
    <p:sldId id="1338" r:id="rId219"/>
    <p:sldId id="1339" r:id="rId220"/>
    <p:sldId id="1340" r:id="rId221"/>
    <p:sldId id="1341" r:id="rId222"/>
    <p:sldId id="1342" r:id="rId223"/>
    <p:sldId id="1343" r:id="rId224"/>
    <p:sldId id="1344" r:id="rId225"/>
    <p:sldId id="1346" r:id="rId226"/>
    <p:sldId id="1347" r:id="rId227"/>
    <p:sldId id="1348" r:id="rId228"/>
    <p:sldId id="1345" r:id="rId229"/>
    <p:sldId id="1350" r:id="rId230"/>
    <p:sldId id="1351" r:id="rId231"/>
    <p:sldId id="1352" r:id="rId232"/>
    <p:sldId id="1353" r:id="rId233"/>
    <p:sldId id="1354" r:id="rId234"/>
    <p:sldId id="1355" r:id="rId235"/>
    <p:sldId id="1356" r:id="rId236"/>
    <p:sldId id="1357" r:id="rId237"/>
    <p:sldId id="1358" r:id="rId238"/>
    <p:sldId id="1361" r:id="rId239"/>
    <p:sldId id="1360" r:id="rId240"/>
    <p:sldId id="1362" r:id="rId241"/>
    <p:sldId id="1363" r:id="rId242"/>
    <p:sldId id="1364" r:id="rId243"/>
    <p:sldId id="1365" r:id="rId244"/>
    <p:sldId id="1366" r:id="rId245"/>
    <p:sldId id="1367" r:id="rId246"/>
    <p:sldId id="1368" r:id="rId247"/>
    <p:sldId id="1369" r:id="rId248"/>
    <p:sldId id="1370" r:id="rId249"/>
    <p:sldId id="1371" r:id="rId250"/>
    <p:sldId id="1372" r:id="rId251"/>
    <p:sldId id="1373" r:id="rId252"/>
    <p:sldId id="1374" r:id="rId253"/>
    <p:sldId id="1375" r:id="rId254"/>
    <p:sldId id="1376" r:id="rId255"/>
    <p:sldId id="1377" r:id="rId256"/>
    <p:sldId id="1378" r:id="rId257"/>
    <p:sldId id="1379" r:id="rId258"/>
    <p:sldId id="1380" r:id="rId259"/>
    <p:sldId id="1381" r:id="rId260"/>
    <p:sldId id="1382" r:id="rId261"/>
    <p:sldId id="1383" r:id="rId262"/>
    <p:sldId id="1384" r:id="rId263"/>
    <p:sldId id="1385" r:id="rId264"/>
    <p:sldId id="1386" r:id="rId265"/>
    <p:sldId id="1387" r:id="rId266"/>
    <p:sldId id="1388" r:id="rId267"/>
    <p:sldId id="1389" r:id="rId268"/>
    <p:sldId id="1390" r:id="rId269"/>
    <p:sldId id="1391" r:id="rId270"/>
    <p:sldId id="1392" r:id="rId271"/>
    <p:sldId id="1393" r:id="rId272"/>
    <p:sldId id="1394" r:id="rId273"/>
    <p:sldId id="1395" r:id="rId274"/>
    <p:sldId id="1396" r:id="rId275"/>
    <p:sldId id="1397" r:id="rId276"/>
    <p:sldId id="1398" r:id="rId277"/>
    <p:sldId id="1399" r:id="rId278"/>
    <p:sldId id="1400" r:id="rId279"/>
    <p:sldId id="1401" r:id="rId280"/>
    <p:sldId id="1402" r:id="rId281"/>
    <p:sldId id="1403" r:id="rId282"/>
    <p:sldId id="1404" r:id="rId283"/>
    <p:sldId id="1405" r:id="rId284"/>
    <p:sldId id="1406" r:id="rId285"/>
    <p:sldId id="1407" r:id="rId286"/>
    <p:sldId id="1408" r:id="rId287"/>
    <p:sldId id="1409" r:id="rId288"/>
    <p:sldId id="1410" r:id="rId289"/>
    <p:sldId id="1411" r:id="rId290"/>
    <p:sldId id="1412" r:id="rId291"/>
    <p:sldId id="1413" r:id="rId292"/>
    <p:sldId id="1414" r:id="rId293"/>
    <p:sldId id="1415" r:id="rId294"/>
    <p:sldId id="1416" r:id="rId295"/>
    <p:sldId id="1417" r:id="rId296"/>
    <p:sldId id="1418" r:id="rId297"/>
    <p:sldId id="1419" r:id="rId298"/>
    <p:sldId id="1432" r:id="rId299"/>
    <p:sldId id="1433" r:id="rId300"/>
    <p:sldId id="1434" r:id="rId301"/>
    <p:sldId id="1435" r:id="rId302"/>
    <p:sldId id="1436" r:id="rId303"/>
    <p:sldId id="1437" r:id="rId304"/>
    <p:sldId id="1438" r:id="rId305"/>
    <p:sldId id="1439" r:id="rId306"/>
    <p:sldId id="1440" r:id="rId307"/>
    <p:sldId id="1441" r:id="rId308"/>
    <p:sldId id="1442" r:id="rId309"/>
    <p:sldId id="1443" r:id="rId310"/>
    <p:sldId id="1444" r:id="rId311"/>
    <p:sldId id="1445" r:id="rId312"/>
    <p:sldId id="1446" r:id="rId313"/>
    <p:sldId id="1447" r:id="rId314"/>
    <p:sldId id="1571" r:id="rId315"/>
    <p:sldId id="1572" r:id="rId316"/>
    <p:sldId id="1573" r:id="rId317"/>
    <p:sldId id="1574" r:id="rId318"/>
    <p:sldId id="1575" r:id="rId319"/>
    <p:sldId id="1453" r:id="rId320"/>
    <p:sldId id="1454" r:id="rId321"/>
    <p:sldId id="1455" r:id="rId322"/>
    <p:sldId id="1456" r:id="rId323"/>
    <p:sldId id="1457" r:id="rId324"/>
    <p:sldId id="1458" r:id="rId325"/>
    <p:sldId id="1459" r:id="rId326"/>
    <p:sldId id="1460" r:id="rId327"/>
    <p:sldId id="1461" r:id="rId328"/>
    <p:sldId id="1462" r:id="rId329"/>
    <p:sldId id="1463" r:id="rId330"/>
    <p:sldId id="1464" r:id="rId331"/>
    <p:sldId id="1465" r:id="rId332"/>
    <p:sldId id="1466" r:id="rId333"/>
    <p:sldId id="1576" r:id="rId334"/>
    <p:sldId id="1577" r:id="rId335"/>
    <p:sldId id="1578" r:id="rId336"/>
    <p:sldId id="1579" r:id="rId337"/>
    <p:sldId id="1580" r:id="rId338"/>
    <p:sldId id="1581" r:id="rId339"/>
    <p:sldId id="1467" r:id="rId340"/>
    <p:sldId id="1468" r:id="rId341"/>
    <p:sldId id="1469" r:id="rId342"/>
    <p:sldId id="1470" r:id="rId343"/>
    <p:sldId id="1471" r:id="rId344"/>
    <p:sldId id="1472" r:id="rId345"/>
    <p:sldId id="1473" r:id="rId346"/>
    <p:sldId id="1474" r:id="rId347"/>
    <p:sldId id="1475" r:id="rId348"/>
    <p:sldId id="1476" r:id="rId349"/>
    <p:sldId id="1477" r:id="rId350"/>
    <p:sldId id="1478" r:id="rId351"/>
    <p:sldId id="1479" r:id="rId352"/>
    <p:sldId id="1480" r:id="rId353"/>
    <p:sldId id="1481" r:id="rId354"/>
    <p:sldId id="1482" r:id="rId355"/>
    <p:sldId id="1483" r:id="rId356"/>
    <p:sldId id="1484" r:id="rId357"/>
    <p:sldId id="1485" r:id="rId358"/>
    <p:sldId id="1583" r:id="rId359"/>
    <p:sldId id="1486" r:id="rId360"/>
    <p:sldId id="1487" r:id="rId361"/>
    <p:sldId id="1488" r:id="rId362"/>
    <p:sldId id="1489" r:id="rId363"/>
    <p:sldId id="1490" r:id="rId364"/>
    <p:sldId id="1491" r:id="rId365"/>
    <p:sldId id="1492" r:id="rId366"/>
    <p:sldId id="1584" r:id="rId367"/>
    <p:sldId id="1585" r:id="rId368"/>
    <p:sldId id="1493" r:id="rId369"/>
    <p:sldId id="1494" r:id="rId370"/>
    <p:sldId id="1495" r:id="rId371"/>
    <p:sldId id="1496" r:id="rId372"/>
    <p:sldId id="1497" r:id="rId373"/>
    <p:sldId id="1498" r:id="rId374"/>
    <p:sldId id="1499" r:id="rId375"/>
    <p:sldId id="1500" r:id="rId376"/>
    <p:sldId id="1501" r:id="rId377"/>
    <p:sldId id="1502" r:id="rId378"/>
    <p:sldId id="1503" r:id="rId379"/>
    <p:sldId id="1504" r:id="rId380"/>
    <p:sldId id="1505" r:id="rId381"/>
    <p:sldId id="1506" r:id="rId382"/>
    <p:sldId id="1507" r:id="rId383"/>
    <p:sldId id="1508" r:id="rId384"/>
    <p:sldId id="1509" r:id="rId385"/>
    <p:sldId id="1586" r:id="rId386"/>
    <p:sldId id="1510" r:id="rId387"/>
    <p:sldId id="1511" r:id="rId388"/>
    <p:sldId id="1512" r:id="rId389"/>
    <p:sldId id="1513" r:id="rId390"/>
    <p:sldId id="1514" r:id="rId391"/>
    <p:sldId id="1515" r:id="rId392"/>
    <p:sldId id="1516" r:id="rId393"/>
    <p:sldId id="1517" r:id="rId394"/>
    <p:sldId id="1518" r:id="rId395"/>
    <p:sldId id="1519" r:id="rId396"/>
    <p:sldId id="1520" r:id="rId397"/>
    <p:sldId id="1521" r:id="rId398"/>
    <p:sldId id="1522" r:id="rId399"/>
    <p:sldId id="1523" r:id="rId400"/>
    <p:sldId id="1524" r:id="rId401"/>
    <p:sldId id="1525" r:id="rId402"/>
    <p:sldId id="1526" r:id="rId403"/>
    <p:sldId id="1527" r:id="rId404"/>
    <p:sldId id="1528" r:id="rId405"/>
    <p:sldId id="1529" r:id="rId406"/>
    <p:sldId id="1530" r:id="rId407"/>
    <p:sldId id="1531" r:id="rId408"/>
    <p:sldId id="1532" r:id="rId409"/>
    <p:sldId id="1533" r:id="rId410"/>
    <p:sldId id="1534" r:id="rId411"/>
    <p:sldId id="1535" r:id="rId412"/>
    <p:sldId id="1536" r:id="rId413"/>
    <p:sldId id="1537" r:id="rId414"/>
    <p:sldId id="1538" r:id="rId415"/>
    <p:sldId id="1539" r:id="rId416"/>
    <p:sldId id="1540" r:id="rId417"/>
    <p:sldId id="1541" r:id="rId418"/>
    <p:sldId id="1542" r:id="rId419"/>
    <p:sldId id="1543" r:id="rId420"/>
    <p:sldId id="1544" r:id="rId421"/>
    <p:sldId id="1545" r:id="rId422"/>
    <p:sldId id="1546" r:id="rId423"/>
    <p:sldId id="1547" r:id="rId424"/>
    <p:sldId id="1548" r:id="rId425"/>
    <p:sldId id="1549" r:id="rId426"/>
    <p:sldId id="1550" r:id="rId427"/>
    <p:sldId id="1551" r:id="rId428"/>
    <p:sldId id="1552" r:id="rId42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1" autoAdjust="0"/>
    <p:restoredTop sz="94660"/>
  </p:normalViewPr>
  <p:slideViewPr>
    <p:cSldViewPr>
      <p:cViewPr>
        <p:scale>
          <a:sx n="80" d="100"/>
          <a:sy n="80" d="100"/>
        </p:scale>
        <p:origin x="-1272" y="-21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99" Type="http://schemas.openxmlformats.org/officeDocument/2006/relationships/slide" Target="slides/slide288.xml"/><Relationship Id="rId21" Type="http://schemas.openxmlformats.org/officeDocument/2006/relationships/slide" Target="slides/slide10.xml"/><Relationship Id="rId63" Type="http://schemas.openxmlformats.org/officeDocument/2006/relationships/slide" Target="slides/slide52.xml"/><Relationship Id="rId159" Type="http://schemas.openxmlformats.org/officeDocument/2006/relationships/slide" Target="slides/slide148.xml"/><Relationship Id="rId324" Type="http://schemas.openxmlformats.org/officeDocument/2006/relationships/slide" Target="slides/slide313.xml"/><Relationship Id="rId366" Type="http://schemas.openxmlformats.org/officeDocument/2006/relationships/slide" Target="slides/slide355.xml"/><Relationship Id="rId170" Type="http://schemas.openxmlformats.org/officeDocument/2006/relationships/slide" Target="slides/slide159.xml"/><Relationship Id="rId226" Type="http://schemas.openxmlformats.org/officeDocument/2006/relationships/slide" Target="slides/slide215.xml"/><Relationship Id="rId433" Type="http://schemas.openxmlformats.org/officeDocument/2006/relationships/theme" Target="theme/theme1.xml"/><Relationship Id="rId268" Type="http://schemas.openxmlformats.org/officeDocument/2006/relationships/slide" Target="slides/slide257.xml"/><Relationship Id="rId32" Type="http://schemas.openxmlformats.org/officeDocument/2006/relationships/slide" Target="slides/slide21.xml"/><Relationship Id="rId74" Type="http://schemas.openxmlformats.org/officeDocument/2006/relationships/slide" Target="slides/slide63.xml"/><Relationship Id="rId128" Type="http://schemas.openxmlformats.org/officeDocument/2006/relationships/slide" Target="slides/slide117.xml"/><Relationship Id="rId335" Type="http://schemas.openxmlformats.org/officeDocument/2006/relationships/slide" Target="slides/slide324.xml"/><Relationship Id="rId377" Type="http://schemas.openxmlformats.org/officeDocument/2006/relationships/slide" Target="slides/slide366.xml"/><Relationship Id="rId5" Type="http://schemas.openxmlformats.org/officeDocument/2006/relationships/customXml" Target="../customXml/item5.xml"/><Relationship Id="rId181" Type="http://schemas.openxmlformats.org/officeDocument/2006/relationships/slide" Target="slides/slide170.xml"/><Relationship Id="rId237" Type="http://schemas.openxmlformats.org/officeDocument/2006/relationships/slide" Target="slides/slide226.xml"/><Relationship Id="rId402" Type="http://schemas.openxmlformats.org/officeDocument/2006/relationships/slide" Target="slides/slide391.xml"/><Relationship Id="rId279" Type="http://schemas.openxmlformats.org/officeDocument/2006/relationships/slide" Target="slides/slide268.xml"/><Relationship Id="rId43" Type="http://schemas.openxmlformats.org/officeDocument/2006/relationships/slide" Target="slides/slide32.xml"/><Relationship Id="rId139" Type="http://schemas.openxmlformats.org/officeDocument/2006/relationships/slide" Target="slides/slide128.xml"/><Relationship Id="rId290" Type="http://schemas.openxmlformats.org/officeDocument/2006/relationships/slide" Target="slides/slide279.xml"/><Relationship Id="rId304" Type="http://schemas.openxmlformats.org/officeDocument/2006/relationships/slide" Target="slides/slide293.xml"/><Relationship Id="rId346" Type="http://schemas.openxmlformats.org/officeDocument/2006/relationships/slide" Target="slides/slide335.xml"/><Relationship Id="rId388" Type="http://schemas.openxmlformats.org/officeDocument/2006/relationships/slide" Target="slides/slide377.xml"/><Relationship Id="rId85" Type="http://schemas.openxmlformats.org/officeDocument/2006/relationships/slide" Target="slides/slide74.xml"/><Relationship Id="rId150" Type="http://schemas.openxmlformats.org/officeDocument/2006/relationships/slide" Target="slides/slide139.xml"/><Relationship Id="rId192" Type="http://schemas.openxmlformats.org/officeDocument/2006/relationships/slide" Target="slides/slide181.xml"/><Relationship Id="rId206" Type="http://schemas.openxmlformats.org/officeDocument/2006/relationships/slide" Target="slides/slide195.xml"/><Relationship Id="rId413" Type="http://schemas.openxmlformats.org/officeDocument/2006/relationships/slide" Target="slides/slide402.xml"/><Relationship Id="rId248" Type="http://schemas.openxmlformats.org/officeDocument/2006/relationships/slide" Target="slides/slide237.xml"/><Relationship Id="rId269" Type="http://schemas.openxmlformats.org/officeDocument/2006/relationships/slide" Target="slides/slide258.xml"/><Relationship Id="rId434" Type="http://schemas.openxmlformats.org/officeDocument/2006/relationships/tableStyles" Target="tableStyles.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280" Type="http://schemas.openxmlformats.org/officeDocument/2006/relationships/slide" Target="slides/slide269.xml"/><Relationship Id="rId315" Type="http://schemas.openxmlformats.org/officeDocument/2006/relationships/slide" Target="slides/slide304.xml"/><Relationship Id="rId336" Type="http://schemas.openxmlformats.org/officeDocument/2006/relationships/slide" Target="slides/slide325.xml"/><Relationship Id="rId357" Type="http://schemas.openxmlformats.org/officeDocument/2006/relationships/slide" Target="slides/slide346.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378" Type="http://schemas.openxmlformats.org/officeDocument/2006/relationships/slide" Target="slides/slide367.xml"/><Relationship Id="rId399" Type="http://schemas.openxmlformats.org/officeDocument/2006/relationships/slide" Target="slides/slide388.xml"/><Relationship Id="rId403" Type="http://schemas.openxmlformats.org/officeDocument/2006/relationships/slide" Target="slides/slide392.xml"/><Relationship Id="rId6" Type="http://schemas.openxmlformats.org/officeDocument/2006/relationships/customXml" Target="../customXml/item6.xml"/><Relationship Id="rId238" Type="http://schemas.openxmlformats.org/officeDocument/2006/relationships/slide" Target="slides/slide227.xml"/><Relationship Id="rId259" Type="http://schemas.openxmlformats.org/officeDocument/2006/relationships/slide" Target="slides/slide248.xml"/><Relationship Id="rId424" Type="http://schemas.openxmlformats.org/officeDocument/2006/relationships/slide" Target="slides/slide413.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291" Type="http://schemas.openxmlformats.org/officeDocument/2006/relationships/slide" Target="slides/slide280.xml"/><Relationship Id="rId305" Type="http://schemas.openxmlformats.org/officeDocument/2006/relationships/slide" Target="slides/slide294.xml"/><Relationship Id="rId326" Type="http://schemas.openxmlformats.org/officeDocument/2006/relationships/slide" Target="slides/slide315.xml"/><Relationship Id="rId347" Type="http://schemas.openxmlformats.org/officeDocument/2006/relationships/slide" Target="slides/slide336.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368" Type="http://schemas.openxmlformats.org/officeDocument/2006/relationships/slide" Target="slides/slide357.xml"/><Relationship Id="rId389" Type="http://schemas.openxmlformats.org/officeDocument/2006/relationships/slide" Target="slides/slide378.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414" Type="http://schemas.openxmlformats.org/officeDocument/2006/relationships/slide" Target="slides/slide403.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281" Type="http://schemas.openxmlformats.org/officeDocument/2006/relationships/slide" Target="slides/slide270.xml"/><Relationship Id="rId316" Type="http://schemas.openxmlformats.org/officeDocument/2006/relationships/slide" Target="slides/slide305.xml"/><Relationship Id="rId337" Type="http://schemas.openxmlformats.org/officeDocument/2006/relationships/slide" Target="slides/slide326.xml"/><Relationship Id="rId34" Type="http://schemas.openxmlformats.org/officeDocument/2006/relationships/slide" Target="slides/slide23.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20" Type="http://schemas.openxmlformats.org/officeDocument/2006/relationships/slide" Target="slides/slide109.xml"/><Relationship Id="rId141" Type="http://schemas.openxmlformats.org/officeDocument/2006/relationships/slide" Target="slides/slide130.xml"/><Relationship Id="rId358" Type="http://schemas.openxmlformats.org/officeDocument/2006/relationships/slide" Target="slides/slide347.xml"/><Relationship Id="rId379" Type="http://schemas.openxmlformats.org/officeDocument/2006/relationships/slide" Target="slides/slide368.xml"/><Relationship Id="rId7" Type="http://schemas.openxmlformats.org/officeDocument/2006/relationships/slideMaster" Target="slideMasters/slideMaster1.xml"/><Relationship Id="rId162" Type="http://schemas.openxmlformats.org/officeDocument/2006/relationships/slide" Target="slides/slide151.xml"/><Relationship Id="rId183" Type="http://schemas.openxmlformats.org/officeDocument/2006/relationships/slide" Target="slides/slide172.xml"/><Relationship Id="rId218" Type="http://schemas.openxmlformats.org/officeDocument/2006/relationships/slide" Target="slides/slide207.xml"/><Relationship Id="rId239" Type="http://schemas.openxmlformats.org/officeDocument/2006/relationships/slide" Target="slides/slide228.xml"/><Relationship Id="rId390" Type="http://schemas.openxmlformats.org/officeDocument/2006/relationships/slide" Target="slides/slide379.xml"/><Relationship Id="rId404" Type="http://schemas.openxmlformats.org/officeDocument/2006/relationships/slide" Target="slides/slide393.xml"/><Relationship Id="rId425" Type="http://schemas.openxmlformats.org/officeDocument/2006/relationships/slide" Target="slides/slide414.xml"/><Relationship Id="rId250" Type="http://schemas.openxmlformats.org/officeDocument/2006/relationships/slide" Target="slides/slide239.xml"/><Relationship Id="rId271" Type="http://schemas.openxmlformats.org/officeDocument/2006/relationships/slide" Target="slides/slide260.xml"/><Relationship Id="rId292" Type="http://schemas.openxmlformats.org/officeDocument/2006/relationships/slide" Target="slides/slide281.xml"/><Relationship Id="rId306" Type="http://schemas.openxmlformats.org/officeDocument/2006/relationships/slide" Target="slides/slide295.xml"/><Relationship Id="rId24" Type="http://schemas.openxmlformats.org/officeDocument/2006/relationships/slide" Target="slides/slide13.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31" Type="http://schemas.openxmlformats.org/officeDocument/2006/relationships/slide" Target="slides/slide120.xml"/><Relationship Id="rId327" Type="http://schemas.openxmlformats.org/officeDocument/2006/relationships/slide" Target="slides/slide316.xml"/><Relationship Id="rId348" Type="http://schemas.openxmlformats.org/officeDocument/2006/relationships/slide" Target="slides/slide337.xml"/><Relationship Id="rId369" Type="http://schemas.openxmlformats.org/officeDocument/2006/relationships/slide" Target="slides/slide358.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208" Type="http://schemas.openxmlformats.org/officeDocument/2006/relationships/slide" Target="slides/slide197.xml"/><Relationship Id="rId229" Type="http://schemas.openxmlformats.org/officeDocument/2006/relationships/slide" Target="slides/slide218.xml"/><Relationship Id="rId380" Type="http://schemas.openxmlformats.org/officeDocument/2006/relationships/slide" Target="slides/slide369.xml"/><Relationship Id="rId415" Type="http://schemas.openxmlformats.org/officeDocument/2006/relationships/slide" Target="slides/slide404.xml"/><Relationship Id="rId240" Type="http://schemas.openxmlformats.org/officeDocument/2006/relationships/slide" Target="slides/slide229.xml"/><Relationship Id="rId261" Type="http://schemas.openxmlformats.org/officeDocument/2006/relationships/slide" Target="slides/slide250.xml"/><Relationship Id="rId14" Type="http://schemas.openxmlformats.org/officeDocument/2006/relationships/slide" Target="slides/slide3.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282" Type="http://schemas.openxmlformats.org/officeDocument/2006/relationships/slide" Target="slides/slide271.xml"/><Relationship Id="rId317" Type="http://schemas.openxmlformats.org/officeDocument/2006/relationships/slide" Target="slides/slide306.xml"/><Relationship Id="rId338" Type="http://schemas.openxmlformats.org/officeDocument/2006/relationships/slide" Target="slides/slide327.xml"/><Relationship Id="rId359" Type="http://schemas.openxmlformats.org/officeDocument/2006/relationships/slide" Target="slides/slide348.xml"/><Relationship Id="rId8" Type="http://schemas.openxmlformats.org/officeDocument/2006/relationships/slideMaster" Target="slideMasters/slideMaster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219" Type="http://schemas.openxmlformats.org/officeDocument/2006/relationships/slide" Target="slides/slide208.xml"/><Relationship Id="rId370" Type="http://schemas.openxmlformats.org/officeDocument/2006/relationships/slide" Target="slides/slide359.xml"/><Relationship Id="rId391" Type="http://schemas.openxmlformats.org/officeDocument/2006/relationships/slide" Target="slides/slide380.xml"/><Relationship Id="rId405" Type="http://schemas.openxmlformats.org/officeDocument/2006/relationships/slide" Target="slides/slide394.xml"/><Relationship Id="rId426" Type="http://schemas.openxmlformats.org/officeDocument/2006/relationships/slide" Target="slides/slide415.xml"/><Relationship Id="rId230" Type="http://schemas.openxmlformats.org/officeDocument/2006/relationships/slide" Target="slides/slide219.xml"/><Relationship Id="rId251" Type="http://schemas.openxmlformats.org/officeDocument/2006/relationships/slide" Target="slides/slide240.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272" Type="http://schemas.openxmlformats.org/officeDocument/2006/relationships/slide" Target="slides/slide261.xml"/><Relationship Id="rId293" Type="http://schemas.openxmlformats.org/officeDocument/2006/relationships/slide" Target="slides/slide282.xml"/><Relationship Id="rId307" Type="http://schemas.openxmlformats.org/officeDocument/2006/relationships/slide" Target="slides/slide296.xml"/><Relationship Id="rId328" Type="http://schemas.openxmlformats.org/officeDocument/2006/relationships/slide" Target="slides/slide317.xml"/><Relationship Id="rId349" Type="http://schemas.openxmlformats.org/officeDocument/2006/relationships/slide" Target="slides/slide338.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95" Type="http://schemas.openxmlformats.org/officeDocument/2006/relationships/slide" Target="slides/slide184.xml"/><Relationship Id="rId209" Type="http://schemas.openxmlformats.org/officeDocument/2006/relationships/slide" Target="slides/slide198.xml"/><Relationship Id="rId360" Type="http://schemas.openxmlformats.org/officeDocument/2006/relationships/slide" Target="slides/slide349.xml"/><Relationship Id="rId381" Type="http://schemas.openxmlformats.org/officeDocument/2006/relationships/slide" Target="slides/slide370.xml"/><Relationship Id="rId416" Type="http://schemas.openxmlformats.org/officeDocument/2006/relationships/slide" Target="slides/slide405.xml"/><Relationship Id="rId220" Type="http://schemas.openxmlformats.org/officeDocument/2006/relationships/slide" Target="slides/slide209.xml"/><Relationship Id="rId241" Type="http://schemas.openxmlformats.org/officeDocument/2006/relationships/slide" Target="slides/slide230.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262" Type="http://schemas.openxmlformats.org/officeDocument/2006/relationships/slide" Target="slides/slide251.xml"/><Relationship Id="rId283" Type="http://schemas.openxmlformats.org/officeDocument/2006/relationships/slide" Target="slides/slide272.xml"/><Relationship Id="rId318" Type="http://schemas.openxmlformats.org/officeDocument/2006/relationships/slide" Target="slides/slide307.xml"/><Relationship Id="rId339" Type="http://schemas.openxmlformats.org/officeDocument/2006/relationships/slide" Target="slides/slide328.xml"/><Relationship Id="rId78" Type="http://schemas.openxmlformats.org/officeDocument/2006/relationships/slide" Target="slides/slide67.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64" Type="http://schemas.openxmlformats.org/officeDocument/2006/relationships/slide" Target="slides/slide153.xml"/><Relationship Id="rId185" Type="http://schemas.openxmlformats.org/officeDocument/2006/relationships/slide" Target="slides/slide174.xml"/><Relationship Id="rId350" Type="http://schemas.openxmlformats.org/officeDocument/2006/relationships/slide" Target="slides/slide339.xml"/><Relationship Id="rId371" Type="http://schemas.openxmlformats.org/officeDocument/2006/relationships/slide" Target="slides/slide360.xml"/><Relationship Id="rId406" Type="http://schemas.openxmlformats.org/officeDocument/2006/relationships/slide" Target="slides/slide395.xml"/><Relationship Id="rId9" Type="http://schemas.openxmlformats.org/officeDocument/2006/relationships/slideMaster" Target="slideMasters/slideMaster3.xml"/><Relationship Id="rId210" Type="http://schemas.openxmlformats.org/officeDocument/2006/relationships/slide" Target="slides/slide199.xml"/><Relationship Id="rId392" Type="http://schemas.openxmlformats.org/officeDocument/2006/relationships/slide" Target="slides/slide381.xml"/><Relationship Id="rId427" Type="http://schemas.openxmlformats.org/officeDocument/2006/relationships/slide" Target="slides/slide416.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294" Type="http://schemas.openxmlformats.org/officeDocument/2006/relationships/slide" Target="slides/slide283.xml"/><Relationship Id="rId308" Type="http://schemas.openxmlformats.org/officeDocument/2006/relationships/slide" Target="slides/slide297.xml"/><Relationship Id="rId329" Type="http://schemas.openxmlformats.org/officeDocument/2006/relationships/slide" Target="slides/slide318.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340" Type="http://schemas.openxmlformats.org/officeDocument/2006/relationships/slide" Target="slides/slide329.xml"/><Relationship Id="rId361" Type="http://schemas.openxmlformats.org/officeDocument/2006/relationships/slide" Target="slides/slide350.xml"/><Relationship Id="rId196" Type="http://schemas.openxmlformats.org/officeDocument/2006/relationships/slide" Target="slides/slide185.xml"/><Relationship Id="rId200" Type="http://schemas.openxmlformats.org/officeDocument/2006/relationships/slide" Target="slides/slide189.xml"/><Relationship Id="rId382" Type="http://schemas.openxmlformats.org/officeDocument/2006/relationships/slide" Target="slides/slide371.xml"/><Relationship Id="rId417" Type="http://schemas.openxmlformats.org/officeDocument/2006/relationships/slide" Target="slides/slide406.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19" Type="http://schemas.openxmlformats.org/officeDocument/2006/relationships/slide" Target="slides/slide308.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330" Type="http://schemas.openxmlformats.org/officeDocument/2006/relationships/slide" Target="slides/slide319.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351" Type="http://schemas.openxmlformats.org/officeDocument/2006/relationships/slide" Target="slides/slide340.xml"/><Relationship Id="rId372" Type="http://schemas.openxmlformats.org/officeDocument/2006/relationships/slide" Target="slides/slide361.xml"/><Relationship Id="rId393" Type="http://schemas.openxmlformats.org/officeDocument/2006/relationships/slide" Target="slides/slide382.xml"/><Relationship Id="rId407" Type="http://schemas.openxmlformats.org/officeDocument/2006/relationships/slide" Target="slides/slide396.xml"/><Relationship Id="rId428" Type="http://schemas.openxmlformats.org/officeDocument/2006/relationships/slide" Target="slides/slide417.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95" Type="http://schemas.openxmlformats.org/officeDocument/2006/relationships/slide" Target="slides/slide284.xml"/><Relationship Id="rId309" Type="http://schemas.openxmlformats.org/officeDocument/2006/relationships/slide" Target="slides/slide298.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320" Type="http://schemas.openxmlformats.org/officeDocument/2006/relationships/slide" Target="slides/slide309.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341" Type="http://schemas.openxmlformats.org/officeDocument/2006/relationships/slide" Target="slides/slide330.xml"/><Relationship Id="rId362" Type="http://schemas.openxmlformats.org/officeDocument/2006/relationships/slide" Target="slides/slide351.xml"/><Relationship Id="rId383" Type="http://schemas.openxmlformats.org/officeDocument/2006/relationships/slide" Target="slides/slide372.xml"/><Relationship Id="rId418" Type="http://schemas.openxmlformats.org/officeDocument/2006/relationships/slide" Target="slides/slide407.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310" Type="http://schemas.openxmlformats.org/officeDocument/2006/relationships/slide" Target="slides/slide299.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331" Type="http://schemas.openxmlformats.org/officeDocument/2006/relationships/slide" Target="slides/slide320.xml"/><Relationship Id="rId352" Type="http://schemas.openxmlformats.org/officeDocument/2006/relationships/slide" Target="slides/slide341.xml"/><Relationship Id="rId373" Type="http://schemas.openxmlformats.org/officeDocument/2006/relationships/slide" Target="slides/slide362.xml"/><Relationship Id="rId394" Type="http://schemas.openxmlformats.org/officeDocument/2006/relationships/slide" Target="slides/slide383.xml"/><Relationship Id="rId408" Type="http://schemas.openxmlformats.org/officeDocument/2006/relationships/slide" Target="slides/slide397.xml"/><Relationship Id="rId429" Type="http://schemas.openxmlformats.org/officeDocument/2006/relationships/slide" Target="slides/slide418.xml"/><Relationship Id="rId1" Type="http://schemas.openxmlformats.org/officeDocument/2006/relationships/customXml" Target="../customXml/item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296" Type="http://schemas.openxmlformats.org/officeDocument/2006/relationships/slide" Target="slides/slide285.xml"/><Relationship Id="rId300" Type="http://schemas.openxmlformats.org/officeDocument/2006/relationships/slide" Target="slides/slide289.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321" Type="http://schemas.openxmlformats.org/officeDocument/2006/relationships/slide" Target="slides/slide310.xml"/><Relationship Id="rId342" Type="http://schemas.openxmlformats.org/officeDocument/2006/relationships/slide" Target="slides/slide331.xml"/><Relationship Id="rId363" Type="http://schemas.openxmlformats.org/officeDocument/2006/relationships/slide" Target="slides/slide352.xml"/><Relationship Id="rId384" Type="http://schemas.openxmlformats.org/officeDocument/2006/relationships/slide" Target="slides/slide373.xml"/><Relationship Id="rId419" Type="http://schemas.openxmlformats.org/officeDocument/2006/relationships/slide" Target="slides/slide408.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430" Type="http://schemas.openxmlformats.org/officeDocument/2006/relationships/notesMaster" Target="notesMasters/notesMaster1.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 Id="rId50" Type="http://schemas.openxmlformats.org/officeDocument/2006/relationships/slide" Target="slides/slide39.xml"/><Relationship Id="rId104" Type="http://schemas.openxmlformats.org/officeDocument/2006/relationships/slide" Target="slides/slide93.xml"/><Relationship Id="rId125" Type="http://schemas.openxmlformats.org/officeDocument/2006/relationships/slide" Target="slides/slide114.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311" Type="http://schemas.openxmlformats.org/officeDocument/2006/relationships/slide" Target="slides/slide300.xml"/><Relationship Id="rId332" Type="http://schemas.openxmlformats.org/officeDocument/2006/relationships/slide" Target="slides/slide321.xml"/><Relationship Id="rId353" Type="http://schemas.openxmlformats.org/officeDocument/2006/relationships/slide" Target="slides/slide342.xml"/><Relationship Id="rId374" Type="http://schemas.openxmlformats.org/officeDocument/2006/relationships/slide" Target="slides/slide363.xml"/><Relationship Id="rId395" Type="http://schemas.openxmlformats.org/officeDocument/2006/relationships/slide" Target="slides/slide384.xml"/><Relationship Id="rId409" Type="http://schemas.openxmlformats.org/officeDocument/2006/relationships/slide" Target="slides/slide398.xml"/><Relationship Id="rId71" Type="http://schemas.openxmlformats.org/officeDocument/2006/relationships/slide" Target="slides/slide60.xml"/><Relationship Id="rId92" Type="http://schemas.openxmlformats.org/officeDocument/2006/relationships/slide" Target="slides/slide81.xml"/><Relationship Id="rId213" Type="http://schemas.openxmlformats.org/officeDocument/2006/relationships/slide" Target="slides/slide202.xml"/><Relationship Id="rId234" Type="http://schemas.openxmlformats.org/officeDocument/2006/relationships/slide" Target="slides/slide223.xml"/><Relationship Id="rId420" Type="http://schemas.openxmlformats.org/officeDocument/2006/relationships/slide" Target="slides/slide409.xml"/><Relationship Id="rId2" Type="http://schemas.openxmlformats.org/officeDocument/2006/relationships/customXml" Target="../customXml/item2.xml"/><Relationship Id="rId29" Type="http://schemas.openxmlformats.org/officeDocument/2006/relationships/slide" Target="slides/slide18.xml"/><Relationship Id="rId255" Type="http://schemas.openxmlformats.org/officeDocument/2006/relationships/slide" Target="slides/slide244.xml"/><Relationship Id="rId276" Type="http://schemas.openxmlformats.org/officeDocument/2006/relationships/slide" Target="slides/slide265.xml"/><Relationship Id="rId297" Type="http://schemas.openxmlformats.org/officeDocument/2006/relationships/slide" Target="slides/slide286.xml"/><Relationship Id="rId40" Type="http://schemas.openxmlformats.org/officeDocument/2006/relationships/slide" Target="slides/slide29.xml"/><Relationship Id="rId115" Type="http://schemas.openxmlformats.org/officeDocument/2006/relationships/slide" Target="slides/slide104.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301" Type="http://schemas.openxmlformats.org/officeDocument/2006/relationships/slide" Target="slides/slide290.xml"/><Relationship Id="rId322" Type="http://schemas.openxmlformats.org/officeDocument/2006/relationships/slide" Target="slides/slide311.xml"/><Relationship Id="rId343" Type="http://schemas.openxmlformats.org/officeDocument/2006/relationships/slide" Target="slides/slide332.xml"/><Relationship Id="rId364" Type="http://schemas.openxmlformats.org/officeDocument/2006/relationships/slide" Target="slides/slide353.xml"/><Relationship Id="rId61" Type="http://schemas.openxmlformats.org/officeDocument/2006/relationships/slide" Target="slides/slide50.xml"/><Relationship Id="rId82" Type="http://schemas.openxmlformats.org/officeDocument/2006/relationships/slide" Target="slides/slide71.xml"/><Relationship Id="rId199" Type="http://schemas.openxmlformats.org/officeDocument/2006/relationships/slide" Target="slides/slide188.xml"/><Relationship Id="rId203" Type="http://schemas.openxmlformats.org/officeDocument/2006/relationships/slide" Target="slides/slide192.xml"/><Relationship Id="rId385" Type="http://schemas.openxmlformats.org/officeDocument/2006/relationships/slide" Target="slides/slide374.xml"/><Relationship Id="rId19" Type="http://schemas.openxmlformats.org/officeDocument/2006/relationships/slide" Target="slides/slide8.xml"/><Relationship Id="rId224" Type="http://schemas.openxmlformats.org/officeDocument/2006/relationships/slide" Target="slides/slide213.xml"/><Relationship Id="rId245" Type="http://schemas.openxmlformats.org/officeDocument/2006/relationships/slide" Target="slides/slide234.xml"/><Relationship Id="rId266" Type="http://schemas.openxmlformats.org/officeDocument/2006/relationships/slide" Target="slides/slide255.xml"/><Relationship Id="rId287" Type="http://schemas.openxmlformats.org/officeDocument/2006/relationships/slide" Target="slides/slide276.xml"/><Relationship Id="rId410" Type="http://schemas.openxmlformats.org/officeDocument/2006/relationships/slide" Target="slides/slide399.xml"/><Relationship Id="rId431" Type="http://schemas.openxmlformats.org/officeDocument/2006/relationships/presProps" Target="presProps.xml"/><Relationship Id="rId30" Type="http://schemas.openxmlformats.org/officeDocument/2006/relationships/slide" Target="slides/slide1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312" Type="http://schemas.openxmlformats.org/officeDocument/2006/relationships/slide" Target="slides/slide301.xml"/><Relationship Id="rId333" Type="http://schemas.openxmlformats.org/officeDocument/2006/relationships/slide" Target="slides/slide322.xml"/><Relationship Id="rId354" Type="http://schemas.openxmlformats.org/officeDocument/2006/relationships/slide" Target="slides/slide343.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189" Type="http://schemas.openxmlformats.org/officeDocument/2006/relationships/slide" Target="slides/slide178.xml"/><Relationship Id="rId375" Type="http://schemas.openxmlformats.org/officeDocument/2006/relationships/slide" Target="slides/slide364.xml"/><Relationship Id="rId396" Type="http://schemas.openxmlformats.org/officeDocument/2006/relationships/slide" Target="slides/slide385.xml"/><Relationship Id="rId3" Type="http://schemas.openxmlformats.org/officeDocument/2006/relationships/customXml" Target="../customXml/item3.xml"/><Relationship Id="rId214" Type="http://schemas.openxmlformats.org/officeDocument/2006/relationships/slide" Target="slides/slide203.xml"/><Relationship Id="rId235" Type="http://schemas.openxmlformats.org/officeDocument/2006/relationships/slide" Target="slides/slide224.xml"/><Relationship Id="rId256" Type="http://schemas.openxmlformats.org/officeDocument/2006/relationships/slide" Target="slides/slide245.xml"/><Relationship Id="rId277" Type="http://schemas.openxmlformats.org/officeDocument/2006/relationships/slide" Target="slides/slide266.xml"/><Relationship Id="rId298" Type="http://schemas.openxmlformats.org/officeDocument/2006/relationships/slide" Target="slides/slide287.xml"/><Relationship Id="rId400" Type="http://schemas.openxmlformats.org/officeDocument/2006/relationships/slide" Target="slides/slide389.xml"/><Relationship Id="rId421" Type="http://schemas.openxmlformats.org/officeDocument/2006/relationships/slide" Target="slides/slide410.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302" Type="http://schemas.openxmlformats.org/officeDocument/2006/relationships/slide" Target="slides/slide291.xml"/><Relationship Id="rId323" Type="http://schemas.openxmlformats.org/officeDocument/2006/relationships/slide" Target="slides/slide312.xml"/><Relationship Id="rId344" Type="http://schemas.openxmlformats.org/officeDocument/2006/relationships/slide" Target="slides/slide333.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179" Type="http://schemas.openxmlformats.org/officeDocument/2006/relationships/slide" Target="slides/slide168.xml"/><Relationship Id="rId365" Type="http://schemas.openxmlformats.org/officeDocument/2006/relationships/slide" Target="slides/slide354.xml"/><Relationship Id="rId386" Type="http://schemas.openxmlformats.org/officeDocument/2006/relationships/slide" Target="slides/slide375.xml"/><Relationship Id="rId190" Type="http://schemas.openxmlformats.org/officeDocument/2006/relationships/slide" Target="slides/slide179.xml"/><Relationship Id="rId204" Type="http://schemas.openxmlformats.org/officeDocument/2006/relationships/slide" Target="slides/slide193.xml"/><Relationship Id="rId225" Type="http://schemas.openxmlformats.org/officeDocument/2006/relationships/slide" Target="slides/slide214.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slide" Target="slides/slide277.xml"/><Relationship Id="rId411" Type="http://schemas.openxmlformats.org/officeDocument/2006/relationships/slide" Target="slides/slide400.xml"/><Relationship Id="rId432" Type="http://schemas.openxmlformats.org/officeDocument/2006/relationships/viewProps" Target="viewProps.xml"/><Relationship Id="rId106" Type="http://schemas.openxmlformats.org/officeDocument/2006/relationships/slide" Target="slides/slide95.xml"/><Relationship Id="rId127" Type="http://schemas.openxmlformats.org/officeDocument/2006/relationships/slide" Target="slides/slide116.xml"/><Relationship Id="rId313" Type="http://schemas.openxmlformats.org/officeDocument/2006/relationships/slide" Target="slides/slide302.xml"/><Relationship Id="rId10" Type="http://schemas.openxmlformats.org/officeDocument/2006/relationships/slideMaster" Target="slideMasters/slideMaster4.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94" Type="http://schemas.openxmlformats.org/officeDocument/2006/relationships/slide" Target="slides/slide83.xml"/><Relationship Id="rId148" Type="http://schemas.openxmlformats.org/officeDocument/2006/relationships/slide" Target="slides/slide137.xml"/><Relationship Id="rId169" Type="http://schemas.openxmlformats.org/officeDocument/2006/relationships/slide" Target="slides/slide158.xml"/><Relationship Id="rId334" Type="http://schemas.openxmlformats.org/officeDocument/2006/relationships/slide" Target="slides/slide323.xml"/><Relationship Id="rId355" Type="http://schemas.openxmlformats.org/officeDocument/2006/relationships/slide" Target="slides/slide344.xml"/><Relationship Id="rId376" Type="http://schemas.openxmlformats.org/officeDocument/2006/relationships/slide" Target="slides/slide365.xml"/><Relationship Id="rId397" Type="http://schemas.openxmlformats.org/officeDocument/2006/relationships/slide" Target="slides/slide386.xml"/><Relationship Id="rId4" Type="http://schemas.openxmlformats.org/officeDocument/2006/relationships/customXml" Target="../customXml/item4.xml"/><Relationship Id="rId180" Type="http://schemas.openxmlformats.org/officeDocument/2006/relationships/slide" Target="slides/slide16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401" Type="http://schemas.openxmlformats.org/officeDocument/2006/relationships/slide" Target="slides/slide390.xml"/><Relationship Id="rId422" Type="http://schemas.openxmlformats.org/officeDocument/2006/relationships/slide" Target="slides/slide411.xml"/><Relationship Id="rId303" Type="http://schemas.openxmlformats.org/officeDocument/2006/relationships/slide" Target="slides/slide292.xml"/><Relationship Id="rId42" Type="http://schemas.openxmlformats.org/officeDocument/2006/relationships/slide" Target="slides/slide31.xml"/><Relationship Id="rId84" Type="http://schemas.openxmlformats.org/officeDocument/2006/relationships/slide" Target="slides/slide73.xml"/><Relationship Id="rId138" Type="http://schemas.openxmlformats.org/officeDocument/2006/relationships/slide" Target="slides/slide127.xml"/><Relationship Id="rId345" Type="http://schemas.openxmlformats.org/officeDocument/2006/relationships/slide" Target="slides/slide334.xml"/><Relationship Id="rId387" Type="http://schemas.openxmlformats.org/officeDocument/2006/relationships/slide" Target="slides/slide376.xml"/><Relationship Id="rId191" Type="http://schemas.openxmlformats.org/officeDocument/2006/relationships/slide" Target="slides/slide180.xml"/><Relationship Id="rId205" Type="http://schemas.openxmlformats.org/officeDocument/2006/relationships/slide" Target="slides/slide194.xml"/><Relationship Id="rId247" Type="http://schemas.openxmlformats.org/officeDocument/2006/relationships/slide" Target="slides/slide236.xml"/><Relationship Id="rId412" Type="http://schemas.openxmlformats.org/officeDocument/2006/relationships/slide" Target="slides/slide401.xml"/><Relationship Id="rId107" Type="http://schemas.openxmlformats.org/officeDocument/2006/relationships/slide" Target="slides/slide96.xml"/><Relationship Id="rId289" Type="http://schemas.openxmlformats.org/officeDocument/2006/relationships/slide" Target="slides/slide278.xml"/><Relationship Id="rId11" Type="http://schemas.openxmlformats.org/officeDocument/2006/relationships/slideMaster" Target="slideMasters/slideMaster5.xml"/><Relationship Id="rId53" Type="http://schemas.openxmlformats.org/officeDocument/2006/relationships/slide" Target="slides/slide42.xml"/><Relationship Id="rId149" Type="http://schemas.openxmlformats.org/officeDocument/2006/relationships/slide" Target="slides/slide138.xml"/><Relationship Id="rId314" Type="http://schemas.openxmlformats.org/officeDocument/2006/relationships/slide" Target="slides/slide303.xml"/><Relationship Id="rId356" Type="http://schemas.openxmlformats.org/officeDocument/2006/relationships/slide" Target="slides/slide345.xml"/><Relationship Id="rId398" Type="http://schemas.openxmlformats.org/officeDocument/2006/relationships/slide" Target="slides/slide387.xml"/><Relationship Id="rId95" Type="http://schemas.openxmlformats.org/officeDocument/2006/relationships/slide" Target="slides/slide84.xml"/><Relationship Id="rId160" Type="http://schemas.openxmlformats.org/officeDocument/2006/relationships/slide" Target="slides/slide149.xml"/><Relationship Id="rId216" Type="http://schemas.openxmlformats.org/officeDocument/2006/relationships/slide" Target="slides/slide205.xml"/><Relationship Id="rId423" Type="http://schemas.openxmlformats.org/officeDocument/2006/relationships/slide" Target="slides/slide412.xml"/><Relationship Id="rId258" Type="http://schemas.openxmlformats.org/officeDocument/2006/relationships/slide" Target="slides/slide247.xml"/><Relationship Id="rId22" Type="http://schemas.openxmlformats.org/officeDocument/2006/relationships/slide" Target="slides/slide11.xml"/><Relationship Id="rId64" Type="http://schemas.openxmlformats.org/officeDocument/2006/relationships/slide" Target="slides/slide53.xml"/><Relationship Id="rId118" Type="http://schemas.openxmlformats.org/officeDocument/2006/relationships/slide" Target="slides/slide107.xml"/><Relationship Id="rId325" Type="http://schemas.openxmlformats.org/officeDocument/2006/relationships/slide" Target="slides/slide314.xml"/><Relationship Id="rId367" Type="http://schemas.openxmlformats.org/officeDocument/2006/relationships/slide" Target="slides/slide356.xml"/><Relationship Id="rId171" Type="http://schemas.openxmlformats.org/officeDocument/2006/relationships/slide" Target="slides/slide160.xml"/><Relationship Id="rId227" Type="http://schemas.openxmlformats.org/officeDocument/2006/relationships/slide" Target="slides/slide2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E68AC5-610D-4614-B604-B9D7442BA4A6}" type="datetimeFigureOut">
              <a:rPr lang="zh-CN" altLang="en-US" smtClean="0"/>
              <a:t>2014/6/8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334CA6-10F8-46DC-BD91-1AC7DC4B1A3E}" type="slidenum">
              <a:rPr lang="zh-CN" altLang="en-US" smtClean="0"/>
              <a:t>‹#›</a:t>
            </a:fld>
            <a:endParaRPr lang="zh-CN" altLang="en-US"/>
          </a:p>
        </p:txBody>
      </p:sp>
    </p:spTree>
    <p:extLst>
      <p:ext uri="{BB962C8B-B14F-4D97-AF65-F5344CB8AC3E}">
        <p14:creationId xmlns:p14="http://schemas.microsoft.com/office/powerpoint/2010/main" val="1465394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334CA6-10F8-46DC-BD91-1AC7DC4B1A3E}" type="slidenum">
              <a:rPr lang="zh-CN" altLang="en-US" smtClean="0"/>
              <a:t>103</a:t>
            </a:fld>
            <a:endParaRPr lang="zh-CN" altLang="en-US"/>
          </a:p>
        </p:txBody>
      </p:sp>
    </p:spTree>
    <p:extLst>
      <p:ext uri="{BB962C8B-B14F-4D97-AF65-F5344CB8AC3E}">
        <p14:creationId xmlns:p14="http://schemas.microsoft.com/office/powerpoint/2010/main" val="1551327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334CA6-10F8-46DC-BD91-1AC7DC4B1A3E}" type="slidenum">
              <a:rPr lang="zh-CN" altLang="en-US" smtClean="0"/>
              <a:t>107</a:t>
            </a:fld>
            <a:endParaRPr lang="zh-CN" altLang="en-US"/>
          </a:p>
        </p:txBody>
      </p:sp>
    </p:spTree>
    <p:extLst>
      <p:ext uri="{BB962C8B-B14F-4D97-AF65-F5344CB8AC3E}">
        <p14:creationId xmlns:p14="http://schemas.microsoft.com/office/powerpoint/2010/main" val="523706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334CA6-10F8-46DC-BD91-1AC7DC4B1A3E}" type="slidenum">
              <a:rPr lang="zh-CN" altLang="en-US" smtClean="0"/>
              <a:t>125</a:t>
            </a:fld>
            <a:endParaRPr lang="zh-CN" altLang="en-US"/>
          </a:p>
        </p:txBody>
      </p:sp>
    </p:spTree>
    <p:extLst>
      <p:ext uri="{BB962C8B-B14F-4D97-AF65-F5344CB8AC3E}">
        <p14:creationId xmlns:p14="http://schemas.microsoft.com/office/powerpoint/2010/main" val="3497580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334CA6-10F8-46DC-BD91-1AC7DC4B1A3E}" type="slidenum">
              <a:rPr lang="zh-CN" altLang="en-US" smtClean="0"/>
              <a:t>172</a:t>
            </a:fld>
            <a:endParaRPr lang="zh-CN" altLang="en-US"/>
          </a:p>
        </p:txBody>
      </p:sp>
    </p:spTree>
    <p:extLst>
      <p:ext uri="{BB962C8B-B14F-4D97-AF65-F5344CB8AC3E}">
        <p14:creationId xmlns:p14="http://schemas.microsoft.com/office/powerpoint/2010/main" val="2006968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334CA6-10F8-46DC-BD91-1AC7DC4B1A3E}" type="slidenum">
              <a:rPr lang="zh-CN" altLang="en-US" smtClean="0"/>
              <a:t>173</a:t>
            </a:fld>
            <a:endParaRPr lang="zh-CN" altLang="en-US"/>
          </a:p>
        </p:txBody>
      </p:sp>
    </p:spTree>
    <p:extLst>
      <p:ext uri="{BB962C8B-B14F-4D97-AF65-F5344CB8AC3E}">
        <p14:creationId xmlns:p14="http://schemas.microsoft.com/office/powerpoint/2010/main" val="2006968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334CA6-10F8-46DC-BD91-1AC7DC4B1A3E}" type="slidenum">
              <a:rPr lang="zh-CN" altLang="en-US" smtClean="0"/>
              <a:t>174</a:t>
            </a:fld>
            <a:endParaRPr lang="zh-CN" altLang="en-US"/>
          </a:p>
        </p:txBody>
      </p:sp>
    </p:spTree>
    <p:extLst>
      <p:ext uri="{BB962C8B-B14F-4D97-AF65-F5344CB8AC3E}">
        <p14:creationId xmlns:p14="http://schemas.microsoft.com/office/powerpoint/2010/main" val="3224026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83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4287613-140F-4191-AE56-ABC267E73501}" type="slidenum">
              <a:rPr lang="zh-CN" altLang="en-US"/>
              <a:pPr eaLnBrk="1" hangingPunct="1"/>
              <a:t>238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grpSp>
        <p:nvGrpSpPr>
          <p:cNvPr id="2" name="组合 1"/>
          <p:cNvGrpSpPr/>
          <p:nvPr/>
        </p:nvGrpSpPr>
        <p:grpSpPr>
          <a:xfrm>
            <a:off x="-3765" y="4953000"/>
            <a:ext cx="9147765"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fld id="{10E6C018-27DC-45A4-9F42-AA24DA137283}" type="datetimeFigureOut">
              <a:rPr lang="zh-CN" altLang="en-US" smtClean="0"/>
              <a:t>2014/6/8</a:t>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zh-CN" altLang="en-US"/>
          </a:p>
        </p:txBody>
      </p:sp>
      <p:sp>
        <p:nvSpPr>
          <p:cNvPr id="27" name="灯片编号占位符 26"/>
          <p:cNvSpPr>
            <a:spLocks noGrp="1"/>
          </p:cNvSpPr>
          <p:nvPr>
            <p:ph type="sldNum" sz="quarter" idx="12"/>
          </p:nvPr>
        </p:nvSpPr>
        <p:spPr/>
        <p:txBody>
          <a:bodyPr/>
          <a:lstStyle>
            <a:lvl1pPr>
              <a:defRPr>
                <a:solidFill>
                  <a:srgbClr val="FFFFFF"/>
                </a:solidFill>
              </a:defRPr>
            </a:lvl1pPr>
            <a:extLst/>
          </a:lstStyle>
          <a:p>
            <a:fld id="{94DDDD5E-A625-4F1F-93FD-A1C249E4498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10E6C018-27DC-45A4-9F42-AA24DA137283}" type="datetimeFigureOut">
              <a:rPr lang="zh-CN" altLang="en-US" smtClean="0"/>
              <a:t>2014/6/8</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94DDDD5E-A625-4F1F-93FD-A1C249E4498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10E6C018-27DC-45A4-9F42-AA24DA137283}" type="datetimeFigureOut">
              <a:rPr lang="zh-CN" altLang="en-US" smtClean="0"/>
              <a:t>2014/6/8</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94DDDD5E-A625-4F1F-93FD-A1C249E4498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EB9F756-8475-4DFA-9ECB-ACCABAA15D1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62413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403EED0-F32B-4356-835B-ED5E75B820C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4204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F75069F-5F9C-47EF-A5FD-9D3A9A614E1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87525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74D2AA5-DE65-435E-B3A0-42558EDC30E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11615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C5B4064-03C9-4446-8351-0F5190DBA07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200017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B15CFC89-3C39-4192-97E4-B4917CA8FDA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97688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F98FF68-BC87-4849-BFAE-5E4AF422E74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831852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EC11BB5-5662-4B1F-B321-8253CBC1AF4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71101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10E6C018-27DC-45A4-9F42-AA24DA137283}" type="datetimeFigureOut">
              <a:rPr lang="zh-CN" altLang="en-US" smtClean="0"/>
              <a:t>2014/6/8</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94DDDD5E-A625-4F1F-93FD-A1C249E44981}" type="slidenum">
              <a:rPr lang="zh-CN" altLang="en-US" smtClean="0"/>
              <a:t>‹#›</a:t>
            </a:fld>
            <a:endParaRPr lang="zh-CN" altLang="en-US"/>
          </a:p>
        </p:txBody>
      </p:sp>
      <p:sp>
        <p:nvSpPr>
          <p:cNvPr id="7" name="标题 6"/>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E0DDD9-503C-45B4-97AC-0102993B1D7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867559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DFD8467-FC1B-476A-AED9-FE23B692ED3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466659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B21E177-569F-4395-9E03-BA0D3443714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844262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0C444064-2411-488F-BDDB-0E548EA70C2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112918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 name="矩形 7"/>
          <p:cNvSpPr/>
          <p:nvPr/>
        </p:nvSpPr>
        <p:spPr>
          <a:xfrm rot="10800000">
            <a:off x="0" y="5516563"/>
            <a:ext cx="9144000" cy="1379537"/>
          </a:xfrm>
          <a:custGeom>
            <a:avLst/>
            <a:gdLst>
              <a:gd name="connsiteX0" fmla="*/ 0 w 9144000"/>
              <a:gd name="connsiteY0" fmla="*/ 0 h 1656184"/>
              <a:gd name="connsiteX1" fmla="*/ 9144000 w 9144000"/>
              <a:gd name="connsiteY1" fmla="*/ 0 h 1656184"/>
              <a:gd name="connsiteX2" fmla="*/ 9144000 w 9144000"/>
              <a:gd name="connsiteY2" fmla="*/ 1656184 h 1656184"/>
              <a:gd name="connsiteX3" fmla="*/ 0 w 9144000"/>
              <a:gd name="connsiteY3" fmla="*/ 1656184 h 1656184"/>
              <a:gd name="connsiteX4" fmla="*/ 0 w 9144000"/>
              <a:gd name="connsiteY4" fmla="*/ 0 h 1656184"/>
              <a:gd name="connsiteX0" fmla="*/ 0 w 9144000"/>
              <a:gd name="connsiteY0" fmla="*/ 0 h 1656184"/>
              <a:gd name="connsiteX1" fmla="*/ 9144000 w 9144000"/>
              <a:gd name="connsiteY1" fmla="*/ 0 h 1656184"/>
              <a:gd name="connsiteX2" fmla="*/ 9144000 w 9144000"/>
              <a:gd name="connsiteY2" fmla="*/ 1656184 h 1656184"/>
              <a:gd name="connsiteX3" fmla="*/ 2581275 w 9144000"/>
              <a:gd name="connsiteY3" fmla="*/ 1399009 h 1656184"/>
              <a:gd name="connsiteX4" fmla="*/ 0 w 9144000"/>
              <a:gd name="connsiteY4" fmla="*/ 0 h 1656184"/>
              <a:gd name="connsiteX0" fmla="*/ 0 w 9144000"/>
              <a:gd name="connsiteY0" fmla="*/ 0 h 1656184"/>
              <a:gd name="connsiteX1" fmla="*/ 9144000 w 9144000"/>
              <a:gd name="connsiteY1" fmla="*/ 0 h 1656184"/>
              <a:gd name="connsiteX2" fmla="*/ 9144000 w 9144000"/>
              <a:gd name="connsiteY2" fmla="*/ 1656184 h 1656184"/>
              <a:gd name="connsiteX3" fmla="*/ 2324100 w 9144000"/>
              <a:gd name="connsiteY3" fmla="*/ 1522834 h 1656184"/>
              <a:gd name="connsiteX4" fmla="*/ 0 w 9144000"/>
              <a:gd name="connsiteY4" fmla="*/ 0 h 1656184"/>
              <a:gd name="connsiteX0" fmla="*/ 0 w 9144000"/>
              <a:gd name="connsiteY0" fmla="*/ 0 h 1522834"/>
              <a:gd name="connsiteX1" fmla="*/ 9144000 w 9144000"/>
              <a:gd name="connsiteY1" fmla="*/ 0 h 1522834"/>
              <a:gd name="connsiteX2" fmla="*/ 7943850 w 9144000"/>
              <a:gd name="connsiteY2" fmla="*/ 789409 h 1522834"/>
              <a:gd name="connsiteX3" fmla="*/ 2324100 w 9144000"/>
              <a:gd name="connsiteY3" fmla="*/ 1522834 h 1522834"/>
              <a:gd name="connsiteX4" fmla="*/ 0 w 9144000"/>
              <a:gd name="connsiteY4" fmla="*/ 0 h 1522834"/>
              <a:gd name="connsiteX0" fmla="*/ 0 w 9144000"/>
              <a:gd name="connsiteY0" fmla="*/ 0 h 1522834"/>
              <a:gd name="connsiteX1" fmla="*/ 9144000 w 9144000"/>
              <a:gd name="connsiteY1" fmla="*/ 0 h 1522834"/>
              <a:gd name="connsiteX2" fmla="*/ 6781800 w 9144000"/>
              <a:gd name="connsiteY2" fmla="*/ 1513309 h 1522834"/>
              <a:gd name="connsiteX3" fmla="*/ 2324100 w 9144000"/>
              <a:gd name="connsiteY3" fmla="*/ 1522834 h 1522834"/>
              <a:gd name="connsiteX4" fmla="*/ 0 w 9144000"/>
              <a:gd name="connsiteY4" fmla="*/ 0 h 15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2834">
                <a:moveTo>
                  <a:pt x="0" y="0"/>
                </a:moveTo>
                <a:lnTo>
                  <a:pt x="9144000" y="0"/>
                </a:lnTo>
                <a:lnTo>
                  <a:pt x="6781800" y="1513309"/>
                </a:lnTo>
                <a:lnTo>
                  <a:pt x="2324100" y="1522834"/>
                </a:lnTo>
                <a:lnTo>
                  <a:pt x="0" y="0"/>
                </a:lnTo>
                <a:close/>
              </a:path>
            </a:pathLst>
          </a:custGeom>
          <a:solidFill>
            <a:srgbClr val="0A5A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7"/>
          <p:cNvSpPr/>
          <p:nvPr/>
        </p:nvSpPr>
        <p:spPr>
          <a:xfrm rot="10800000">
            <a:off x="0" y="5373688"/>
            <a:ext cx="9144000" cy="1377950"/>
          </a:xfrm>
          <a:custGeom>
            <a:avLst/>
            <a:gdLst>
              <a:gd name="connsiteX0" fmla="*/ 0 w 9144000"/>
              <a:gd name="connsiteY0" fmla="*/ 0 h 1656184"/>
              <a:gd name="connsiteX1" fmla="*/ 9144000 w 9144000"/>
              <a:gd name="connsiteY1" fmla="*/ 0 h 1656184"/>
              <a:gd name="connsiteX2" fmla="*/ 9144000 w 9144000"/>
              <a:gd name="connsiteY2" fmla="*/ 1656184 h 1656184"/>
              <a:gd name="connsiteX3" fmla="*/ 0 w 9144000"/>
              <a:gd name="connsiteY3" fmla="*/ 1656184 h 1656184"/>
              <a:gd name="connsiteX4" fmla="*/ 0 w 9144000"/>
              <a:gd name="connsiteY4" fmla="*/ 0 h 1656184"/>
              <a:gd name="connsiteX0" fmla="*/ 0 w 9144000"/>
              <a:gd name="connsiteY0" fmla="*/ 0 h 1656184"/>
              <a:gd name="connsiteX1" fmla="*/ 9144000 w 9144000"/>
              <a:gd name="connsiteY1" fmla="*/ 0 h 1656184"/>
              <a:gd name="connsiteX2" fmla="*/ 9144000 w 9144000"/>
              <a:gd name="connsiteY2" fmla="*/ 1656184 h 1656184"/>
              <a:gd name="connsiteX3" fmla="*/ 2581275 w 9144000"/>
              <a:gd name="connsiteY3" fmla="*/ 1399009 h 1656184"/>
              <a:gd name="connsiteX4" fmla="*/ 0 w 9144000"/>
              <a:gd name="connsiteY4" fmla="*/ 0 h 1656184"/>
              <a:gd name="connsiteX0" fmla="*/ 0 w 9144000"/>
              <a:gd name="connsiteY0" fmla="*/ 0 h 1656184"/>
              <a:gd name="connsiteX1" fmla="*/ 9144000 w 9144000"/>
              <a:gd name="connsiteY1" fmla="*/ 0 h 1656184"/>
              <a:gd name="connsiteX2" fmla="*/ 9144000 w 9144000"/>
              <a:gd name="connsiteY2" fmla="*/ 1656184 h 1656184"/>
              <a:gd name="connsiteX3" fmla="*/ 2324100 w 9144000"/>
              <a:gd name="connsiteY3" fmla="*/ 1522834 h 1656184"/>
              <a:gd name="connsiteX4" fmla="*/ 0 w 9144000"/>
              <a:gd name="connsiteY4" fmla="*/ 0 h 1656184"/>
              <a:gd name="connsiteX0" fmla="*/ 0 w 9144000"/>
              <a:gd name="connsiteY0" fmla="*/ 0 h 1522834"/>
              <a:gd name="connsiteX1" fmla="*/ 9144000 w 9144000"/>
              <a:gd name="connsiteY1" fmla="*/ 0 h 1522834"/>
              <a:gd name="connsiteX2" fmla="*/ 7943850 w 9144000"/>
              <a:gd name="connsiteY2" fmla="*/ 789409 h 1522834"/>
              <a:gd name="connsiteX3" fmla="*/ 2324100 w 9144000"/>
              <a:gd name="connsiteY3" fmla="*/ 1522834 h 1522834"/>
              <a:gd name="connsiteX4" fmla="*/ 0 w 9144000"/>
              <a:gd name="connsiteY4" fmla="*/ 0 h 1522834"/>
              <a:gd name="connsiteX0" fmla="*/ 0 w 9144000"/>
              <a:gd name="connsiteY0" fmla="*/ 0 h 1522834"/>
              <a:gd name="connsiteX1" fmla="*/ 9144000 w 9144000"/>
              <a:gd name="connsiteY1" fmla="*/ 0 h 1522834"/>
              <a:gd name="connsiteX2" fmla="*/ 6781800 w 9144000"/>
              <a:gd name="connsiteY2" fmla="*/ 1513309 h 1522834"/>
              <a:gd name="connsiteX3" fmla="*/ 2324100 w 9144000"/>
              <a:gd name="connsiteY3" fmla="*/ 1522834 h 1522834"/>
              <a:gd name="connsiteX4" fmla="*/ 0 w 9144000"/>
              <a:gd name="connsiteY4" fmla="*/ 0 h 1522834"/>
              <a:gd name="connsiteX0" fmla="*/ 0 w 9144000"/>
              <a:gd name="connsiteY0" fmla="*/ 0 h 1522834"/>
              <a:gd name="connsiteX1" fmla="*/ 9144000 w 9144000"/>
              <a:gd name="connsiteY1" fmla="*/ 0 h 1522834"/>
              <a:gd name="connsiteX2" fmla="*/ 6772275 w 9144000"/>
              <a:gd name="connsiteY2" fmla="*/ 1484734 h 1522834"/>
              <a:gd name="connsiteX3" fmla="*/ 2324100 w 9144000"/>
              <a:gd name="connsiteY3" fmla="*/ 1522834 h 1522834"/>
              <a:gd name="connsiteX4" fmla="*/ 0 w 9144000"/>
              <a:gd name="connsiteY4" fmla="*/ 0 h 1522834"/>
              <a:gd name="connsiteX0" fmla="*/ 0 w 9144000"/>
              <a:gd name="connsiteY0" fmla="*/ 0 h 1522834"/>
              <a:gd name="connsiteX1" fmla="*/ 9144000 w 9144000"/>
              <a:gd name="connsiteY1" fmla="*/ 0 h 1522834"/>
              <a:gd name="connsiteX2" fmla="*/ 6715125 w 9144000"/>
              <a:gd name="connsiteY2" fmla="*/ 1513309 h 1522834"/>
              <a:gd name="connsiteX3" fmla="*/ 2324100 w 9144000"/>
              <a:gd name="connsiteY3" fmla="*/ 1522834 h 1522834"/>
              <a:gd name="connsiteX4" fmla="*/ 0 w 9144000"/>
              <a:gd name="connsiteY4" fmla="*/ 0 h 1522834"/>
              <a:gd name="connsiteX0" fmla="*/ 0 w 9144000"/>
              <a:gd name="connsiteY0" fmla="*/ 0 h 1522834"/>
              <a:gd name="connsiteX1" fmla="*/ 9144000 w 9144000"/>
              <a:gd name="connsiteY1" fmla="*/ 0 h 1522834"/>
              <a:gd name="connsiteX2" fmla="*/ 6715125 w 9144000"/>
              <a:gd name="connsiteY2" fmla="*/ 1513309 h 1522834"/>
              <a:gd name="connsiteX3" fmla="*/ 2324100 w 9144000"/>
              <a:gd name="connsiteY3" fmla="*/ 1522834 h 1522834"/>
              <a:gd name="connsiteX4" fmla="*/ 0 w 9144000"/>
              <a:gd name="connsiteY4" fmla="*/ 0 h 15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2834">
                <a:moveTo>
                  <a:pt x="0" y="0"/>
                </a:moveTo>
                <a:lnTo>
                  <a:pt x="9144000" y="0"/>
                </a:lnTo>
                <a:lnTo>
                  <a:pt x="6715125" y="1513309"/>
                </a:lnTo>
                <a:lnTo>
                  <a:pt x="2324100" y="1522834"/>
                </a:lnTo>
                <a:lnTo>
                  <a:pt x="0" y="0"/>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80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6138" y="5732463"/>
            <a:ext cx="24098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副标题 2"/>
          <p:cNvSpPr>
            <a:spLocks noGrp="1"/>
          </p:cNvSpPr>
          <p:nvPr>
            <p:ph type="subTitle" idx="1"/>
          </p:nvPr>
        </p:nvSpPr>
        <p:spPr>
          <a:xfrm>
            <a:off x="1331640" y="3573016"/>
            <a:ext cx="6400800" cy="478904"/>
          </a:xfrm>
          <a:prstGeom prst="rect">
            <a:avLst/>
          </a:prstGeom>
        </p:spPr>
        <p:txBody>
          <a:bodyPr>
            <a:normAutofit/>
          </a:bodyPr>
          <a:lstStyle>
            <a:lvl1pPr marL="0" indent="0" algn="ctr">
              <a:buNone/>
              <a:defRPr sz="2400">
                <a:solidFill>
                  <a:schemeClr val="tx1">
                    <a:tint val="7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16" name="标题 1"/>
          <p:cNvSpPr>
            <a:spLocks noGrp="1"/>
          </p:cNvSpPr>
          <p:nvPr>
            <p:ph type="title"/>
          </p:nvPr>
        </p:nvSpPr>
        <p:spPr>
          <a:xfrm>
            <a:off x="630783" y="2348880"/>
            <a:ext cx="7920880" cy="792088"/>
          </a:xfrm>
          <a:prstGeom prst="rect">
            <a:avLst/>
          </a:prstGeom>
        </p:spPr>
        <p:txBody>
          <a:bodyPr/>
          <a:lstStyle>
            <a:lvl1pPr algn="ctr">
              <a:defRPr sz="3600" b="0" spc="300">
                <a:latin typeface="微软雅黑" pitchFamily="34" charset="-122"/>
                <a:ea typeface="微软雅黑"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2274562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cxnSp>
        <p:nvCxnSpPr>
          <p:cNvPr id="5" name="直接连接符 4"/>
          <p:cNvCxnSpPr/>
          <p:nvPr/>
        </p:nvCxnSpPr>
        <p:spPr>
          <a:xfrm>
            <a:off x="7938" y="765175"/>
            <a:ext cx="9144000" cy="0"/>
          </a:xfrm>
          <a:prstGeom prst="line">
            <a:avLst/>
          </a:prstGeom>
          <a:ln>
            <a:solidFill>
              <a:schemeClr val="bg1">
                <a:lumMod val="85000"/>
              </a:schemeClr>
            </a:solidFill>
          </a:ln>
          <a:effectLst>
            <a:outerShdw sx="86000" sy="86000" algn="t" rotWithShape="0">
              <a:schemeClr val="tx1">
                <a:lumMod val="95000"/>
                <a:lumOff val="5000"/>
                <a:alpha val="19000"/>
              </a:schemeClr>
            </a:outerShdw>
          </a:effectLst>
        </p:spPr>
        <p:style>
          <a:lnRef idx="1">
            <a:schemeClr val="dk1"/>
          </a:lnRef>
          <a:fillRef idx="0">
            <a:schemeClr val="dk1"/>
          </a:fillRef>
          <a:effectRef idx="0">
            <a:schemeClr val="dk1"/>
          </a:effectRef>
          <a:fontRef idx="minor">
            <a:schemeClr val="tx1"/>
          </a:fontRef>
        </p:style>
      </p:cxnSp>
      <p:grpSp>
        <p:nvGrpSpPr>
          <p:cNvPr id="6" name="组合 7"/>
          <p:cNvGrpSpPr>
            <a:grpSpLocks/>
          </p:cNvGrpSpPr>
          <p:nvPr/>
        </p:nvGrpSpPr>
        <p:grpSpPr bwMode="auto">
          <a:xfrm>
            <a:off x="8027988" y="5999163"/>
            <a:ext cx="1123950" cy="865187"/>
            <a:chOff x="8028384" y="5999699"/>
            <a:chExt cx="1123020" cy="865255"/>
          </a:xfrm>
        </p:grpSpPr>
        <p:sp>
          <p:nvSpPr>
            <p:cNvPr id="7" name="直角三角形 6"/>
            <p:cNvSpPr/>
            <p:nvPr userDrawn="1"/>
          </p:nvSpPr>
          <p:spPr>
            <a:xfrm rot="16200000">
              <a:off x="8204101" y="5917652"/>
              <a:ext cx="771586" cy="1123020"/>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直角三角形 7"/>
            <p:cNvSpPr/>
            <p:nvPr userDrawn="1"/>
          </p:nvSpPr>
          <p:spPr>
            <a:xfrm rot="16200000">
              <a:off x="8204101" y="5823982"/>
              <a:ext cx="771586" cy="1123020"/>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9"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6273800"/>
            <a:ext cx="1655763"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组合 1"/>
          <p:cNvGrpSpPr>
            <a:grpSpLocks/>
          </p:cNvGrpSpPr>
          <p:nvPr/>
        </p:nvGrpSpPr>
        <p:grpSpPr bwMode="auto">
          <a:xfrm>
            <a:off x="0" y="-31750"/>
            <a:ext cx="1122363" cy="865188"/>
            <a:chOff x="0" y="-31584"/>
            <a:chExt cx="1123020" cy="865255"/>
          </a:xfrm>
        </p:grpSpPr>
        <p:sp>
          <p:nvSpPr>
            <p:cNvPr id="11" name="直角三角形 10"/>
            <p:cNvSpPr/>
            <p:nvPr userDrawn="1"/>
          </p:nvSpPr>
          <p:spPr>
            <a:xfrm rot="5400000">
              <a:off x="175718" y="-113631"/>
              <a:ext cx="771585" cy="1123020"/>
            </a:xfrm>
            <a:prstGeom prst="rtTriangle">
              <a:avLst/>
            </a:prstGeom>
            <a:solidFill>
              <a:srgbClr val="0A5A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直角三角形 11"/>
            <p:cNvSpPr/>
            <p:nvPr userDrawn="1"/>
          </p:nvSpPr>
          <p:spPr>
            <a:xfrm rot="5400000">
              <a:off x="175718" y="-207302"/>
              <a:ext cx="771585" cy="1123020"/>
            </a:xfrm>
            <a:prstGeom prst="rtTriangle">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3" name="TextBox 13"/>
          <p:cNvSpPr txBox="1">
            <a:spLocks noChangeArrowheads="1"/>
          </p:cNvSpPr>
          <p:nvPr/>
        </p:nvSpPr>
        <p:spPr bwMode="auto">
          <a:xfrm>
            <a:off x="8604250" y="6337300"/>
            <a:ext cx="496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fld id="{F38055A5-CDCE-4A6C-A979-F2BA1F287892}" type="slidenum">
              <a:rPr lang="zh-CN" altLang="en-US" sz="2000" smtClean="0">
                <a:solidFill>
                  <a:srgbClr val="7F7F7F"/>
                </a:solidFill>
                <a:cs typeface="Arial" charset="0"/>
              </a:rPr>
              <a:pPr eaLnBrk="1" hangingPunct="1">
                <a:defRPr/>
              </a:pPr>
              <a:t>‹#›</a:t>
            </a:fld>
            <a:endParaRPr lang="zh-CN" altLang="en-US" sz="2000" smtClean="0">
              <a:solidFill>
                <a:srgbClr val="7F7F7F"/>
              </a:solidFill>
              <a:cs typeface="Arial" charset="0"/>
            </a:endParaRPr>
          </a:p>
        </p:txBody>
      </p:sp>
      <p:sp>
        <p:nvSpPr>
          <p:cNvPr id="4" name="内容占位符 3"/>
          <p:cNvSpPr>
            <a:spLocks noGrp="1"/>
          </p:cNvSpPr>
          <p:nvPr>
            <p:ph sz="quarter" idx="10"/>
          </p:nvPr>
        </p:nvSpPr>
        <p:spPr>
          <a:xfrm>
            <a:off x="971600" y="119162"/>
            <a:ext cx="5537200" cy="620912"/>
          </a:xfrm>
          <a:prstGeom prst="rect">
            <a:avLst/>
          </a:prstGeom>
        </p:spPr>
        <p:txBody>
          <a:bodyPr/>
          <a:lstStyle>
            <a:lvl1pPr marL="0" indent="0">
              <a:buNone/>
              <a:defRPr>
                <a:latin typeface="微软雅黑" pitchFamily="34" charset="-122"/>
                <a:ea typeface="微软雅黑" pitchFamily="34" charset="-122"/>
              </a:defRPr>
            </a:lvl1pPr>
          </a:lstStyle>
          <a:p>
            <a:pPr lvl="0"/>
            <a:r>
              <a:rPr lang="zh-CN" altLang="en-US" smtClean="0"/>
              <a:t>单击此处编辑母版文本样式</a:t>
            </a:r>
          </a:p>
        </p:txBody>
      </p:sp>
      <p:sp>
        <p:nvSpPr>
          <p:cNvPr id="14" name="内容占位符 13"/>
          <p:cNvSpPr>
            <a:spLocks noGrp="1"/>
          </p:cNvSpPr>
          <p:nvPr>
            <p:ph sz="quarter" idx="12"/>
          </p:nvPr>
        </p:nvSpPr>
        <p:spPr>
          <a:xfrm>
            <a:off x="561510" y="1210940"/>
            <a:ext cx="7654925" cy="4873625"/>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sz="2800">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p:txBody>
      </p:sp>
    </p:spTree>
    <p:extLst>
      <p:ext uri="{BB962C8B-B14F-4D97-AF65-F5344CB8AC3E}">
        <p14:creationId xmlns:p14="http://schemas.microsoft.com/office/powerpoint/2010/main" val="538992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2" name="矩形 7"/>
          <p:cNvSpPr/>
          <p:nvPr/>
        </p:nvSpPr>
        <p:spPr>
          <a:xfrm rot="10800000">
            <a:off x="0" y="5507038"/>
            <a:ext cx="9144000" cy="1377950"/>
          </a:xfrm>
          <a:custGeom>
            <a:avLst/>
            <a:gdLst>
              <a:gd name="connsiteX0" fmla="*/ 0 w 9144000"/>
              <a:gd name="connsiteY0" fmla="*/ 0 h 1656184"/>
              <a:gd name="connsiteX1" fmla="*/ 9144000 w 9144000"/>
              <a:gd name="connsiteY1" fmla="*/ 0 h 1656184"/>
              <a:gd name="connsiteX2" fmla="*/ 9144000 w 9144000"/>
              <a:gd name="connsiteY2" fmla="*/ 1656184 h 1656184"/>
              <a:gd name="connsiteX3" fmla="*/ 0 w 9144000"/>
              <a:gd name="connsiteY3" fmla="*/ 1656184 h 1656184"/>
              <a:gd name="connsiteX4" fmla="*/ 0 w 9144000"/>
              <a:gd name="connsiteY4" fmla="*/ 0 h 1656184"/>
              <a:gd name="connsiteX0" fmla="*/ 0 w 9144000"/>
              <a:gd name="connsiteY0" fmla="*/ 0 h 1656184"/>
              <a:gd name="connsiteX1" fmla="*/ 9144000 w 9144000"/>
              <a:gd name="connsiteY1" fmla="*/ 0 h 1656184"/>
              <a:gd name="connsiteX2" fmla="*/ 9144000 w 9144000"/>
              <a:gd name="connsiteY2" fmla="*/ 1656184 h 1656184"/>
              <a:gd name="connsiteX3" fmla="*/ 2581275 w 9144000"/>
              <a:gd name="connsiteY3" fmla="*/ 1399009 h 1656184"/>
              <a:gd name="connsiteX4" fmla="*/ 0 w 9144000"/>
              <a:gd name="connsiteY4" fmla="*/ 0 h 1656184"/>
              <a:gd name="connsiteX0" fmla="*/ 0 w 9144000"/>
              <a:gd name="connsiteY0" fmla="*/ 0 h 1656184"/>
              <a:gd name="connsiteX1" fmla="*/ 9144000 w 9144000"/>
              <a:gd name="connsiteY1" fmla="*/ 0 h 1656184"/>
              <a:gd name="connsiteX2" fmla="*/ 9144000 w 9144000"/>
              <a:gd name="connsiteY2" fmla="*/ 1656184 h 1656184"/>
              <a:gd name="connsiteX3" fmla="*/ 2324100 w 9144000"/>
              <a:gd name="connsiteY3" fmla="*/ 1522834 h 1656184"/>
              <a:gd name="connsiteX4" fmla="*/ 0 w 9144000"/>
              <a:gd name="connsiteY4" fmla="*/ 0 h 1656184"/>
              <a:gd name="connsiteX0" fmla="*/ 0 w 9144000"/>
              <a:gd name="connsiteY0" fmla="*/ 0 h 1522834"/>
              <a:gd name="connsiteX1" fmla="*/ 9144000 w 9144000"/>
              <a:gd name="connsiteY1" fmla="*/ 0 h 1522834"/>
              <a:gd name="connsiteX2" fmla="*/ 7943850 w 9144000"/>
              <a:gd name="connsiteY2" fmla="*/ 789409 h 1522834"/>
              <a:gd name="connsiteX3" fmla="*/ 2324100 w 9144000"/>
              <a:gd name="connsiteY3" fmla="*/ 1522834 h 1522834"/>
              <a:gd name="connsiteX4" fmla="*/ 0 w 9144000"/>
              <a:gd name="connsiteY4" fmla="*/ 0 h 1522834"/>
              <a:gd name="connsiteX0" fmla="*/ 0 w 9144000"/>
              <a:gd name="connsiteY0" fmla="*/ 0 h 1522834"/>
              <a:gd name="connsiteX1" fmla="*/ 9144000 w 9144000"/>
              <a:gd name="connsiteY1" fmla="*/ 0 h 1522834"/>
              <a:gd name="connsiteX2" fmla="*/ 6781800 w 9144000"/>
              <a:gd name="connsiteY2" fmla="*/ 1513309 h 1522834"/>
              <a:gd name="connsiteX3" fmla="*/ 2324100 w 9144000"/>
              <a:gd name="connsiteY3" fmla="*/ 1522834 h 1522834"/>
              <a:gd name="connsiteX4" fmla="*/ 0 w 9144000"/>
              <a:gd name="connsiteY4" fmla="*/ 0 h 15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2834">
                <a:moveTo>
                  <a:pt x="0" y="0"/>
                </a:moveTo>
                <a:lnTo>
                  <a:pt x="9144000" y="0"/>
                </a:lnTo>
                <a:lnTo>
                  <a:pt x="6781800" y="1513309"/>
                </a:lnTo>
                <a:lnTo>
                  <a:pt x="2324100" y="1522834"/>
                </a:lnTo>
                <a:lnTo>
                  <a:pt x="0" y="0"/>
                </a:lnTo>
                <a:close/>
              </a:path>
            </a:pathLst>
          </a:custGeom>
          <a:solidFill>
            <a:srgbClr val="0A5A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矩形 7"/>
          <p:cNvSpPr/>
          <p:nvPr/>
        </p:nvSpPr>
        <p:spPr>
          <a:xfrm rot="10800000">
            <a:off x="0" y="5373688"/>
            <a:ext cx="9144000" cy="1377950"/>
          </a:xfrm>
          <a:custGeom>
            <a:avLst/>
            <a:gdLst>
              <a:gd name="connsiteX0" fmla="*/ 0 w 9144000"/>
              <a:gd name="connsiteY0" fmla="*/ 0 h 1656184"/>
              <a:gd name="connsiteX1" fmla="*/ 9144000 w 9144000"/>
              <a:gd name="connsiteY1" fmla="*/ 0 h 1656184"/>
              <a:gd name="connsiteX2" fmla="*/ 9144000 w 9144000"/>
              <a:gd name="connsiteY2" fmla="*/ 1656184 h 1656184"/>
              <a:gd name="connsiteX3" fmla="*/ 0 w 9144000"/>
              <a:gd name="connsiteY3" fmla="*/ 1656184 h 1656184"/>
              <a:gd name="connsiteX4" fmla="*/ 0 w 9144000"/>
              <a:gd name="connsiteY4" fmla="*/ 0 h 1656184"/>
              <a:gd name="connsiteX0" fmla="*/ 0 w 9144000"/>
              <a:gd name="connsiteY0" fmla="*/ 0 h 1656184"/>
              <a:gd name="connsiteX1" fmla="*/ 9144000 w 9144000"/>
              <a:gd name="connsiteY1" fmla="*/ 0 h 1656184"/>
              <a:gd name="connsiteX2" fmla="*/ 9144000 w 9144000"/>
              <a:gd name="connsiteY2" fmla="*/ 1656184 h 1656184"/>
              <a:gd name="connsiteX3" fmla="*/ 2581275 w 9144000"/>
              <a:gd name="connsiteY3" fmla="*/ 1399009 h 1656184"/>
              <a:gd name="connsiteX4" fmla="*/ 0 w 9144000"/>
              <a:gd name="connsiteY4" fmla="*/ 0 h 1656184"/>
              <a:gd name="connsiteX0" fmla="*/ 0 w 9144000"/>
              <a:gd name="connsiteY0" fmla="*/ 0 h 1656184"/>
              <a:gd name="connsiteX1" fmla="*/ 9144000 w 9144000"/>
              <a:gd name="connsiteY1" fmla="*/ 0 h 1656184"/>
              <a:gd name="connsiteX2" fmla="*/ 9144000 w 9144000"/>
              <a:gd name="connsiteY2" fmla="*/ 1656184 h 1656184"/>
              <a:gd name="connsiteX3" fmla="*/ 2324100 w 9144000"/>
              <a:gd name="connsiteY3" fmla="*/ 1522834 h 1656184"/>
              <a:gd name="connsiteX4" fmla="*/ 0 w 9144000"/>
              <a:gd name="connsiteY4" fmla="*/ 0 h 1656184"/>
              <a:gd name="connsiteX0" fmla="*/ 0 w 9144000"/>
              <a:gd name="connsiteY0" fmla="*/ 0 h 1522834"/>
              <a:gd name="connsiteX1" fmla="*/ 9144000 w 9144000"/>
              <a:gd name="connsiteY1" fmla="*/ 0 h 1522834"/>
              <a:gd name="connsiteX2" fmla="*/ 7943850 w 9144000"/>
              <a:gd name="connsiteY2" fmla="*/ 789409 h 1522834"/>
              <a:gd name="connsiteX3" fmla="*/ 2324100 w 9144000"/>
              <a:gd name="connsiteY3" fmla="*/ 1522834 h 1522834"/>
              <a:gd name="connsiteX4" fmla="*/ 0 w 9144000"/>
              <a:gd name="connsiteY4" fmla="*/ 0 h 1522834"/>
              <a:gd name="connsiteX0" fmla="*/ 0 w 9144000"/>
              <a:gd name="connsiteY0" fmla="*/ 0 h 1522834"/>
              <a:gd name="connsiteX1" fmla="*/ 9144000 w 9144000"/>
              <a:gd name="connsiteY1" fmla="*/ 0 h 1522834"/>
              <a:gd name="connsiteX2" fmla="*/ 6781800 w 9144000"/>
              <a:gd name="connsiteY2" fmla="*/ 1513309 h 1522834"/>
              <a:gd name="connsiteX3" fmla="*/ 2324100 w 9144000"/>
              <a:gd name="connsiteY3" fmla="*/ 1522834 h 1522834"/>
              <a:gd name="connsiteX4" fmla="*/ 0 w 9144000"/>
              <a:gd name="connsiteY4" fmla="*/ 0 h 1522834"/>
              <a:gd name="connsiteX0" fmla="*/ 0 w 9144000"/>
              <a:gd name="connsiteY0" fmla="*/ 0 h 1522834"/>
              <a:gd name="connsiteX1" fmla="*/ 9144000 w 9144000"/>
              <a:gd name="connsiteY1" fmla="*/ 0 h 1522834"/>
              <a:gd name="connsiteX2" fmla="*/ 6772275 w 9144000"/>
              <a:gd name="connsiteY2" fmla="*/ 1484734 h 1522834"/>
              <a:gd name="connsiteX3" fmla="*/ 2324100 w 9144000"/>
              <a:gd name="connsiteY3" fmla="*/ 1522834 h 1522834"/>
              <a:gd name="connsiteX4" fmla="*/ 0 w 9144000"/>
              <a:gd name="connsiteY4" fmla="*/ 0 h 1522834"/>
              <a:gd name="connsiteX0" fmla="*/ 0 w 9144000"/>
              <a:gd name="connsiteY0" fmla="*/ 0 h 1522834"/>
              <a:gd name="connsiteX1" fmla="*/ 9144000 w 9144000"/>
              <a:gd name="connsiteY1" fmla="*/ 0 h 1522834"/>
              <a:gd name="connsiteX2" fmla="*/ 6715125 w 9144000"/>
              <a:gd name="connsiteY2" fmla="*/ 1513309 h 1522834"/>
              <a:gd name="connsiteX3" fmla="*/ 2324100 w 9144000"/>
              <a:gd name="connsiteY3" fmla="*/ 1522834 h 1522834"/>
              <a:gd name="connsiteX4" fmla="*/ 0 w 9144000"/>
              <a:gd name="connsiteY4" fmla="*/ 0 h 1522834"/>
              <a:gd name="connsiteX0" fmla="*/ 0 w 9144000"/>
              <a:gd name="connsiteY0" fmla="*/ 0 h 1522834"/>
              <a:gd name="connsiteX1" fmla="*/ 9144000 w 9144000"/>
              <a:gd name="connsiteY1" fmla="*/ 0 h 1522834"/>
              <a:gd name="connsiteX2" fmla="*/ 6715125 w 9144000"/>
              <a:gd name="connsiteY2" fmla="*/ 1513309 h 1522834"/>
              <a:gd name="connsiteX3" fmla="*/ 2324100 w 9144000"/>
              <a:gd name="connsiteY3" fmla="*/ 1522834 h 1522834"/>
              <a:gd name="connsiteX4" fmla="*/ 0 w 9144000"/>
              <a:gd name="connsiteY4" fmla="*/ 0 h 15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2834">
                <a:moveTo>
                  <a:pt x="0" y="0"/>
                </a:moveTo>
                <a:lnTo>
                  <a:pt x="9144000" y="0"/>
                </a:lnTo>
                <a:lnTo>
                  <a:pt x="6715125" y="1513309"/>
                </a:lnTo>
                <a:lnTo>
                  <a:pt x="2324100" y="1522834"/>
                </a:lnTo>
                <a:lnTo>
                  <a:pt x="0" y="0"/>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800"/>
          </a:p>
        </p:txBody>
      </p:sp>
    </p:spTree>
    <p:extLst>
      <p:ext uri="{BB962C8B-B14F-4D97-AF65-F5344CB8AC3E}">
        <p14:creationId xmlns:p14="http://schemas.microsoft.com/office/powerpoint/2010/main" val="11152759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两栏内容">
    <p:spTree>
      <p:nvGrpSpPr>
        <p:cNvPr id="1" name=""/>
        <p:cNvGrpSpPr/>
        <p:nvPr/>
      </p:nvGrpSpPr>
      <p:grpSpPr>
        <a:xfrm>
          <a:off x="0" y="0"/>
          <a:ext cx="0" cy="0"/>
          <a:chOff x="0" y="0"/>
          <a:chExt cx="0" cy="0"/>
        </a:xfrm>
      </p:grpSpPr>
      <p:sp>
        <p:nvSpPr>
          <p:cNvPr id="2" name="矩形 7"/>
          <p:cNvSpPr/>
          <p:nvPr/>
        </p:nvSpPr>
        <p:spPr>
          <a:xfrm rot="10800000">
            <a:off x="0" y="5507038"/>
            <a:ext cx="9144000" cy="1377950"/>
          </a:xfrm>
          <a:custGeom>
            <a:avLst/>
            <a:gdLst>
              <a:gd name="connsiteX0" fmla="*/ 0 w 9144000"/>
              <a:gd name="connsiteY0" fmla="*/ 0 h 1656184"/>
              <a:gd name="connsiteX1" fmla="*/ 9144000 w 9144000"/>
              <a:gd name="connsiteY1" fmla="*/ 0 h 1656184"/>
              <a:gd name="connsiteX2" fmla="*/ 9144000 w 9144000"/>
              <a:gd name="connsiteY2" fmla="*/ 1656184 h 1656184"/>
              <a:gd name="connsiteX3" fmla="*/ 0 w 9144000"/>
              <a:gd name="connsiteY3" fmla="*/ 1656184 h 1656184"/>
              <a:gd name="connsiteX4" fmla="*/ 0 w 9144000"/>
              <a:gd name="connsiteY4" fmla="*/ 0 h 1656184"/>
              <a:gd name="connsiteX0" fmla="*/ 0 w 9144000"/>
              <a:gd name="connsiteY0" fmla="*/ 0 h 1656184"/>
              <a:gd name="connsiteX1" fmla="*/ 9144000 w 9144000"/>
              <a:gd name="connsiteY1" fmla="*/ 0 h 1656184"/>
              <a:gd name="connsiteX2" fmla="*/ 9144000 w 9144000"/>
              <a:gd name="connsiteY2" fmla="*/ 1656184 h 1656184"/>
              <a:gd name="connsiteX3" fmla="*/ 2581275 w 9144000"/>
              <a:gd name="connsiteY3" fmla="*/ 1399009 h 1656184"/>
              <a:gd name="connsiteX4" fmla="*/ 0 w 9144000"/>
              <a:gd name="connsiteY4" fmla="*/ 0 h 1656184"/>
              <a:gd name="connsiteX0" fmla="*/ 0 w 9144000"/>
              <a:gd name="connsiteY0" fmla="*/ 0 h 1656184"/>
              <a:gd name="connsiteX1" fmla="*/ 9144000 w 9144000"/>
              <a:gd name="connsiteY1" fmla="*/ 0 h 1656184"/>
              <a:gd name="connsiteX2" fmla="*/ 9144000 w 9144000"/>
              <a:gd name="connsiteY2" fmla="*/ 1656184 h 1656184"/>
              <a:gd name="connsiteX3" fmla="*/ 2324100 w 9144000"/>
              <a:gd name="connsiteY3" fmla="*/ 1522834 h 1656184"/>
              <a:gd name="connsiteX4" fmla="*/ 0 w 9144000"/>
              <a:gd name="connsiteY4" fmla="*/ 0 h 1656184"/>
              <a:gd name="connsiteX0" fmla="*/ 0 w 9144000"/>
              <a:gd name="connsiteY0" fmla="*/ 0 h 1522834"/>
              <a:gd name="connsiteX1" fmla="*/ 9144000 w 9144000"/>
              <a:gd name="connsiteY1" fmla="*/ 0 h 1522834"/>
              <a:gd name="connsiteX2" fmla="*/ 7943850 w 9144000"/>
              <a:gd name="connsiteY2" fmla="*/ 789409 h 1522834"/>
              <a:gd name="connsiteX3" fmla="*/ 2324100 w 9144000"/>
              <a:gd name="connsiteY3" fmla="*/ 1522834 h 1522834"/>
              <a:gd name="connsiteX4" fmla="*/ 0 w 9144000"/>
              <a:gd name="connsiteY4" fmla="*/ 0 h 1522834"/>
              <a:gd name="connsiteX0" fmla="*/ 0 w 9144000"/>
              <a:gd name="connsiteY0" fmla="*/ 0 h 1522834"/>
              <a:gd name="connsiteX1" fmla="*/ 9144000 w 9144000"/>
              <a:gd name="connsiteY1" fmla="*/ 0 h 1522834"/>
              <a:gd name="connsiteX2" fmla="*/ 6781800 w 9144000"/>
              <a:gd name="connsiteY2" fmla="*/ 1513309 h 1522834"/>
              <a:gd name="connsiteX3" fmla="*/ 2324100 w 9144000"/>
              <a:gd name="connsiteY3" fmla="*/ 1522834 h 1522834"/>
              <a:gd name="connsiteX4" fmla="*/ 0 w 9144000"/>
              <a:gd name="connsiteY4" fmla="*/ 0 h 15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2834">
                <a:moveTo>
                  <a:pt x="0" y="0"/>
                </a:moveTo>
                <a:lnTo>
                  <a:pt x="9144000" y="0"/>
                </a:lnTo>
                <a:lnTo>
                  <a:pt x="6781800" y="1513309"/>
                </a:lnTo>
                <a:lnTo>
                  <a:pt x="2324100" y="1522834"/>
                </a:lnTo>
                <a:lnTo>
                  <a:pt x="0" y="0"/>
                </a:lnTo>
                <a:close/>
              </a:path>
            </a:pathLst>
          </a:custGeom>
          <a:solidFill>
            <a:srgbClr val="0A5A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矩形 7"/>
          <p:cNvSpPr/>
          <p:nvPr/>
        </p:nvSpPr>
        <p:spPr>
          <a:xfrm rot="10800000">
            <a:off x="0" y="5373688"/>
            <a:ext cx="9144000" cy="1377950"/>
          </a:xfrm>
          <a:custGeom>
            <a:avLst/>
            <a:gdLst>
              <a:gd name="connsiteX0" fmla="*/ 0 w 9144000"/>
              <a:gd name="connsiteY0" fmla="*/ 0 h 1656184"/>
              <a:gd name="connsiteX1" fmla="*/ 9144000 w 9144000"/>
              <a:gd name="connsiteY1" fmla="*/ 0 h 1656184"/>
              <a:gd name="connsiteX2" fmla="*/ 9144000 w 9144000"/>
              <a:gd name="connsiteY2" fmla="*/ 1656184 h 1656184"/>
              <a:gd name="connsiteX3" fmla="*/ 0 w 9144000"/>
              <a:gd name="connsiteY3" fmla="*/ 1656184 h 1656184"/>
              <a:gd name="connsiteX4" fmla="*/ 0 w 9144000"/>
              <a:gd name="connsiteY4" fmla="*/ 0 h 1656184"/>
              <a:gd name="connsiteX0" fmla="*/ 0 w 9144000"/>
              <a:gd name="connsiteY0" fmla="*/ 0 h 1656184"/>
              <a:gd name="connsiteX1" fmla="*/ 9144000 w 9144000"/>
              <a:gd name="connsiteY1" fmla="*/ 0 h 1656184"/>
              <a:gd name="connsiteX2" fmla="*/ 9144000 w 9144000"/>
              <a:gd name="connsiteY2" fmla="*/ 1656184 h 1656184"/>
              <a:gd name="connsiteX3" fmla="*/ 2581275 w 9144000"/>
              <a:gd name="connsiteY3" fmla="*/ 1399009 h 1656184"/>
              <a:gd name="connsiteX4" fmla="*/ 0 w 9144000"/>
              <a:gd name="connsiteY4" fmla="*/ 0 h 1656184"/>
              <a:gd name="connsiteX0" fmla="*/ 0 w 9144000"/>
              <a:gd name="connsiteY0" fmla="*/ 0 h 1656184"/>
              <a:gd name="connsiteX1" fmla="*/ 9144000 w 9144000"/>
              <a:gd name="connsiteY1" fmla="*/ 0 h 1656184"/>
              <a:gd name="connsiteX2" fmla="*/ 9144000 w 9144000"/>
              <a:gd name="connsiteY2" fmla="*/ 1656184 h 1656184"/>
              <a:gd name="connsiteX3" fmla="*/ 2324100 w 9144000"/>
              <a:gd name="connsiteY3" fmla="*/ 1522834 h 1656184"/>
              <a:gd name="connsiteX4" fmla="*/ 0 w 9144000"/>
              <a:gd name="connsiteY4" fmla="*/ 0 h 1656184"/>
              <a:gd name="connsiteX0" fmla="*/ 0 w 9144000"/>
              <a:gd name="connsiteY0" fmla="*/ 0 h 1522834"/>
              <a:gd name="connsiteX1" fmla="*/ 9144000 w 9144000"/>
              <a:gd name="connsiteY1" fmla="*/ 0 h 1522834"/>
              <a:gd name="connsiteX2" fmla="*/ 7943850 w 9144000"/>
              <a:gd name="connsiteY2" fmla="*/ 789409 h 1522834"/>
              <a:gd name="connsiteX3" fmla="*/ 2324100 w 9144000"/>
              <a:gd name="connsiteY3" fmla="*/ 1522834 h 1522834"/>
              <a:gd name="connsiteX4" fmla="*/ 0 w 9144000"/>
              <a:gd name="connsiteY4" fmla="*/ 0 h 1522834"/>
              <a:gd name="connsiteX0" fmla="*/ 0 w 9144000"/>
              <a:gd name="connsiteY0" fmla="*/ 0 h 1522834"/>
              <a:gd name="connsiteX1" fmla="*/ 9144000 w 9144000"/>
              <a:gd name="connsiteY1" fmla="*/ 0 h 1522834"/>
              <a:gd name="connsiteX2" fmla="*/ 6781800 w 9144000"/>
              <a:gd name="connsiteY2" fmla="*/ 1513309 h 1522834"/>
              <a:gd name="connsiteX3" fmla="*/ 2324100 w 9144000"/>
              <a:gd name="connsiteY3" fmla="*/ 1522834 h 1522834"/>
              <a:gd name="connsiteX4" fmla="*/ 0 w 9144000"/>
              <a:gd name="connsiteY4" fmla="*/ 0 h 1522834"/>
              <a:gd name="connsiteX0" fmla="*/ 0 w 9144000"/>
              <a:gd name="connsiteY0" fmla="*/ 0 h 1522834"/>
              <a:gd name="connsiteX1" fmla="*/ 9144000 w 9144000"/>
              <a:gd name="connsiteY1" fmla="*/ 0 h 1522834"/>
              <a:gd name="connsiteX2" fmla="*/ 6772275 w 9144000"/>
              <a:gd name="connsiteY2" fmla="*/ 1484734 h 1522834"/>
              <a:gd name="connsiteX3" fmla="*/ 2324100 w 9144000"/>
              <a:gd name="connsiteY3" fmla="*/ 1522834 h 1522834"/>
              <a:gd name="connsiteX4" fmla="*/ 0 w 9144000"/>
              <a:gd name="connsiteY4" fmla="*/ 0 h 1522834"/>
              <a:gd name="connsiteX0" fmla="*/ 0 w 9144000"/>
              <a:gd name="connsiteY0" fmla="*/ 0 h 1522834"/>
              <a:gd name="connsiteX1" fmla="*/ 9144000 w 9144000"/>
              <a:gd name="connsiteY1" fmla="*/ 0 h 1522834"/>
              <a:gd name="connsiteX2" fmla="*/ 6715125 w 9144000"/>
              <a:gd name="connsiteY2" fmla="*/ 1513309 h 1522834"/>
              <a:gd name="connsiteX3" fmla="*/ 2324100 w 9144000"/>
              <a:gd name="connsiteY3" fmla="*/ 1522834 h 1522834"/>
              <a:gd name="connsiteX4" fmla="*/ 0 w 9144000"/>
              <a:gd name="connsiteY4" fmla="*/ 0 h 1522834"/>
              <a:gd name="connsiteX0" fmla="*/ 0 w 9144000"/>
              <a:gd name="connsiteY0" fmla="*/ 0 h 1522834"/>
              <a:gd name="connsiteX1" fmla="*/ 9144000 w 9144000"/>
              <a:gd name="connsiteY1" fmla="*/ 0 h 1522834"/>
              <a:gd name="connsiteX2" fmla="*/ 6715125 w 9144000"/>
              <a:gd name="connsiteY2" fmla="*/ 1513309 h 1522834"/>
              <a:gd name="connsiteX3" fmla="*/ 2324100 w 9144000"/>
              <a:gd name="connsiteY3" fmla="*/ 1522834 h 1522834"/>
              <a:gd name="connsiteX4" fmla="*/ 0 w 9144000"/>
              <a:gd name="connsiteY4" fmla="*/ 0 h 15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2834">
                <a:moveTo>
                  <a:pt x="0" y="0"/>
                </a:moveTo>
                <a:lnTo>
                  <a:pt x="9144000" y="0"/>
                </a:lnTo>
                <a:lnTo>
                  <a:pt x="6715125" y="1513309"/>
                </a:lnTo>
                <a:lnTo>
                  <a:pt x="2324100" y="1522834"/>
                </a:lnTo>
                <a:lnTo>
                  <a:pt x="0" y="0"/>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800"/>
          </a:p>
        </p:txBody>
      </p:sp>
      <p:pic>
        <p:nvPicPr>
          <p:cNvPr id="4"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3036888"/>
            <a:ext cx="2312988"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14760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a:defRPr/>
            </a:lvl1pPr>
          </a:lstStyle>
          <a:p>
            <a:fld id="{10E6C018-27DC-45A4-9F42-AA24DA137283}" type="datetimeFigureOut">
              <a:rPr lang="zh-CN" altLang="en-US" smtClean="0"/>
              <a:t>2014/6/8</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a:defRPr/>
            </a:lvl1p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94DDDD5E-A625-4F1F-93FD-A1C249E44981}" type="slidenum">
              <a:rPr lang="zh-CN" altLang="en-US" smtClean="0"/>
              <a:t>‹#›</a:t>
            </a:fld>
            <a:endParaRPr lang="zh-CN" altLang="en-US"/>
          </a:p>
        </p:txBody>
      </p:sp>
    </p:spTree>
    <p:extLst>
      <p:ext uri="{BB962C8B-B14F-4D97-AF65-F5344CB8AC3E}">
        <p14:creationId xmlns:p14="http://schemas.microsoft.com/office/powerpoint/2010/main" val="21997472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356350"/>
            <a:ext cx="2133600" cy="365125"/>
          </a:xfrm>
          <a:prstGeom prst="rect">
            <a:avLst/>
          </a:prstGeom>
        </p:spPr>
        <p:txBody>
          <a:bodyPr/>
          <a:lstStyle>
            <a:lvl1pPr>
              <a:defRPr/>
            </a:lvl1pPr>
          </a:lstStyle>
          <a:p>
            <a:fld id="{10E6C018-27DC-45A4-9F42-AA24DA137283}" type="datetimeFigureOut">
              <a:rPr lang="zh-CN" altLang="en-US" smtClean="0"/>
              <a:t>2014/6/8</a:t>
            </a:fld>
            <a:endParaRPr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lvl1pPr>
              <a:defRPr/>
            </a:lvl1pPr>
          </a:lstStyle>
          <a:p>
            <a:endParaRPr lang="zh-CN" altLang="en-US"/>
          </a:p>
        </p:txBody>
      </p:sp>
      <p:sp>
        <p:nvSpPr>
          <p:cNvPr id="5" name="灯片编号占位符 4"/>
          <p:cNvSpPr>
            <a:spLocks noGrp="1"/>
          </p:cNvSpPr>
          <p:nvPr>
            <p:ph type="sldNum" sz="quarter" idx="12"/>
          </p:nvPr>
        </p:nvSpPr>
        <p:spPr>
          <a:xfrm>
            <a:off x="6553200" y="6356350"/>
            <a:ext cx="2133600" cy="365125"/>
          </a:xfrm>
          <a:prstGeom prst="rect">
            <a:avLst/>
          </a:prstGeom>
        </p:spPr>
        <p:txBody>
          <a:bodyPr/>
          <a:lstStyle>
            <a:lvl1pPr>
              <a:defRPr/>
            </a:lvl1pPr>
          </a:lstStyle>
          <a:p>
            <a:fld id="{94DDDD5E-A625-4F1F-93FD-A1C249E44981}" type="slidenum">
              <a:rPr lang="zh-CN" altLang="en-US" smtClean="0"/>
              <a:t>‹#›</a:t>
            </a:fld>
            <a:endParaRPr lang="zh-CN" altLang="en-US"/>
          </a:p>
        </p:txBody>
      </p:sp>
    </p:spTree>
    <p:extLst>
      <p:ext uri="{BB962C8B-B14F-4D97-AF65-F5344CB8AC3E}">
        <p14:creationId xmlns:p14="http://schemas.microsoft.com/office/powerpoint/2010/main" val="933758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extLst/>
          </a:lstStyle>
          <a:p>
            <a:fld id="{10E6C018-27DC-45A4-9F42-AA24DA137283}" type="datetimeFigureOut">
              <a:rPr lang="zh-CN" altLang="en-US" smtClean="0"/>
              <a:t>2014/6/8</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94DDDD5E-A625-4F1F-93FD-A1C249E44981}" type="slidenum">
              <a:rPr lang="zh-CN" altLang="en-US" smtClean="0"/>
              <a:t>‹#›</a:t>
            </a:fld>
            <a:endParaRPr lang="zh-CN" altLang="en-US"/>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pic>
        <p:nvPicPr>
          <p:cNvPr id="4" name="Picture 5" descr="header-bann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76250"/>
            <a:ext cx="91440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26757" y="345989"/>
            <a:ext cx="7488194" cy="729049"/>
          </a:xfrm>
          <a:prstGeom prst="rect">
            <a:avLst/>
          </a:prstGeom>
        </p:spPr>
        <p:txBody>
          <a:bodyPr>
            <a:noAutofit/>
          </a:bodyPr>
          <a:lstStyle>
            <a:lvl1pPr algn="l">
              <a:defRPr sz="3600" b="1">
                <a:solidFill>
                  <a:schemeClr val="bg1"/>
                </a:solidFill>
                <a:effectLst>
                  <a:outerShdw blurRad="38100" dist="38100" dir="2700000" algn="tl">
                    <a:srgbClr val="000000">
                      <a:alpha val="43137"/>
                    </a:srgbClr>
                  </a:outerShdw>
                </a:effectLst>
                <a:latin typeface="黑体" pitchFamily="49" charset="-122"/>
                <a:ea typeface="黑体" pitchFamily="49" charset="-122"/>
              </a:defRPr>
            </a:lvl1pPr>
          </a:lstStyle>
          <a:p>
            <a:r>
              <a:rPr lang="zh-CN" altLang="en-US" smtClean="0"/>
              <a:t>单击此处编辑母版标题样式</a:t>
            </a:r>
            <a:endParaRPr lang="en-US" dirty="0"/>
          </a:p>
        </p:txBody>
      </p:sp>
      <p:sp>
        <p:nvSpPr>
          <p:cNvPr id="7" name="内容占位符 2"/>
          <p:cNvSpPr>
            <a:spLocks noGrp="1"/>
          </p:cNvSpPr>
          <p:nvPr>
            <p:ph idx="1"/>
          </p:nvPr>
        </p:nvSpPr>
        <p:spPr>
          <a:xfrm>
            <a:off x="926756" y="1600200"/>
            <a:ext cx="7587049" cy="4525963"/>
          </a:xfrm>
          <a:prstGeom prst="rect">
            <a:avLst/>
          </a:prstGeom>
        </p:spPr>
        <p:txBody>
          <a:bodyPr/>
          <a:lstStyle>
            <a:lvl1pPr>
              <a:buFont typeface="Wingdings" pitchFamily="2" charset="2"/>
              <a:buChar char="l"/>
              <a:defRPr>
                <a:solidFill>
                  <a:schemeClr val="bg1"/>
                </a:solidFill>
              </a:defRPr>
            </a:lvl1pPr>
            <a:lvl2pPr>
              <a:buFont typeface="Wingdings" pitchFamily="2" charset="2"/>
              <a:buChar char="Ø"/>
              <a:defRPr>
                <a:solidFill>
                  <a:schemeClr val="bg1"/>
                </a:solidFill>
              </a:defRPr>
            </a:lvl2pPr>
            <a:lvl3pPr>
              <a:buFont typeface="Wingdings" pitchFamily="2" charset="2"/>
              <a:buChar char="n"/>
              <a:defRPr>
                <a:solidFill>
                  <a:schemeClr val="bg1"/>
                </a:solidFill>
              </a:defRPr>
            </a:lvl3pPr>
            <a:lvl4pPr>
              <a:defRPr>
                <a:solidFill>
                  <a:schemeClr val="bg1"/>
                </a:solidFill>
              </a:defRPr>
            </a:lvl4pPr>
            <a:lvl5pPr>
              <a:defRPr>
                <a:solidFill>
                  <a:schemeClr val="bg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3272272994"/>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p:spPr>
        <p:txBody>
          <a:bodyPr/>
          <a:lstStyle>
            <a:lvl1pPr>
              <a:defRPr/>
            </a:lvl1pPr>
          </a:lstStyle>
          <a:p>
            <a:fld id="{10E6C018-27DC-45A4-9F42-AA24DA137283}" type="datetimeFigureOut">
              <a:rPr lang="zh-CN" altLang="en-US" smtClean="0"/>
              <a:t>2014/6/8</a:t>
            </a:fld>
            <a:endParaRPr lang="zh-CN" altLang="en-US"/>
          </a:p>
        </p:txBody>
      </p:sp>
      <p:sp>
        <p:nvSpPr>
          <p:cNvPr id="3" name="Rectangle 5"/>
          <p:cNvSpPr>
            <a:spLocks noGrp="1" noChangeArrowheads="1"/>
          </p:cNvSpPr>
          <p:nvPr>
            <p:ph type="ftr" sz="quarter" idx="11"/>
          </p:nvPr>
        </p:nvSpPr>
        <p:spPr>
          <a:xfrm>
            <a:off x="3124200" y="6245225"/>
            <a:ext cx="2895600" cy="476250"/>
          </a:xfrm>
          <a:prstGeom prst="rect">
            <a:avLst/>
          </a:prstGeom>
        </p:spPr>
        <p:txBody>
          <a:bodyPr/>
          <a:lstStyle>
            <a:lvl1pPr>
              <a:defRPr/>
            </a:lvl1pPr>
          </a:lstStyle>
          <a:p>
            <a:endParaRPr lang="zh-CN" altLang="en-US"/>
          </a:p>
        </p:txBody>
      </p:sp>
      <p:sp>
        <p:nvSpPr>
          <p:cNvPr id="4" name="Rectangle 6"/>
          <p:cNvSpPr>
            <a:spLocks noGrp="1" noChangeArrowheads="1"/>
          </p:cNvSpPr>
          <p:nvPr>
            <p:ph type="sldNum" sz="quarter" idx="12"/>
          </p:nvPr>
        </p:nvSpPr>
        <p:spPr>
          <a:xfrm>
            <a:off x="6553200" y="6245225"/>
            <a:ext cx="2133600" cy="476250"/>
          </a:xfrm>
          <a:prstGeom prst="rect">
            <a:avLst/>
          </a:prstGeom>
        </p:spPr>
        <p:txBody>
          <a:bodyPr/>
          <a:lstStyle>
            <a:lvl1pPr>
              <a:defRPr/>
            </a:lvl1pPr>
          </a:lstStyle>
          <a:p>
            <a:fld id="{94DDDD5E-A625-4F1F-93FD-A1C249E44981}" type="slidenum">
              <a:rPr lang="zh-CN" altLang="en-US" smtClean="0"/>
              <a:t>‹#›</a:t>
            </a:fld>
            <a:endParaRPr lang="zh-CN" altLang="en-US"/>
          </a:p>
        </p:txBody>
      </p:sp>
    </p:spTree>
    <p:extLst>
      <p:ext uri="{BB962C8B-B14F-4D97-AF65-F5344CB8AC3E}">
        <p14:creationId xmlns:p14="http://schemas.microsoft.com/office/powerpoint/2010/main" val="1441000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xfrm>
            <a:off x="457200" y="6245225"/>
            <a:ext cx="2133600" cy="476250"/>
          </a:xfrm>
          <a:prstGeom prst="rect">
            <a:avLst/>
          </a:prstGeom>
        </p:spPr>
        <p:txBody>
          <a:bodyPr/>
          <a:lstStyle>
            <a:lvl1pPr>
              <a:defRPr/>
            </a:lvl1pPr>
          </a:lstStyle>
          <a:p>
            <a:fld id="{10E6C018-27DC-45A4-9F42-AA24DA137283}" type="datetimeFigureOut">
              <a:rPr lang="zh-CN" altLang="en-US" smtClean="0"/>
              <a:t>2014/6/8</a:t>
            </a:fld>
            <a:endParaRPr lang="zh-CN" altLang="en-US"/>
          </a:p>
        </p:txBody>
      </p:sp>
      <p:sp>
        <p:nvSpPr>
          <p:cNvPr id="4" name="Rectangle 5"/>
          <p:cNvSpPr>
            <a:spLocks noGrp="1" noChangeArrowheads="1"/>
          </p:cNvSpPr>
          <p:nvPr>
            <p:ph type="ftr" sz="quarter" idx="11"/>
          </p:nvPr>
        </p:nvSpPr>
        <p:spPr>
          <a:xfrm>
            <a:off x="3124200" y="6245225"/>
            <a:ext cx="2895600" cy="476250"/>
          </a:xfrm>
          <a:prstGeom prst="rect">
            <a:avLst/>
          </a:prstGeom>
        </p:spPr>
        <p:txBody>
          <a:bodyPr/>
          <a:lstStyle>
            <a:lvl1pPr>
              <a:defRPr/>
            </a:lvl1pPr>
          </a:lstStyle>
          <a:p>
            <a:endParaRPr lang="zh-CN" altLang="en-US"/>
          </a:p>
        </p:txBody>
      </p:sp>
      <p:sp>
        <p:nvSpPr>
          <p:cNvPr id="5" name="Rectangle 6"/>
          <p:cNvSpPr>
            <a:spLocks noGrp="1" noChangeArrowheads="1"/>
          </p:cNvSpPr>
          <p:nvPr>
            <p:ph type="sldNum" sz="quarter" idx="12"/>
          </p:nvPr>
        </p:nvSpPr>
        <p:spPr>
          <a:xfrm>
            <a:off x="6553200" y="6245225"/>
            <a:ext cx="2133600" cy="476250"/>
          </a:xfrm>
          <a:prstGeom prst="rect">
            <a:avLst/>
          </a:prstGeom>
        </p:spPr>
        <p:txBody>
          <a:bodyPr/>
          <a:lstStyle>
            <a:lvl1pPr>
              <a:defRPr/>
            </a:lvl1pPr>
          </a:lstStyle>
          <a:p>
            <a:fld id="{94DDDD5E-A625-4F1F-93FD-A1C249E44981}" type="slidenum">
              <a:rPr lang="zh-CN" altLang="en-US" smtClean="0"/>
              <a:t>‹#›</a:t>
            </a:fld>
            <a:endParaRPr lang="zh-CN" altLang="en-US"/>
          </a:p>
        </p:txBody>
      </p:sp>
    </p:spTree>
    <p:extLst>
      <p:ext uri="{BB962C8B-B14F-4D97-AF65-F5344CB8AC3E}">
        <p14:creationId xmlns:p14="http://schemas.microsoft.com/office/powerpoint/2010/main" val="3415557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grpSp>
        <p:nvGrpSpPr>
          <p:cNvPr id="2" name="组合 1"/>
          <p:cNvGrpSpPr/>
          <p:nvPr/>
        </p:nvGrpSpPr>
        <p:grpSpPr>
          <a:xfrm>
            <a:off x="-3765" y="4953000"/>
            <a:ext cx="9147765"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fld id="{10E6C018-27DC-45A4-9F42-AA24DA137283}" type="datetimeFigureOut">
              <a:rPr lang="zh-CN" altLang="en-US" smtClean="0"/>
              <a:t>2014/6/8</a:t>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zh-CN" altLang="en-US"/>
          </a:p>
        </p:txBody>
      </p:sp>
      <p:sp>
        <p:nvSpPr>
          <p:cNvPr id="27" name="灯片编号占位符 26"/>
          <p:cNvSpPr>
            <a:spLocks noGrp="1"/>
          </p:cNvSpPr>
          <p:nvPr>
            <p:ph type="sldNum" sz="quarter" idx="12"/>
          </p:nvPr>
        </p:nvSpPr>
        <p:spPr/>
        <p:txBody>
          <a:bodyPr/>
          <a:lstStyle>
            <a:lvl1pPr>
              <a:defRPr>
                <a:solidFill>
                  <a:srgbClr val="FFFFFF"/>
                </a:solidFill>
              </a:defRPr>
            </a:lvl1pPr>
            <a:extLst/>
          </a:lstStyle>
          <a:p>
            <a:fld id="{94DDDD5E-A625-4F1F-93FD-A1C249E44981}"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10E6C018-27DC-45A4-9F42-AA24DA137283}" type="datetimeFigureOut">
              <a:rPr lang="zh-CN" altLang="en-US" smtClean="0"/>
              <a:t>2014/6/8</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94DDDD5E-A625-4F1F-93FD-A1C249E44981}" type="slidenum">
              <a:rPr lang="zh-CN" altLang="en-US" smtClean="0"/>
              <a:t>‹#›</a:t>
            </a:fld>
            <a:endParaRPr lang="zh-CN" altLang="en-US"/>
          </a:p>
        </p:txBody>
      </p:sp>
      <p:sp>
        <p:nvSpPr>
          <p:cNvPr id="7" name="标题 6"/>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extLst/>
          </a:lstStyle>
          <a:p>
            <a:fld id="{10E6C018-27DC-45A4-9F42-AA24DA137283}" type="datetimeFigureOut">
              <a:rPr lang="zh-CN" altLang="en-US" smtClean="0"/>
              <a:t>2014/6/8</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94DDDD5E-A625-4F1F-93FD-A1C249E44981}" type="slidenum">
              <a:rPr lang="zh-CN" altLang="en-US" smtClean="0"/>
              <a:t>‹#›</a:t>
            </a:fld>
            <a:endParaRPr lang="zh-CN" altLang="en-US"/>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10E6C018-27DC-45A4-9F42-AA24DA137283}" type="datetimeFigureOut">
              <a:rPr lang="zh-CN" altLang="en-US" smtClean="0"/>
              <a:t>2014/6/8</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94DDDD5E-A625-4F1F-93FD-A1C249E44981}" type="slidenum">
              <a:rPr lang="zh-CN" altLang="en-US" smtClean="0"/>
              <a:t>‹#›</a:t>
            </a:fld>
            <a:endParaRPr lang="zh-CN" altLang="en-US"/>
          </a:p>
        </p:txBody>
      </p:sp>
      <p:sp>
        <p:nvSpPr>
          <p:cNvPr id="8" name="标题 7"/>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10E6C018-27DC-45A4-9F42-AA24DA137283}" type="datetimeFigureOut">
              <a:rPr lang="zh-CN" altLang="en-US" smtClean="0"/>
              <a:t>2014/6/8</a:t>
            </a:fld>
            <a:endParaRPr lang="zh-CN" altLang="en-US"/>
          </a:p>
        </p:txBody>
      </p:sp>
      <p:sp>
        <p:nvSpPr>
          <p:cNvPr id="8" name="页脚占位符 7"/>
          <p:cNvSpPr>
            <a:spLocks noGrp="1"/>
          </p:cNvSpPr>
          <p:nvPr>
            <p:ph type="ftr" sz="quarter" idx="11"/>
          </p:nvPr>
        </p:nvSpPr>
        <p:spPr/>
        <p:txBody>
          <a:bodyPr/>
          <a:lstStyle>
            <a:extLst/>
          </a:lstStyle>
          <a:p>
            <a:endParaRPr lang="zh-CN" altLang="en-US"/>
          </a:p>
        </p:txBody>
      </p:sp>
      <p:sp>
        <p:nvSpPr>
          <p:cNvPr id="9" name="灯片编号占位符 8"/>
          <p:cNvSpPr>
            <a:spLocks noGrp="1"/>
          </p:cNvSpPr>
          <p:nvPr>
            <p:ph type="sldNum" sz="quarter" idx="12"/>
          </p:nvPr>
        </p:nvSpPr>
        <p:spPr/>
        <p:txBody>
          <a:bodyPr/>
          <a:lstStyle>
            <a:extLst/>
          </a:lstStyle>
          <a:p>
            <a:fld id="{94DDDD5E-A625-4F1F-93FD-A1C249E44981}"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extLst/>
          </a:lstStyle>
          <a:p>
            <a:fld id="{10E6C018-27DC-45A4-9F42-AA24DA137283}" type="datetimeFigureOut">
              <a:rPr lang="zh-CN" altLang="en-US" smtClean="0"/>
              <a:t>2014/6/8</a:t>
            </a:fld>
            <a:endParaRPr lang="zh-CN" altLang="en-US"/>
          </a:p>
        </p:txBody>
      </p:sp>
      <p:sp>
        <p:nvSpPr>
          <p:cNvPr id="4" name="页脚占位符 3"/>
          <p:cNvSpPr>
            <a:spLocks noGrp="1"/>
          </p:cNvSpPr>
          <p:nvPr>
            <p:ph type="ftr" sz="quarter" idx="11"/>
          </p:nvPr>
        </p:nvSpPr>
        <p:spPr/>
        <p:txBody>
          <a:bodyPr/>
          <a:lstStyle>
            <a:extLst/>
          </a:lstStyle>
          <a:p>
            <a:endParaRPr lang="zh-CN" altLang="en-US"/>
          </a:p>
        </p:txBody>
      </p:sp>
      <p:sp>
        <p:nvSpPr>
          <p:cNvPr id="5" name="灯片编号占位符 4"/>
          <p:cNvSpPr>
            <a:spLocks noGrp="1"/>
          </p:cNvSpPr>
          <p:nvPr>
            <p:ph type="sldNum" sz="quarter" idx="12"/>
          </p:nvPr>
        </p:nvSpPr>
        <p:spPr/>
        <p:txBody>
          <a:bodyPr/>
          <a:lstStyle>
            <a:extLst/>
          </a:lstStyle>
          <a:p>
            <a:fld id="{94DDDD5E-A625-4F1F-93FD-A1C249E44981}" type="slidenum">
              <a:rPr lang="zh-CN" altLang="en-US" smtClean="0"/>
              <a:t>‹#›</a:t>
            </a:fld>
            <a:endParaRPr lang="zh-CN" altLang="en-US"/>
          </a:p>
        </p:txBody>
      </p:sp>
      <p:sp>
        <p:nvSpPr>
          <p:cNvPr id="6" name="标题 5"/>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10E6C018-27DC-45A4-9F42-AA24DA137283}" type="datetimeFigureOut">
              <a:rPr lang="zh-CN" altLang="en-US" smtClean="0"/>
              <a:t>2014/6/8</a:t>
            </a:fld>
            <a:endParaRPr lang="zh-CN" altLang="en-US"/>
          </a:p>
        </p:txBody>
      </p:sp>
      <p:sp>
        <p:nvSpPr>
          <p:cNvPr id="3" name="页脚占位符 2"/>
          <p:cNvSpPr>
            <a:spLocks noGrp="1"/>
          </p:cNvSpPr>
          <p:nvPr>
            <p:ph type="ftr" sz="quarter" idx="11"/>
          </p:nvPr>
        </p:nvSpPr>
        <p:spPr/>
        <p:txBody>
          <a:bodyPr/>
          <a:lstStyle>
            <a:extLst/>
          </a:lstStyle>
          <a:p>
            <a:endParaRPr lang="zh-CN" altLang="en-US"/>
          </a:p>
        </p:txBody>
      </p:sp>
      <p:sp>
        <p:nvSpPr>
          <p:cNvPr id="4" name="灯片编号占位符 3"/>
          <p:cNvSpPr>
            <a:spLocks noGrp="1"/>
          </p:cNvSpPr>
          <p:nvPr>
            <p:ph type="sldNum" sz="quarter" idx="12"/>
          </p:nvPr>
        </p:nvSpPr>
        <p:spPr/>
        <p:txBody>
          <a:bodyPr/>
          <a:lstStyle>
            <a:extLst/>
          </a:lstStyle>
          <a:p>
            <a:fld id="{94DDDD5E-A625-4F1F-93FD-A1C249E4498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10E6C018-27DC-45A4-9F42-AA24DA137283}" type="datetimeFigureOut">
              <a:rPr lang="zh-CN" altLang="en-US" smtClean="0"/>
              <a:t>2014/6/8</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94DDDD5E-A625-4F1F-93FD-A1C249E44981}" type="slidenum">
              <a:rPr lang="zh-CN" altLang="en-US" smtClean="0"/>
              <a:t>‹#›</a:t>
            </a:fld>
            <a:endParaRPr lang="zh-CN" altLang="en-US"/>
          </a:p>
        </p:txBody>
      </p:sp>
      <p:sp>
        <p:nvSpPr>
          <p:cNvPr id="8" name="标题 7"/>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extLst/>
          </a:lstStyle>
          <a:p>
            <a:fld id="{10E6C018-27DC-45A4-9F42-AA24DA137283}" type="datetimeFigureOut">
              <a:rPr lang="zh-CN" altLang="en-US" smtClean="0"/>
              <a:t>2014/6/8</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94DDDD5E-A625-4F1F-93FD-A1C249E44981}"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smtClean="0"/>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fld id="{10E6C018-27DC-45A4-9F42-AA24DA137283}" type="datetimeFigureOut">
              <a:rPr lang="zh-CN" altLang="en-US" smtClean="0"/>
              <a:t>2014/6/8</a:t>
            </a:fld>
            <a:endParaRPr lang="zh-CN" altLang="en-US"/>
          </a:p>
        </p:txBody>
      </p:sp>
      <p:sp>
        <p:nvSpPr>
          <p:cNvPr id="6" name="页脚占位符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zh-CN" altLang="en-US"/>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94DDDD5E-A625-4F1F-93FD-A1C249E44981}" type="slidenum">
              <a:rPr lang="zh-CN" altLang="en-US" smtClean="0"/>
              <a:t>‹#›</a:t>
            </a:fld>
            <a:endParaRPr lang="zh-CN" altLang="en-US"/>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smtClean="0"/>
              <a:t>单击此处编辑母版标题样式</a:t>
            </a:r>
            <a:endParaRPr kumimoji="0" lang="en-US"/>
          </a:p>
        </p:txBody>
      </p:sp>
      <p:sp>
        <p:nvSpPr>
          <p:cNvPr id="8" name="任意多边形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任意多边形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10E6C018-27DC-45A4-9F42-AA24DA137283}" type="datetimeFigureOut">
              <a:rPr lang="zh-CN" altLang="en-US" smtClean="0"/>
              <a:t>2014/6/8</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94DDDD5E-A625-4F1F-93FD-A1C249E44981}"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10E6C018-27DC-45A4-9F42-AA24DA137283}" type="datetimeFigureOut">
              <a:rPr lang="zh-CN" altLang="en-US" smtClean="0"/>
              <a:t>2014/6/8</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94DDDD5E-A625-4F1F-93FD-A1C249E44981}"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EB9F756-8475-4DFA-9ECB-ACCABAA15D1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62413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403EED0-F32B-4356-835B-ED5E75B820C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42045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F75069F-5F9C-47EF-A5FD-9D3A9A614E1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875254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74D2AA5-DE65-435E-B3A0-42558EDC30E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116156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C5B4064-03C9-4446-8351-0F5190DBA07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20001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B15CFC89-3C39-4192-97E4-B4917CA8FDA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9768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10E6C018-27DC-45A4-9F42-AA24DA137283}" type="datetimeFigureOut">
              <a:rPr lang="zh-CN" altLang="en-US" smtClean="0"/>
              <a:t>2014/6/8</a:t>
            </a:fld>
            <a:endParaRPr lang="zh-CN" altLang="en-US"/>
          </a:p>
        </p:txBody>
      </p:sp>
      <p:sp>
        <p:nvSpPr>
          <p:cNvPr id="8" name="页脚占位符 7"/>
          <p:cNvSpPr>
            <a:spLocks noGrp="1"/>
          </p:cNvSpPr>
          <p:nvPr>
            <p:ph type="ftr" sz="quarter" idx="11"/>
          </p:nvPr>
        </p:nvSpPr>
        <p:spPr/>
        <p:txBody>
          <a:bodyPr/>
          <a:lstStyle>
            <a:extLst/>
          </a:lstStyle>
          <a:p>
            <a:endParaRPr lang="zh-CN" altLang="en-US"/>
          </a:p>
        </p:txBody>
      </p:sp>
      <p:sp>
        <p:nvSpPr>
          <p:cNvPr id="9" name="灯片编号占位符 8"/>
          <p:cNvSpPr>
            <a:spLocks noGrp="1"/>
          </p:cNvSpPr>
          <p:nvPr>
            <p:ph type="sldNum" sz="quarter" idx="12"/>
          </p:nvPr>
        </p:nvSpPr>
        <p:spPr/>
        <p:txBody>
          <a:bodyPr/>
          <a:lstStyle>
            <a:extLst/>
          </a:lstStyle>
          <a:p>
            <a:fld id="{94DDDD5E-A625-4F1F-93FD-A1C249E44981}"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F98FF68-BC87-4849-BFAE-5E4AF422E74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831852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EC11BB5-5662-4B1F-B321-8253CBC1AF4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711015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E0DDD9-503C-45B4-97AC-0102993B1D7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867559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DFD8467-FC1B-476A-AED9-FE23B692ED3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466659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B21E177-569F-4395-9E03-BA0D3443714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844262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0C444064-2411-488F-BDDB-0E548EA70C2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11291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extLst/>
          </a:lstStyle>
          <a:p>
            <a:fld id="{10E6C018-27DC-45A4-9F42-AA24DA137283}" type="datetimeFigureOut">
              <a:rPr lang="zh-CN" altLang="en-US" smtClean="0"/>
              <a:t>2014/6/8</a:t>
            </a:fld>
            <a:endParaRPr lang="zh-CN" altLang="en-US"/>
          </a:p>
        </p:txBody>
      </p:sp>
      <p:sp>
        <p:nvSpPr>
          <p:cNvPr id="4" name="页脚占位符 3"/>
          <p:cNvSpPr>
            <a:spLocks noGrp="1"/>
          </p:cNvSpPr>
          <p:nvPr>
            <p:ph type="ftr" sz="quarter" idx="11"/>
          </p:nvPr>
        </p:nvSpPr>
        <p:spPr/>
        <p:txBody>
          <a:bodyPr/>
          <a:lstStyle>
            <a:extLst/>
          </a:lstStyle>
          <a:p>
            <a:endParaRPr lang="zh-CN" altLang="en-US"/>
          </a:p>
        </p:txBody>
      </p:sp>
      <p:sp>
        <p:nvSpPr>
          <p:cNvPr id="5" name="灯片编号占位符 4"/>
          <p:cNvSpPr>
            <a:spLocks noGrp="1"/>
          </p:cNvSpPr>
          <p:nvPr>
            <p:ph type="sldNum" sz="quarter" idx="12"/>
          </p:nvPr>
        </p:nvSpPr>
        <p:spPr/>
        <p:txBody>
          <a:bodyPr/>
          <a:lstStyle>
            <a:extLst/>
          </a:lstStyle>
          <a:p>
            <a:fld id="{94DDDD5E-A625-4F1F-93FD-A1C249E44981}" type="slidenum">
              <a:rPr lang="zh-CN" altLang="en-US" smtClean="0"/>
              <a:t>‹#›</a:t>
            </a:fld>
            <a:endParaRPr lang="zh-CN" altLang="en-US"/>
          </a:p>
        </p:txBody>
      </p:sp>
      <p:sp>
        <p:nvSpPr>
          <p:cNvPr id="6" name="标题 5"/>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10E6C018-27DC-45A4-9F42-AA24DA137283}" type="datetimeFigureOut">
              <a:rPr lang="zh-CN" altLang="en-US" smtClean="0"/>
              <a:t>2014/6/8</a:t>
            </a:fld>
            <a:endParaRPr lang="zh-CN" altLang="en-US"/>
          </a:p>
        </p:txBody>
      </p:sp>
      <p:sp>
        <p:nvSpPr>
          <p:cNvPr id="3" name="页脚占位符 2"/>
          <p:cNvSpPr>
            <a:spLocks noGrp="1"/>
          </p:cNvSpPr>
          <p:nvPr>
            <p:ph type="ftr" sz="quarter" idx="11"/>
          </p:nvPr>
        </p:nvSpPr>
        <p:spPr/>
        <p:txBody>
          <a:bodyPr/>
          <a:lstStyle>
            <a:extLst/>
          </a:lstStyle>
          <a:p>
            <a:endParaRPr lang="zh-CN" altLang="en-US"/>
          </a:p>
        </p:txBody>
      </p:sp>
      <p:sp>
        <p:nvSpPr>
          <p:cNvPr id="4" name="灯片编号占位符 3"/>
          <p:cNvSpPr>
            <a:spLocks noGrp="1"/>
          </p:cNvSpPr>
          <p:nvPr>
            <p:ph type="sldNum" sz="quarter" idx="12"/>
          </p:nvPr>
        </p:nvSpPr>
        <p:spPr/>
        <p:txBody>
          <a:bodyPr/>
          <a:lstStyle>
            <a:extLst/>
          </a:lstStyle>
          <a:p>
            <a:fld id="{94DDDD5E-A625-4F1F-93FD-A1C249E4498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extLst/>
          </a:lstStyle>
          <a:p>
            <a:fld id="{10E6C018-27DC-45A4-9F42-AA24DA137283}" type="datetimeFigureOut">
              <a:rPr lang="zh-CN" altLang="en-US" smtClean="0"/>
              <a:t>2014/6/8</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94DDDD5E-A625-4F1F-93FD-A1C249E44981}"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smtClean="0"/>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fld id="{10E6C018-27DC-45A4-9F42-AA24DA137283}" type="datetimeFigureOut">
              <a:rPr lang="zh-CN" altLang="en-US" smtClean="0"/>
              <a:t>2014/6/8</a:t>
            </a:fld>
            <a:endParaRPr lang="zh-CN" altLang="en-US"/>
          </a:p>
        </p:txBody>
      </p:sp>
      <p:sp>
        <p:nvSpPr>
          <p:cNvPr id="6" name="页脚占位符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zh-CN" altLang="en-US"/>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94DDDD5E-A625-4F1F-93FD-A1C249E44981}" type="slidenum">
              <a:rPr lang="zh-CN" altLang="en-US" smtClean="0"/>
              <a:t>‹#›</a:t>
            </a:fld>
            <a:endParaRPr lang="zh-CN" altLang="en-US"/>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smtClean="0"/>
              <a:t>单击此处编辑母版标题样式</a:t>
            </a:r>
            <a:endParaRPr kumimoji="0" lang="en-US"/>
          </a:p>
        </p:txBody>
      </p:sp>
      <p:sp>
        <p:nvSpPr>
          <p:cNvPr id="8" name="任意多边形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任意多边形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image" Target="../media/image3.png"/><Relationship Id="rId5" Type="http://schemas.openxmlformats.org/officeDocument/2006/relationships/slideLayout" Target="../slideLayouts/slideLayout28.xml"/><Relationship Id="rId10" Type="http://schemas.openxmlformats.org/officeDocument/2006/relationships/theme" Target="../theme/theme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1.jpe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5.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任意多边形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0E6C018-27DC-45A4-9F42-AA24DA137283}" type="datetimeFigureOut">
              <a:rPr lang="zh-CN" altLang="en-US" smtClean="0"/>
              <a:t>2014/6/8</a:t>
            </a:fld>
            <a:endParaRPr lang="zh-CN" altLang="en-US"/>
          </a:p>
        </p:txBody>
      </p:sp>
      <p:sp>
        <p:nvSpPr>
          <p:cNvPr id="2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zh-CN" altLang="en-US"/>
          </a:p>
        </p:txBody>
      </p:sp>
      <p:sp>
        <p:nvSpPr>
          <p:cNvPr id="18"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94DDDD5E-A625-4F1F-93FD-A1C249E4498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75127E79-17E4-4972-828C-C9C039B04E3B}"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23212770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宋体" pitchFamily="2" charset="-122"/>
        </a:defRPr>
      </a:lvl2pPr>
      <a:lvl3pPr algn="ctr" rtl="0" eaLnBrk="1" fontAlgn="base" hangingPunct="1">
        <a:spcBef>
          <a:spcPct val="0"/>
        </a:spcBef>
        <a:spcAft>
          <a:spcPct val="0"/>
        </a:spcAft>
        <a:defRPr sz="4400">
          <a:solidFill>
            <a:schemeClr val="tx2"/>
          </a:solidFill>
          <a:latin typeface="Arial" charset="0"/>
          <a:ea typeface="宋体" pitchFamily="2" charset="-122"/>
        </a:defRPr>
      </a:lvl3pPr>
      <a:lvl4pPr algn="ctr" rtl="0" eaLnBrk="1" fontAlgn="base" hangingPunct="1">
        <a:spcBef>
          <a:spcPct val="0"/>
        </a:spcBef>
        <a:spcAft>
          <a:spcPct val="0"/>
        </a:spcAft>
        <a:defRPr sz="4400">
          <a:solidFill>
            <a:schemeClr val="tx2"/>
          </a:solidFill>
          <a:latin typeface="Arial" charset="0"/>
          <a:ea typeface="宋体" pitchFamily="2" charset="-122"/>
        </a:defRPr>
      </a:lvl4pPr>
      <a:lvl5pPr algn="ctr" rtl="0" eaLnBrk="1" fontAlgn="base" hangingPunct="1">
        <a:spcBef>
          <a:spcPct val="0"/>
        </a:spcBef>
        <a:spcAft>
          <a:spcPct val="0"/>
        </a:spcAft>
        <a:defRPr sz="4400">
          <a:solidFill>
            <a:schemeClr val="tx2"/>
          </a:solidFill>
          <a:latin typeface="Arial" charset="0"/>
          <a:ea typeface="宋体" pitchFamily="2"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a:off x="-1" y="-27384"/>
            <a:ext cx="9144001" cy="6885384"/>
          </a:xfrm>
          <a:prstGeom prst="rect">
            <a:avLst/>
          </a:prstGeom>
          <a:gradFill flip="none" rotWithShape="1">
            <a:gsLst>
              <a:gs pos="66000">
                <a:schemeClr val="bg1"/>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029" name="图片 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19088" y="1714500"/>
            <a:ext cx="850582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任意多边形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0E6C018-27DC-45A4-9F42-AA24DA137283}" type="datetimeFigureOut">
              <a:rPr lang="zh-CN" altLang="en-US" smtClean="0"/>
              <a:t>2014/6/8</a:t>
            </a:fld>
            <a:endParaRPr lang="zh-CN" altLang="en-US"/>
          </a:p>
        </p:txBody>
      </p:sp>
      <p:sp>
        <p:nvSpPr>
          <p:cNvPr id="2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zh-CN" altLang="en-US"/>
          </a:p>
        </p:txBody>
      </p:sp>
      <p:sp>
        <p:nvSpPr>
          <p:cNvPr id="18"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94DDDD5E-A625-4F1F-93FD-A1C249E4498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75127E79-17E4-4972-828C-C9C039B04E3B}"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232127700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宋体" pitchFamily="2" charset="-122"/>
        </a:defRPr>
      </a:lvl2pPr>
      <a:lvl3pPr algn="ctr" rtl="0" eaLnBrk="1" fontAlgn="base" hangingPunct="1">
        <a:spcBef>
          <a:spcPct val="0"/>
        </a:spcBef>
        <a:spcAft>
          <a:spcPct val="0"/>
        </a:spcAft>
        <a:defRPr sz="4400">
          <a:solidFill>
            <a:schemeClr val="tx2"/>
          </a:solidFill>
          <a:latin typeface="Arial" charset="0"/>
          <a:ea typeface="宋体" pitchFamily="2" charset="-122"/>
        </a:defRPr>
      </a:lvl3pPr>
      <a:lvl4pPr algn="ctr" rtl="0" eaLnBrk="1" fontAlgn="base" hangingPunct="1">
        <a:spcBef>
          <a:spcPct val="0"/>
        </a:spcBef>
        <a:spcAft>
          <a:spcPct val="0"/>
        </a:spcAft>
        <a:defRPr sz="4400">
          <a:solidFill>
            <a:schemeClr val="tx2"/>
          </a:solidFill>
          <a:latin typeface="Arial" charset="0"/>
          <a:ea typeface="宋体" pitchFamily="2" charset="-122"/>
        </a:defRPr>
      </a:lvl4pPr>
      <a:lvl5pPr algn="ctr" rtl="0" eaLnBrk="1" fontAlgn="base" hangingPunct="1">
        <a:spcBef>
          <a:spcPct val="0"/>
        </a:spcBef>
        <a:spcAft>
          <a:spcPct val="0"/>
        </a:spcAft>
        <a:defRPr sz="4400">
          <a:solidFill>
            <a:schemeClr val="tx2"/>
          </a:solidFill>
          <a:latin typeface="Arial" charset="0"/>
          <a:ea typeface="宋体" pitchFamily="2"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1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image" Target="../media/image37.png"/><Relationship Id="rId4" Type="http://schemas.openxmlformats.org/officeDocument/2006/relationships/image" Target="../media/image3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1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1.xml"/></Relationships>
</file>

<file path=ppt/slides/_rels/slide1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1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1.xml"/></Relationships>
</file>

<file path=ppt/slides/_rels/slide1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1.xml"/></Relationships>
</file>

<file path=ppt/slides/_rels/slide1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20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1.xml"/></Relationships>
</file>

<file path=ppt/slides/_rels/slide2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1.xml"/></Relationships>
</file>

<file path=ppt/slides/_rels/slide2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1.xml"/></Relationships>
</file>

<file path=ppt/slides/_rels/slide2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8.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8.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8.xml"/></Relationships>
</file>

<file path=ppt/slides/_rels/slide2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1.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2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1.xml"/></Relationships>
</file>

<file path=ppt/slides/_rels/slide2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1.xml"/></Relationships>
</file>

<file path=ppt/slides/_rels/slide2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1.xml"/></Relationships>
</file>

<file path=ppt/slides/_rels/slide2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1.xml"/></Relationships>
</file>

<file path=ppt/slides/_rels/slide2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1.xml"/></Relationships>
</file>

<file path=ppt/slides/_rels/slide2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1.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3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1.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8.xml"/></Relationships>
</file>

<file path=ppt/slides/_rels/slide35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36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1.xml"/></Relationships>
</file>

<file path=ppt/slides/_rels/slide36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1.xml"/></Relationships>
</file>

<file path=ppt/slides/_rels/slide36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1.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1.xml"/></Relationships>
</file>

<file path=ppt/slides/_rels/slide36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1.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1.xml"/></Relationships>
</file>

<file path=ppt/slides/_rels/slide37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1.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8.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8.xml"/></Relationships>
</file>

<file path=ppt/slides/_rels/slide38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8.xml"/></Relationships>
</file>

<file path=ppt/slides/_rels/slide3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8.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8.xml"/></Relationships>
</file>

<file path=ppt/slides/_rels/slide3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8.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1.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1.xml"/></Relationships>
</file>

<file path=ppt/slides/_rels/slide39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8.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1.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475656" y="2420888"/>
            <a:ext cx="5760640" cy="1470025"/>
          </a:xfrm>
          <a:prstGeom prst="rect">
            <a:avLst/>
          </a:prstGeom>
        </p:spPr>
        <p:txBody>
          <a:bodyPr/>
          <a:lstStyle/>
          <a:p>
            <a:r>
              <a:rPr lang="en-US" altLang="zh-CN" sz="4800" dirty="0" err="1" smtClean="0">
                <a:latin typeface="华文新魏" pitchFamily="2" charset="-122"/>
                <a:ea typeface="华文新魏" pitchFamily="2" charset="-122"/>
              </a:rPr>
              <a:t>ArcPy</a:t>
            </a:r>
            <a:r>
              <a:rPr lang="zh-CN" altLang="en-US" sz="4800" dirty="0" smtClean="0">
                <a:latin typeface="华文新魏" pitchFamily="2" charset="-122"/>
                <a:ea typeface="华文新魏" pitchFamily="2" charset="-122"/>
              </a:rPr>
              <a:t>介绍</a:t>
            </a:r>
            <a:endParaRPr lang="zh-CN" altLang="en-US" sz="4800" dirty="0">
              <a:latin typeface="华文新魏" pitchFamily="2" charset="-122"/>
              <a:ea typeface="华文新魏" pitchFamily="2" charset="-122"/>
            </a:endParaRPr>
          </a:p>
        </p:txBody>
      </p:sp>
    </p:spTree>
    <p:extLst>
      <p:ext uri="{BB962C8B-B14F-4D97-AF65-F5344CB8AC3E}">
        <p14:creationId xmlns:p14="http://schemas.microsoft.com/office/powerpoint/2010/main" val="3998663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3568" y="404664"/>
            <a:ext cx="2950096" cy="762000"/>
          </a:xfrm>
          <a:solidFill>
            <a:schemeClr val="accent1">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anchor="ctr" anchorCtr="0" compatLnSpc="1">
            <a:prstTxWarp prst="textNoShape">
              <a:avLst/>
            </a:prstTxWarp>
          </a:bodyPr>
          <a:lstStyle/>
          <a:p>
            <a:r>
              <a:rPr lang="en-US" altLang="zh-CN" sz="3600" dirty="0" err="1">
                <a:ea typeface="华文新魏" pitchFamily="2" charset="-122"/>
              </a:rPr>
              <a:t>ArcCatalog</a:t>
            </a:r>
            <a:endParaRPr lang="en-US" altLang="zh-CN" sz="3600" dirty="0">
              <a:ea typeface="华文新魏" pitchFamily="2" charset="-122"/>
            </a:endParaRPr>
          </a:p>
        </p:txBody>
      </p:sp>
      <p:sp>
        <p:nvSpPr>
          <p:cNvPr id="16387" name="Rectangle 3"/>
          <p:cNvSpPr>
            <a:spLocks noGrp="1" noChangeArrowheads="1"/>
          </p:cNvSpPr>
          <p:nvPr>
            <p:ph idx="1"/>
          </p:nvPr>
        </p:nvSpPr>
        <p:spPr>
          <a:xfrm>
            <a:off x="684213" y="1412875"/>
            <a:ext cx="7772400" cy="5040313"/>
          </a:xfrm>
        </p:spPr>
        <p:txBody>
          <a:bodyPr>
            <a:normAutofit lnSpcReduction="10000"/>
          </a:bodyPr>
          <a:lstStyle/>
          <a:p>
            <a:pPr eaLnBrk="1" hangingPunct="1"/>
            <a:r>
              <a:rPr lang="en-US" altLang="zh-CN" smtClean="0"/>
              <a:t>ArcCatalog</a:t>
            </a:r>
            <a:r>
              <a:rPr lang="zh-CN" altLang="en-US" smtClean="0"/>
              <a:t>用于组织和管理</a:t>
            </a:r>
            <a:r>
              <a:rPr lang="en-US" altLang="zh-CN" smtClean="0"/>
              <a:t>GIS</a:t>
            </a:r>
            <a:r>
              <a:rPr lang="zh-CN" altLang="en-US" smtClean="0"/>
              <a:t>数据，类似于资源管理器。具有如下功能：</a:t>
            </a:r>
          </a:p>
          <a:p>
            <a:pPr lvl="1" eaLnBrk="1" hangingPunct="1"/>
            <a:r>
              <a:rPr lang="zh-CN" altLang="en-US" smtClean="0"/>
              <a:t>产生空间数据的缩略图（存储在</a:t>
            </a:r>
            <a:r>
              <a:rPr lang="en-US" altLang="zh-CN" smtClean="0"/>
              <a:t>XML</a:t>
            </a:r>
            <a:r>
              <a:rPr lang="zh-CN" altLang="en-US" smtClean="0"/>
              <a:t>文件中）。</a:t>
            </a:r>
            <a:endParaRPr lang="en-US" altLang="zh-CN" smtClean="0"/>
          </a:p>
          <a:p>
            <a:pPr lvl="1" eaLnBrk="1" hangingPunct="1"/>
            <a:r>
              <a:rPr lang="zh-CN" altLang="en-US" smtClean="0"/>
              <a:t>浏览地理信息。</a:t>
            </a:r>
          </a:p>
          <a:p>
            <a:pPr lvl="1" eaLnBrk="1" hangingPunct="1"/>
            <a:r>
              <a:rPr lang="zh-CN" altLang="en-US" smtClean="0"/>
              <a:t>记录、查看和管理元数据。</a:t>
            </a:r>
          </a:p>
          <a:p>
            <a:pPr lvl="1" eaLnBrk="1" hangingPunct="1"/>
            <a:r>
              <a:rPr lang="zh-CN" altLang="en-US" smtClean="0"/>
              <a:t>在局域网和广域网上搜索</a:t>
            </a:r>
            <a:r>
              <a:rPr lang="en-US" altLang="zh-CN" smtClean="0"/>
              <a:t>GIS</a:t>
            </a:r>
            <a:r>
              <a:rPr lang="zh-CN" altLang="en-US" smtClean="0"/>
              <a:t>数据。</a:t>
            </a:r>
          </a:p>
          <a:p>
            <a:pPr lvl="1" eaLnBrk="1" hangingPunct="1"/>
            <a:r>
              <a:rPr lang="zh-CN" altLang="en-US" smtClean="0"/>
              <a:t>定义和建立</a:t>
            </a:r>
            <a:r>
              <a:rPr lang="en-US" altLang="zh-CN" smtClean="0"/>
              <a:t>geodatabase</a:t>
            </a:r>
            <a:r>
              <a:rPr lang="zh-CN" altLang="en-US" smtClean="0"/>
              <a:t>。</a:t>
            </a:r>
          </a:p>
          <a:p>
            <a:pPr lvl="1" eaLnBrk="1" hangingPunct="1"/>
            <a:r>
              <a:rPr lang="zh-CN" altLang="en-US" smtClean="0"/>
              <a:t>管理</a:t>
            </a:r>
            <a:r>
              <a:rPr lang="en-US" altLang="zh-CN" smtClean="0"/>
              <a:t>ArcGIS Server</a:t>
            </a:r>
            <a:r>
              <a:rPr lang="zh-CN" altLang="en-US" smtClean="0"/>
              <a:t>。</a:t>
            </a:r>
            <a:endParaRPr lang="en-US" altLang="zh-CN" smtClean="0"/>
          </a:p>
          <a:p>
            <a:pPr lvl="1" eaLnBrk="1" hangingPunct="1"/>
            <a:r>
              <a:rPr lang="zh-CN" altLang="zh-CN" smtClean="0"/>
              <a:t>…</a:t>
            </a:r>
            <a:r>
              <a:rPr lang="en-US" altLang="zh-CN" smtClean="0"/>
              <a:t>…</a:t>
            </a:r>
          </a:p>
        </p:txBody>
      </p:sp>
    </p:spTree>
    <p:extLst>
      <p:ext uri="{BB962C8B-B14F-4D97-AF65-F5344CB8AC3E}">
        <p14:creationId xmlns:p14="http://schemas.microsoft.com/office/powerpoint/2010/main" val="61918666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68760"/>
            <a:ext cx="8229600" cy="4857403"/>
          </a:xfrm>
        </p:spPr>
        <p:txBody>
          <a:bodyPr/>
          <a:lstStyle/>
          <a:p>
            <a:r>
              <a:rPr lang="zh-CN" altLang="en-US" dirty="0" smtClean="0"/>
              <a:t>创建空间参照对象的句法：</a:t>
            </a:r>
            <a:r>
              <a:rPr lang="en-US" altLang="zh-CN" dirty="0" err="1" smtClean="0"/>
              <a:t>SpatialReference</a:t>
            </a:r>
            <a:r>
              <a:rPr lang="en-US" altLang="zh-CN" dirty="0" smtClean="0"/>
              <a:t> </a:t>
            </a:r>
            <a:r>
              <a:rPr lang="en-US" altLang="zh-CN" dirty="0"/>
              <a:t>(</a:t>
            </a:r>
            <a:r>
              <a:rPr lang="en-US" altLang="zh-CN" dirty="0" err="1"/>
              <a:t>prjFile</a:t>
            </a:r>
            <a:r>
              <a:rPr lang="en-US" altLang="zh-CN" dirty="0" smtClean="0"/>
              <a:t>)</a:t>
            </a:r>
            <a:r>
              <a:rPr lang="zh-CN" altLang="en-US" dirty="0" smtClean="0"/>
              <a:t>，</a:t>
            </a:r>
            <a:r>
              <a:rPr lang="en-US" altLang="zh-CN" dirty="0" err="1" smtClean="0"/>
              <a:t>prjFile</a:t>
            </a:r>
            <a:r>
              <a:rPr lang="zh-CN" altLang="en-US" dirty="0" smtClean="0"/>
              <a:t>为已有的空间参照文件，如未定义空间参照文件，则创建一个空的空间参照对象。</a:t>
            </a:r>
            <a:r>
              <a:rPr lang="en-US" altLang="zh-CN" dirty="0"/>
              <a:t> </a:t>
            </a:r>
            <a:endParaRPr lang="en-US" altLang="zh-CN" dirty="0" smtClean="0"/>
          </a:p>
          <a:p>
            <a:r>
              <a:rPr lang="en-US" altLang="zh-CN" dirty="0" smtClean="0"/>
              <a:t>ArcGIS</a:t>
            </a:r>
            <a:r>
              <a:rPr lang="zh-CN" altLang="en-US" dirty="0"/>
              <a:t>已预定义了几百种坐标</a:t>
            </a:r>
            <a:r>
              <a:rPr lang="zh-CN" altLang="en-US" dirty="0" smtClean="0"/>
              <a:t>系统，相应的</a:t>
            </a:r>
            <a:r>
              <a:rPr lang="en-US" altLang="zh-CN" dirty="0" err="1"/>
              <a:t>prj</a:t>
            </a:r>
            <a:r>
              <a:rPr lang="zh-CN" altLang="en-US" dirty="0" smtClean="0"/>
              <a:t>文件在</a:t>
            </a:r>
            <a:r>
              <a:rPr lang="en-US" altLang="zh-CN" dirty="0"/>
              <a:t>Coordinate </a:t>
            </a:r>
            <a:r>
              <a:rPr lang="en-US" altLang="zh-CN" dirty="0" smtClean="0"/>
              <a:t>Systems</a:t>
            </a:r>
            <a:r>
              <a:rPr lang="zh-CN" altLang="en-US" dirty="0"/>
              <a:t>目录</a:t>
            </a:r>
            <a:r>
              <a:rPr lang="zh-CN" altLang="en-US" dirty="0" smtClean="0"/>
              <a:t>中，用户也可以自定义坐标系统。</a:t>
            </a:r>
            <a:endParaRPr lang="en-US" altLang="zh-CN" dirty="0"/>
          </a:p>
          <a:p>
            <a:endParaRPr lang="zh-CN" altLang="en-US" dirty="0"/>
          </a:p>
        </p:txBody>
      </p:sp>
    </p:spTree>
    <p:extLst>
      <p:ext uri="{BB962C8B-B14F-4D97-AF65-F5344CB8AC3E}">
        <p14:creationId xmlns:p14="http://schemas.microsoft.com/office/powerpoint/2010/main" val="39104019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320068964"/>
              </p:ext>
            </p:extLst>
          </p:nvPr>
        </p:nvGraphicFramePr>
        <p:xfrm>
          <a:off x="539552" y="1100437"/>
          <a:ext cx="8136904" cy="5424907"/>
        </p:xfrm>
        <a:graphic>
          <a:graphicData uri="http://schemas.openxmlformats.org/drawingml/2006/table">
            <a:tbl>
              <a:tblPr firstRow="1" bandRow="1">
                <a:tableStyleId>{5C22544A-7EE6-4342-B048-85BDC9FD1C3A}</a:tableStyleId>
              </a:tblPr>
              <a:tblGrid>
                <a:gridCol w="2145184"/>
                <a:gridCol w="5991720"/>
              </a:tblGrid>
              <a:tr h="425062">
                <a:tc>
                  <a:txBody>
                    <a:bodyPr/>
                    <a:lstStyle/>
                    <a:p>
                      <a:pPr algn="ctr"/>
                      <a:r>
                        <a:rPr lang="zh-CN" altLang="en-US" dirty="0" smtClean="0">
                          <a:solidFill>
                            <a:schemeClr val="bg1"/>
                          </a:solidFill>
                        </a:rPr>
                        <a:t>属性</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50990">
                <a:tc>
                  <a:txBody>
                    <a:bodyPr/>
                    <a:lstStyle/>
                    <a:p>
                      <a:r>
                        <a:rPr lang="en-US" altLang="zh-CN" dirty="0" smtClean="0"/>
                        <a:t>name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空间参照的名称，如空间参照为空，则</a:t>
                      </a:r>
                      <a:r>
                        <a:rPr lang="en-US" altLang="zh-CN" dirty="0" smtClean="0"/>
                        <a:t>name</a:t>
                      </a:r>
                      <a:r>
                        <a:rPr lang="zh-CN" altLang="en-US" dirty="0" smtClean="0"/>
                        <a:t>为</a:t>
                      </a:r>
                      <a:r>
                        <a:rPr lang="en-US" altLang="zh-CN" dirty="0" smtClean="0"/>
                        <a:t>Unknown</a:t>
                      </a:r>
                      <a:r>
                        <a:rPr lang="zh-CN" altLang="en-US" dirty="0" smtClean="0"/>
                        <a:t>。</a:t>
                      </a:r>
                      <a:endParaRPr lang="zh-CN" altLang="en-US" dirty="0"/>
                    </a:p>
                  </a:txBody>
                  <a:tcPr/>
                </a:tc>
              </a:tr>
              <a:tr h="654663">
                <a:tc>
                  <a:txBody>
                    <a:bodyPr/>
                    <a:lstStyle/>
                    <a:p>
                      <a:r>
                        <a:rPr lang="en-US" altLang="zh-CN" dirty="0" smtClean="0"/>
                        <a:t>type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坐标系统类型，包括地理坐标系统（</a:t>
                      </a:r>
                      <a:r>
                        <a:rPr lang="en-US" altLang="zh-CN" dirty="0" smtClean="0"/>
                        <a:t>Geographic</a:t>
                      </a:r>
                      <a:r>
                        <a:rPr lang="zh-CN" altLang="en-US" dirty="0" smtClean="0"/>
                        <a:t>）或投影坐标系统（</a:t>
                      </a:r>
                      <a:r>
                        <a:rPr lang="en-US" altLang="zh-CN" dirty="0" smtClean="0"/>
                        <a:t>Projected</a:t>
                      </a:r>
                      <a:r>
                        <a:rPr lang="zh-CN" altLang="en-US" dirty="0" smtClean="0"/>
                        <a:t>）</a:t>
                      </a:r>
                      <a:endParaRPr lang="zh-CN" altLang="en-US" dirty="0"/>
                    </a:p>
                  </a:txBody>
                  <a:tcPr/>
                </a:tc>
              </a:tr>
              <a:tr h="413688">
                <a:tc>
                  <a:txBody>
                    <a:bodyPr/>
                    <a:lstStyle/>
                    <a:p>
                      <a:r>
                        <a:rPr lang="en-US" altLang="zh-CN" dirty="0" err="1" smtClean="0"/>
                        <a:t>GCSName</a:t>
                      </a:r>
                      <a:endParaRPr lang="en-US" altLang="zh-C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地理坐标系统名称（只有地理坐标系统具有）</a:t>
                      </a:r>
                      <a:endParaRPr lang="zh-CN" altLang="en-US" dirty="0"/>
                    </a:p>
                  </a:txBody>
                  <a:tcPr/>
                </a:tc>
              </a:tr>
              <a:tr h="419433">
                <a:tc>
                  <a:txBody>
                    <a:bodyPr/>
                    <a:lstStyle/>
                    <a:p>
                      <a:r>
                        <a:rPr lang="en-US" altLang="zh-CN" dirty="0" err="1" smtClean="0"/>
                        <a:t>PCSName</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投影坐标系统名称（只有投影坐标系统具有）</a:t>
                      </a:r>
                      <a:endParaRPr lang="zh-CN" altLang="en-US" dirty="0"/>
                    </a:p>
                  </a:txBody>
                  <a:tcPr/>
                </a:tc>
              </a:tr>
              <a:tr h="419433">
                <a:tc>
                  <a:txBody>
                    <a:bodyPr/>
                    <a:lstStyle/>
                    <a:p>
                      <a:r>
                        <a:rPr lang="en-US" altLang="zh-CN" dirty="0" err="1" smtClean="0"/>
                        <a:t>datumName</a:t>
                      </a:r>
                      <a:endParaRPr lang="en-US" altLang="zh-C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datum</a:t>
                      </a:r>
                      <a:r>
                        <a:rPr lang="zh-CN" altLang="en-US" dirty="0" smtClean="0"/>
                        <a:t>名称（只有地理坐标系统具有）</a:t>
                      </a:r>
                      <a:endParaRPr lang="zh-CN" altLang="en-US" dirty="0"/>
                    </a:p>
                  </a:txBody>
                  <a:tcPr/>
                </a:tc>
              </a:tr>
              <a:tr h="470724">
                <a:tc>
                  <a:txBody>
                    <a:bodyPr/>
                    <a:lstStyle/>
                    <a:p>
                      <a:r>
                        <a:rPr lang="en-US" altLang="zh-CN" dirty="0" err="1" smtClean="0"/>
                        <a:t>spheroidName</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地球椭球体名称（只有地理坐标系统具有）</a:t>
                      </a:r>
                      <a:endParaRPr lang="zh-CN" altLang="en-US" dirty="0"/>
                    </a:p>
                  </a:txBody>
                  <a:tcPr/>
                </a:tc>
              </a:tr>
              <a:tr h="470724">
                <a:tc>
                  <a:txBody>
                    <a:bodyPr/>
                    <a:lstStyle/>
                    <a:p>
                      <a:r>
                        <a:rPr lang="en-US" altLang="zh-CN" dirty="0" err="1" smtClean="0"/>
                        <a:t>angularUnitName</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角度单位名称（只有地理坐标系统具有）</a:t>
                      </a:r>
                      <a:endParaRPr lang="zh-CN" altLang="en-US" dirty="0"/>
                    </a:p>
                  </a:txBody>
                  <a:tcPr/>
                </a:tc>
              </a:tr>
              <a:tr h="441891">
                <a:tc>
                  <a:txBody>
                    <a:bodyPr/>
                    <a:lstStyle/>
                    <a:p>
                      <a:r>
                        <a:rPr lang="en-US" altLang="zh-CN" dirty="0" err="1" smtClean="0"/>
                        <a:t>projectionName</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投影名称（只有投影坐标系统具有）</a:t>
                      </a:r>
                      <a:endParaRPr lang="zh-CN" altLang="en-US" dirty="0"/>
                    </a:p>
                  </a:txBody>
                  <a:tcPr/>
                </a:tc>
              </a:tr>
              <a:tr h="419433">
                <a:tc>
                  <a:txBody>
                    <a:bodyPr/>
                    <a:lstStyle/>
                    <a:p>
                      <a:r>
                        <a:rPr lang="en-US" altLang="zh-CN" dirty="0" err="1" smtClean="0"/>
                        <a:t>linearUnitName</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线性单位名称（只有投影坐标系统具有）</a:t>
                      </a:r>
                      <a:endParaRPr lang="zh-CN" altLang="en-US" dirty="0"/>
                    </a:p>
                  </a:txBody>
                  <a:tcPr/>
                </a:tc>
              </a:tr>
              <a:tr h="4194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Domain</a:t>
                      </a:r>
                      <a:r>
                        <a:rPr lang="zh-CN" altLang="en-US" dirty="0" smtClean="0"/>
                        <a:t>；</a:t>
                      </a:r>
                      <a:r>
                        <a:rPr lang="en-US" altLang="zh-CN" dirty="0" err="1" smtClean="0"/>
                        <a:t>ZDomain</a:t>
                      </a:r>
                      <a:endParaRPr lang="en-US" altLang="zh-C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x</a:t>
                      </a:r>
                      <a:r>
                        <a:rPr lang="zh-CN" altLang="en-US" dirty="0" smtClean="0"/>
                        <a:t>、</a:t>
                      </a:r>
                      <a:r>
                        <a:rPr lang="en-US" altLang="zh-CN" dirty="0" smtClean="0"/>
                        <a:t>y</a:t>
                      </a:r>
                      <a:r>
                        <a:rPr lang="zh-CN" altLang="en-US" dirty="0" smtClean="0"/>
                        <a:t>坐标范围域；</a:t>
                      </a:r>
                      <a:r>
                        <a:rPr lang="en-US" altLang="zh-CN" dirty="0" smtClean="0"/>
                        <a:t>z</a:t>
                      </a:r>
                      <a:r>
                        <a:rPr lang="zh-CN" altLang="en-US" dirty="0" smtClean="0"/>
                        <a:t>坐标范围域</a:t>
                      </a:r>
                      <a:endParaRPr lang="zh-CN" altLang="en-US" dirty="0"/>
                    </a:p>
                  </a:txBody>
                  <a:tcPr/>
                </a:tc>
              </a:tr>
              <a:tr h="419433">
                <a:tc>
                  <a:txBody>
                    <a:bodyPr/>
                    <a:lstStyle/>
                    <a:p>
                      <a:r>
                        <a:rPr lang="en-US" altLang="zh-CN" dirty="0" err="1" smtClean="0"/>
                        <a:t>XYResolution</a:t>
                      </a:r>
                      <a:endParaRPr lang="en-US" altLang="zh-C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x</a:t>
                      </a:r>
                      <a:r>
                        <a:rPr lang="zh-CN" altLang="en-US" dirty="0" smtClean="0"/>
                        <a:t>、</a:t>
                      </a:r>
                      <a:r>
                        <a:rPr lang="en-US" altLang="zh-CN" dirty="0" smtClean="0"/>
                        <a:t>y</a:t>
                      </a:r>
                      <a:r>
                        <a:rPr lang="zh-CN" altLang="en-US" dirty="0" smtClean="0"/>
                        <a:t>坐标精度</a:t>
                      </a:r>
                      <a:endParaRPr lang="zh-CN" altLang="en-US" dirty="0"/>
                    </a:p>
                  </a:txBody>
                  <a:tcPr/>
                </a:tc>
              </a:tr>
            </a:tbl>
          </a:graphicData>
        </a:graphic>
      </p:graphicFrame>
      <p:sp>
        <p:nvSpPr>
          <p:cNvPr id="2" name="矩形 1"/>
          <p:cNvSpPr/>
          <p:nvPr/>
        </p:nvSpPr>
        <p:spPr>
          <a:xfrm>
            <a:off x="2627784" y="519063"/>
            <a:ext cx="3780202" cy="461665"/>
          </a:xfrm>
          <a:prstGeom prst="rect">
            <a:avLst/>
          </a:prstGeom>
        </p:spPr>
        <p:txBody>
          <a:bodyPr wrap="none">
            <a:spAutoFit/>
          </a:bodyPr>
          <a:lstStyle/>
          <a:p>
            <a:r>
              <a:rPr lang="en-US" altLang="zh-CN" sz="2400" dirty="0" err="1" smtClean="0"/>
              <a:t>SpatialReference</a:t>
            </a:r>
            <a:r>
              <a:rPr lang="zh-CN" altLang="en-US" sz="2400" dirty="0" smtClean="0"/>
              <a:t>主要属性</a:t>
            </a:r>
            <a:endParaRPr lang="zh-CN" altLang="en-US" sz="2400" dirty="0"/>
          </a:p>
        </p:txBody>
      </p:sp>
    </p:spTree>
    <p:extLst>
      <p:ext uri="{BB962C8B-B14F-4D97-AF65-F5344CB8AC3E}">
        <p14:creationId xmlns:p14="http://schemas.microsoft.com/office/powerpoint/2010/main" val="13323865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620688"/>
            <a:ext cx="8064896" cy="5262979"/>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err="1"/>
              <a:t>env.workspace</a:t>
            </a:r>
            <a:r>
              <a:rPr lang="en-US" altLang="zh-CN" sz="2400" dirty="0"/>
              <a:t> = "C:\\data"</a:t>
            </a:r>
          </a:p>
          <a:p>
            <a:r>
              <a:rPr lang="en-US" altLang="zh-CN" sz="2400" dirty="0"/>
              <a:t>fcs = </a:t>
            </a:r>
            <a:r>
              <a:rPr lang="en-US" altLang="zh-CN" sz="2400" dirty="0" err="1"/>
              <a:t>arcpy.ListFeatureClasses</a:t>
            </a:r>
            <a:r>
              <a:rPr lang="en-US" altLang="zh-CN" sz="2400" dirty="0"/>
              <a:t>()</a:t>
            </a:r>
          </a:p>
          <a:p>
            <a:r>
              <a:rPr lang="en-US" altLang="zh-CN" sz="2400" dirty="0"/>
              <a:t>for fc in fcs:</a:t>
            </a:r>
          </a:p>
          <a:p>
            <a:r>
              <a:rPr lang="en-US" altLang="zh-CN" sz="2400" dirty="0"/>
              <a:t>    </a:t>
            </a:r>
            <a:r>
              <a:rPr lang="en-US" altLang="zh-CN" sz="2400" dirty="0" err="1"/>
              <a:t>sr</a:t>
            </a:r>
            <a:r>
              <a:rPr lang="en-US" altLang="zh-CN" sz="2400" dirty="0"/>
              <a:t> = </a:t>
            </a:r>
            <a:r>
              <a:rPr lang="en-US" altLang="zh-CN" sz="2400" dirty="0" err="1"/>
              <a:t>arcpy.Describe</a:t>
            </a:r>
            <a:r>
              <a:rPr lang="en-US" altLang="zh-CN" sz="2400" dirty="0"/>
              <a:t>(fc).</a:t>
            </a:r>
            <a:r>
              <a:rPr lang="en-US" altLang="zh-CN" sz="2400" dirty="0" err="1"/>
              <a:t>spatialReference</a:t>
            </a:r>
            <a:endParaRPr lang="en-US" altLang="zh-CN" sz="2400" dirty="0"/>
          </a:p>
          <a:p>
            <a:r>
              <a:rPr lang="en-US" altLang="zh-CN" sz="2400" dirty="0"/>
              <a:t>    if sr.name == "Unknown":</a:t>
            </a:r>
          </a:p>
          <a:p>
            <a:r>
              <a:rPr lang="en-US" altLang="zh-CN" sz="2400" dirty="0"/>
              <a:t>        print fc + " has an unknown spatial reference\n"</a:t>
            </a:r>
          </a:p>
          <a:p>
            <a:r>
              <a:rPr lang="en-US" altLang="zh-CN" sz="2400" dirty="0"/>
              <a:t>    else:</a:t>
            </a:r>
          </a:p>
          <a:p>
            <a:r>
              <a:rPr lang="en-US" altLang="zh-CN" sz="2400" dirty="0"/>
              <a:t>        print fc + " spatial reference name: " + sr.name</a:t>
            </a:r>
          </a:p>
          <a:p>
            <a:r>
              <a:rPr lang="en-US" altLang="zh-CN" sz="2400" dirty="0"/>
              <a:t>        print fc + " spatial reference type: " + </a:t>
            </a:r>
            <a:r>
              <a:rPr lang="en-US" altLang="zh-CN" sz="2400" dirty="0" err="1"/>
              <a:t>sr.type</a:t>
            </a:r>
            <a:endParaRPr lang="en-US" altLang="zh-CN" sz="2400" dirty="0"/>
          </a:p>
          <a:p>
            <a:r>
              <a:rPr lang="en-US" altLang="zh-CN" sz="2400" dirty="0"/>
              <a:t>        print fc + " </a:t>
            </a:r>
            <a:r>
              <a:rPr lang="en-US" altLang="zh-CN" sz="2400" dirty="0" err="1"/>
              <a:t>datumName</a:t>
            </a:r>
            <a:r>
              <a:rPr lang="en-US" altLang="zh-CN" sz="2400" dirty="0"/>
              <a:t>: " + </a:t>
            </a:r>
            <a:r>
              <a:rPr lang="en-US" altLang="zh-CN" sz="2400" dirty="0" err="1"/>
              <a:t>sr.datumName</a:t>
            </a:r>
            <a:endParaRPr lang="en-US" altLang="zh-CN" sz="2400" dirty="0"/>
          </a:p>
          <a:p>
            <a:r>
              <a:rPr lang="en-US" altLang="zh-CN" sz="2400" dirty="0"/>
              <a:t>        print fc + " </a:t>
            </a:r>
            <a:r>
              <a:rPr lang="en-US" altLang="zh-CN" sz="2400" dirty="0" err="1"/>
              <a:t>GCSName</a:t>
            </a:r>
            <a:r>
              <a:rPr lang="en-US" altLang="zh-CN" sz="2400" dirty="0"/>
              <a:t>: " + </a:t>
            </a:r>
            <a:r>
              <a:rPr lang="en-US" altLang="zh-CN" sz="2400" dirty="0" err="1"/>
              <a:t>sr.GCSName</a:t>
            </a:r>
            <a:endParaRPr lang="en-US" altLang="zh-CN" sz="2400" dirty="0"/>
          </a:p>
          <a:p>
            <a:r>
              <a:rPr lang="en-US" altLang="zh-CN" sz="2400" dirty="0"/>
              <a:t>        print fc + " </a:t>
            </a:r>
            <a:r>
              <a:rPr lang="en-US" altLang="zh-CN" sz="2400" dirty="0" err="1"/>
              <a:t>PCSName</a:t>
            </a:r>
            <a:r>
              <a:rPr lang="en-US" altLang="zh-CN" sz="2400" dirty="0"/>
              <a:t>: " + </a:t>
            </a:r>
            <a:r>
              <a:rPr lang="en-US" altLang="zh-CN" sz="2400" dirty="0" err="1"/>
              <a:t>sr.PCSName</a:t>
            </a:r>
            <a:r>
              <a:rPr lang="en-US" altLang="zh-CN" sz="2400" dirty="0"/>
              <a:t> +"\n"</a:t>
            </a:r>
            <a:endParaRPr lang="zh-CN" altLang="en-US" sz="2400" dirty="0"/>
          </a:p>
        </p:txBody>
      </p:sp>
      <p:sp>
        <p:nvSpPr>
          <p:cNvPr id="3" name="TextBox 2"/>
          <p:cNvSpPr txBox="1"/>
          <p:nvPr/>
        </p:nvSpPr>
        <p:spPr>
          <a:xfrm>
            <a:off x="1331640" y="6047707"/>
            <a:ext cx="6480720" cy="461665"/>
          </a:xfrm>
          <a:prstGeom prst="rect">
            <a:avLst/>
          </a:prstGeom>
          <a:noFill/>
        </p:spPr>
        <p:txBody>
          <a:bodyPr wrap="square" rtlCol="0">
            <a:spAutoFit/>
          </a:bodyPr>
          <a:lstStyle/>
          <a:p>
            <a:r>
              <a:rPr lang="zh-CN" altLang="en-US" sz="2400" dirty="0" smtClean="0"/>
              <a:t>打印工作空间中所有要素类的空间参照信息</a:t>
            </a:r>
            <a:endParaRPr lang="zh-CN" altLang="en-US" sz="2400" dirty="0"/>
          </a:p>
        </p:txBody>
      </p:sp>
    </p:spTree>
    <p:extLst>
      <p:ext uri="{BB962C8B-B14F-4D97-AF65-F5344CB8AC3E}">
        <p14:creationId xmlns:p14="http://schemas.microsoft.com/office/powerpoint/2010/main" val="413604079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346646"/>
            <a:ext cx="3816424" cy="850106"/>
          </a:xfrm>
          <a:solidFill>
            <a:schemeClr val="accent1">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anchor="ctr" anchorCtr="0" compatLnSpc="1">
            <a:prstTxWarp prst="textNoShape">
              <a:avLst/>
            </a:prstTxWarp>
          </a:bodyPr>
          <a:lstStyle/>
          <a:p>
            <a:r>
              <a:rPr lang="en-US" altLang="zh-CN" sz="3600" dirty="0" smtClean="0">
                <a:ea typeface="华文新魏" pitchFamily="2" charset="-122"/>
              </a:rPr>
              <a:t>Cursor</a:t>
            </a:r>
            <a:r>
              <a:rPr lang="zh-CN" altLang="en-US" sz="3600" dirty="0" smtClean="0">
                <a:ea typeface="华文新魏" pitchFamily="2" charset="-122"/>
              </a:rPr>
              <a:t>和</a:t>
            </a:r>
            <a:r>
              <a:rPr lang="en-US" altLang="zh-CN" sz="3600" dirty="0">
                <a:ea typeface="华文新魏" pitchFamily="2" charset="-122"/>
              </a:rPr>
              <a:t>Row</a:t>
            </a:r>
            <a:endParaRPr lang="zh-CN" altLang="en-US" sz="3600" dirty="0">
              <a:ea typeface="华文新魏" pitchFamily="2" charset="-122"/>
            </a:endParaRPr>
          </a:p>
        </p:txBody>
      </p:sp>
      <p:sp>
        <p:nvSpPr>
          <p:cNvPr id="3" name="内容占位符 2"/>
          <p:cNvSpPr>
            <a:spLocks noGrp="1"/>
          </p:cNvSpPr>
          <p:nvPr>
            <p:ph idx="1"/>
          </p:nvPr>
        </p:nvSpPr>
        <p:spPr/>
        <p:txBody>
          <a:bodyPr/>
          <a:lstStyle/>
          <a:p>
            <a:r>
              <a:rPr lang="en-US" altLang="zh-CN" dirty="0" smtClean="0"/>
              <a:t>Cursor</a:t>
            </a:r>
            <a:r>
              <a:rPr lang="zh-CN" altLang="en-US" dirty="0" smtClean="0"/>
              <a:t>是一个数据访问（记录集）对象，有三种类型：</a:t>
            </a:r>
            <a:r>
              <a:rPr lang="en-US" altLang="zh-CN" dirty="0" smtClean="0"/>
              <a:t>search</a:t>
            </a:r>
            <a:r>
              <a:rPr lang="zh-CN" altLang="en-US" dirty="0" smtClean="0"/>
              <a:t>、</a:t>
            </a:r>
            <a:r>
              <a:rPr lang="en-US" altLang="zh-CN" dirty="0" smtClean="0"/>
              <a:t>insert</a:t>
            </a:r>
            <a:r>
              <a:rPr lang="zh-CN" altLang="en-US" dirty="0" smtClean="0"/>
              <a:t>和</a:t>
            </a:r>
            <a:r>
              <a:rPr lang="en-US" altLang="zh-CN" dirty="0" smtClean="0"/>
              <a:t>update</a:t>
            </a:r>
            <a:r>
              <a:rPr lang="zh-CN" altLang="en-US" dirty="0" smtClean="0"/>
              <a:t>，分别用于表格数据的查询、插入和更新。</a:t>
            </a:r>
            <a:r>
              <a:rPr lang="en-US" altLang="zh-CN" dirty="0" smtClean="0"/>
              <a:t> </a:t>
            </a:r>
            <a:endParaRPr lang="en-US" altLang="zh-CN" dirty="0"/>
          </a:p>
          <a:p>
            <a:r>
              <a:rPr lang="en-US" altLang="zh-CN" dirty="0" smtClean="0"/>
              <a:t>Row</a:t>
            </a:r>
            <a:r>
              <a:rPr lang="zh-CN" altLang="en-US" dirty="0" smtClean="0"/>
              <a:t>对象表示</a:t>
            </a:r>
            <a:r>
              <a:rPr lang="zh-CN" altLang="en-US" dirty="0"/>
              <a:t>记录集</a:t>
            </a:r>
            <a:r>
              <a:rPr lang="zh-CN" altLang="en-US" dirty="0" smtClean="0"/>
              <a:t>中的一个记录，通过</a:t>
            </a:r>
            <a:r>
              <a:rPr lang="en-US" altLang="zh-CN" dirty="0" smtClean="0"/>
              <a:t>Cursor</a:t>
            </a:r>
            <a:r>
              <a:rPr lang="zh-CN" altLang="en-US" dirty="0" smtClean="0"/>
              <a:t>对象的</a:t>
            </a:r>
            <a:r>
              <a:rPr lang="zh-CN" altLang="en-US" dirty="0"/>
              <a:t>迭代可以</a:t>
            </a:r>
            <a:r>
              <a:rPr lang="zh-CN" altLang="en-US" dirty="0" smtClean="0"/>
              <a:t>得到得到每个记录。</a:t>
            </a:r>
            <a:endParaRPr lang="zh-CN" altLang="en-US" dirty="0"/>
          </a:p>
        </p:txBody>
      </p:sp>
    </p:spTree>
    <p:extLst>
      <p:ext uri="{BB962C8B-B14F-4D97-AF65-F5344CB8AC3E}">
        <p14:creationId xmlns:p14="http://schemas.microsoft.com/office/powerpoint/2010/main" val="429339110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82440" y="807095"/>
            <a:ext cx="2425664" cy="461665"/>
          </a:xfrm>
          <a:prstGeom prst="rect">
            <a:avLst/>
          </a:prstGeom>
        </p:spPr>
        <p:txBody>
          <a:bodyPr wrap="none">
            <a:spAutoFit/>
          </a:bodyPr>
          <a:lstStyle/>
          <a:p>
            <a:r>
              <a:rPr lang="en-US" altLang="zh-CN" sz="2400" dirty="0"/>
              <a:t>Cursor </a:t>
            </a:r>
            <a:r>
              <a:rPr lang="zh-CN" altLang="en-US" sz="2400" dirty="0" smtClean="0"/>
              <a:t>对象方法</a:t>
            </a:r>
            <a:endParaRPr lang="zh-CN" altLang="en-US" sz="2400" dirty="0"/>
          </a:p>
        </p:txBody>
      </p:sp>
      <p:graphicFrame>
        <p:nvGraphicFramePr>
          <p:cNvPr id="5" name="表格 4"/>
          <p:cNvGraphicFramePr>
            <a:graphicFrameLocks noGrp="1"/>
          </p:cNvGraphicFramePr>
          <p:nvPr>
            <p:extLst>
              <p:ext uri="{D42A27DB-BD31-4B8C-83A1-F6EECF244321}">
                <p14:modId xmlns:p14="http://schemas.microsoft.com/office/powerpoint/2010/main" val="1316530447"/>
              </p:ext>
            </p:extLst>
          </p:nvPr>
        </p:nvGraphicFramePr>
        <p:xfrm>
          <a:off x="467543" y="1532695"/>
          <a:ext cx="8136905" cy="4488593"/>
        </p:xfrm>
        <a:graphic>
          <a:graphicData uri="http://schemas.openxmlformats.org/drawingml/2006/table">
            <a:tbl>
              <a:tblPr firstRow="1" bandRow="1">
                <a:tableStyleId>{5C22544A-7EE6-4342-B048-85BDC9FD1C3A}</a:tableStyleId>
              </a:tblPr>
              <a:tblGrid>
                <a:gridCol w="1697628"/>
                <a:gridCol w="2190805"/>
                <a:gridCol w="4248472"/>
              </a:tblGrid>
              <a:tr h="425062">
                <a:tc>
                  <a:txBody>
                    <a:bodyPr/>
                    <a:lstStyle/>
                    <a:p>
                      <a:pPr algn="ctr"/>
                      <a:r>
                        <a:rPr lang="en-US" altLang="zh-CN" dirty="0" smtClean="0">
                          <a:solidFill>
                            <a:schemeClr val="bg1"/>
                          </a:solidFill>
                        </a:rPr>
                        <a:t>Cursor</a:t>
                      </a:r>
                      <a:r>
                        <a:rPr lang="zh-CN" altLang="en-US" dirty="0" smtClean="0">
                          <a:solidFill>
                            <a:schemeClr val="bg1"/>
                          </a:solidFill>
                        </a:rPr>
                        <a:t>类型</a:t>
                      </a:r>
                      <a:endParaRPr lang="zh-CN" altLang="en-US" dirty="0">
                        <a:solidFill>
                          <a:schemeClr val="bg1"/>
                        </a:solidFill>
                      </a:endParaRPr>
                    </a:p>
                  </a:txBody>
                  <a:tcPr/>
                </a:tc>
                <a:tc>
                  <a:txBody>
                    <a:bodyPr/>
                    <a:lstStyle/>
                    <a:p>
                      <a:pPr algn="ctr"/>
                      <a:r>
                        <a:rPr lang="zh-CN" altLang="en-US" dirty="0" smtClean="0">
                          <a:solidFill>
                            <a:schemeClr val="bg1"/>
                          </a:solidFill>
                        </a:rPr>
                        <a:t>方法</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50990">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Search</a:t>
                      </a:r>
                    </a:p>
                  </a:txBody>
                  <a:tcPr/>
                </a:tc>
                <a:tc>
                  <a:txBody>
                    <a:bodyPr/>
                    <a:lstStyle/>
                    <a:p>
                      <a:r>
                        <a:rPr lang="en-US" altLang="zh-CN" dirty="0" smtClean="0"/>
                        <a:t>next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返回当前位置的下一个</a:t>
                      </a:r>
                      <a:r>
                        <a:rPr lang="en-US" altLang="zh-CN" dirty="0" smtClean="0"/>
                        <a:t>Row</a:t>
                      </a:r>
                      <a:r>
                        <a:rPr lang="zh-CN" altLang="en-US" dirty="0" smtClean="0"/>
                        <a:t>对象</a:t>
                      </a:r>
                      <a:endParaRPr lang="zh-CN" altLang="en-US" dirty="0"/>
                    </a:p>
                  </a:txBody>
                  <a:tcPr/>
                </a:tc>
              </a:tr>
              <a:tr h="450990">
                <a:tc vMerge="1">
                  <a:txBody>
                    <a:bodyPr/>
                    <a:lstStyle/>
                    <a:p>
                      <a:endParaRPr lang="en-US" altLang="zh-CN" dirty="0" smtClean="0"/>
                    </a:p>
                  </a:txBody>
                  <a:tcPr/>
                </a:tc>
                <a:tc>
                  <a:txBody>
                    <a:bodyPr/>
                    <a:lstStyle/>
                    <a:p>
                      <a:r>
                        <a:rPr lang="en-US" altLang="zh-CN" dirty="0" smtClean="0"/>
                        <a:t>reset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返回第一个位置的</a:t>
                      </a:r>
                      <a:r>
                        <a:rPr lang="en-US" altLang="zh-CN" dirty="0" smtClean="0"/>
                        <a:t>Row</a:t>
                      </a:r>
                      <a:r>
                        <a:rPr lang="zh-CN" altLang="en-US" dirty="0" smtClean="0"/>
                        <a:t>对象</a:t>
                      </a:r>
                      <a:endParaRPr lang="zh-CN" altLang="en-US" dirty="0"/>
                    </a:p>
                  </a:txBody>
                  <a:tcPr/>
                </a:tc>
              </a:tr>
              <a:tr h="372391">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Insert</a:t>
                      </a:r>
                    </a:p>
                  </a:txBody>
                  <a:tcPr/>
                </a:tc>
                <a:tc>
                  <a:txBody>
                    <a:bodyPr/>
                    <a:lstStyle/>
                    <a:p>
                      <a:r>
                        <a:rPr lang="en-US" altLang="zh-CN" dirty="0" err="1" smtClean="0"/>
                        <a:t>newRow</a:t>
                      </a:r>
                      <a:r>
                        <a:rPr lang="en-US" altLang="zh-CN" dirty="0" smtClean="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产生一个空的</a:t>
                      </a:r>
                      <a:r>
                        <a:rPr lang="en-US" altLang="zh-CN" dirty="0" smtClean="0"/>
                        <a:t>Row</a:t>
                      </a:r>
                      <a:r>
                        <a:rPr lang="zh-CN" altLang="en-US" dirty="0" smtClean="0"/>
                        <a:t>对象</a:t>
                      </a:r>
                      <a:endParaRPr lang="zh-CN" altLang="en-US" dirty="0"/>
                    </a:p>
                  </a:txBody>
                  <a:tcPr/>
                </a:tc>
              </a:tr>
              <a:tr h="372391">
                <a:tc vMerge="1">
                  <a:txBody>
                    <a:bodyPr/>
                    <a:lstStyle/>
                    <a:p>
                      <a:endParaRPr lang="en-US" altLang="zh-CN" dirty="0" smtClean="0"/>
                    </a:p>
                  </a:txBody>
                  <a:tcPr/>
                </a:tc>
                <a:tc>
                  <a:txBody>
                    <a:bodyPr/>
                    <a:lstStyle/>
                    <a:p>
                      <a:r>
                        <a:rPr lang="en-US" altLang="zh-CN" dirty="0" err="1" smtClean="0"/>
                        <a:t>insertRow</a:t>
                      </a:r>
                      <a:r>
                        <a:rPr lang="en-US" altLang="zh-CN" dirty="0" smtClean="0"/>
                        <a:t> (row)</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a:t>
                      </a:r>
                      <a:r>
                        <a:rPr lang="en-US" altLang="zh-CN" dirty="0" smtClean="0"/>
                        <a:t>Cursor</a:t>
                      </a:r>
                      <a:r>
                        <a:rPr lang="zh-CN" altLang="en-US" dirty="0" smtClean="0"/>
                        <a:t>中插入一个新的</a:t>
                      </a:r>
                      <a:r>
                        <a:rPr lang="en-US" altLang="zh-CN" dirty="0" smtClean="0"/>
                        <a:t>row</a:t>
                      </a:r>
                      <a:r>
                        <a:rPr lang="zh-CN" altLang="en-US" dirty="0" smtClean="0"/>
                        <a:t>对象</a:t>
                      </a:r>
                      <a:endParaRPr lang="zh-CN" altLang="en-US" dirty="0"/>
                    </a:p>
                  </a:txBody>
                  <a:tcPr/>
                </a:tc>
              </a:tr>
              <a:tr h="372391">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next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r>
              <a:tr h="372391">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txBody>
                  <a:tcPr/>
                </a:tc>
                <a:tc>
                  <a:txBody>
                    <a:bodyPr/>
                    <a:lstStyle/>
                    <a:p>
                      <a:r>
                        <a:rPr lang="en-US" altLang="zh-CN" dirty="0" smtClean="0"/>
                        <a:t>reset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r>
              <a:tr h="413688">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Update</a:t>
                      </a:r>
                    </a:p>
                    <a:p>
                      <a:endParaRPr lang="en-US" altLang="zh-CN" dirty="0" smtClean="0"/>
                    </a:p>
                  </a:txBody>
                  <a:tcPr/>
                </a:tc>
                <a:tc>
                  <a:txBody>
                    <a:bodyPr/>
                    <a:lstStyle/>
                    <a:p>
                      <a:r>
                        <a:rPr lang="en-US" altLang="zh-CN" dirty="0" err="1" smtClean="0"/>
                        <a:t>deleteRow</a:t>
                      </a:r>
                      <a:r>
                        <a:rPr lang="en-US" altLang="zh-CN" dirty="0" smtClean="0"/>
                        <a:t> (row)</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删除一个</a:t>
                      </a:r>
                      <a:r>
                        <a:rPr lang="en-US" altLang="zh-CN" dirty="0" smtClean="0"/>
                        <a:t>row</a:t>
                      </a:r>
                      <a:r>
                        <a:rPr lang="zh-CN" altLang="en-US" dirty="0" smtClean="0"/>
                        <a:t>对象</a:t>
                      </a:r>
                      <a:endParaRPr lang="zh-CN" altLang="en-US" dirty="0"/>
                    </a:p>
                  </a:txBody>
                  <a:tcPr/>
                </a:tc>
              </a:tr>
              <a:tr h="419433">
                <a:tc vMerge="1">
                  <a:txBody>
                    <a:bodyPr/>
                    <a:lstStyle/>
                    <a:p>
                      <a:endParaRPr lang="zh-CN" altLang="en-US" dirty="0"/>
                    </a:p>
                  </a:txBody>
                  <a:tcPr/>
                </a:tc>
                <a:tc>
                  <a:txBody>
                    <a:bodyPr/>
                    <a:lstStyle/>
                    <a:p>
                      <a:r>
                        <a:rPr lang="en-US" altLang="zh-CN" dirty="0" err="1" smtClean="0"/>
                        <a:t>updateRow</a:t>
                      </a:r>
                      <a:r>
                        <a:rPr lang="en-US" altLang="zh-CN" dirty="0" smtClean="0"/>
                        <a:t> (row)</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利用</a:t>
                      </a:r>
                      <a:r>
                        <a:rPr lang="en-US" altLang="zh-CN" dirty="0" smtClean="0"/>
                        <a:t>row</a:t>
                      </a:r>
                      <a:r>
                        <a:rPr lang="zh-CN" altLang="en-US" dirty="0" smtClean="0"/>
                        <a:t>更新当前对象</a:t>
                      </a:r>
                      <a:endParaRPr lang="zh-CN" altLang="en-US" dirty="0"/>
                    </a:p>
                  </a:txBody>
                  <a:tcPr/>
                </a:tc>
              </a:tr>
              <a:tr h="419433">
                <a:tc vMerge="1">
                  <a:txBody>
                    <a:bodyPr/>
                    <a:lstStyle/>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next ()</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r>
              <a:tr h="419433">
                <a:tc vMerge="1">
                  <a:txBody>
                    <a:bodyPr/>
                    <a:lstStyle/>
                    <a:p>
                      <a:endParaRPr lang="zh-CN" altLang="en-US" dirty="0"/>
                    </a:p>
                  </a:txBody>
                  <a:tcPr/>
                </a:tc>
                <a:tc>
                  <a:txBody>
                    <a:bodyPr/>
                    <a:lstStyle/>
                    <a:p>
                      <a:r>
                        <a:rPr lang="en-US" altLang="zh-CN" dirty="0" smtClean="0"/>
                        <a:t>reset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r>
            </a:tbl>
          </a:graphicData>
        </a:graphic>
      </p:graphicFrame>
    </p:spTree>
    <p:extLst>
      <p:ext uri="{BB962C8B-B14F-4D97-AF65-F5344CB8AC3E}">
        <p14:creationId xmlns:p14="http://schemas.microsoft.com/office/powerpoint/2010/main" val="313555714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192794534"/>
              </p:ext>
            </p:extLst>
          </p:nvPr>
        </p:nvGraphicFramePr>
        <p:xfrm>
          <a:off x="539552" y="2211796"/>
          <a:ext cx="8136904" cy="2034522"/>
        </p:xfrm>
        <a:graphic>
          <a:graphicData uri="http://schemas.openxmlformats.org/drawingml/2006/table">
            <a:tbl>
              <a:tblPr firstRow="1" bandRow="1">
                <a:tableStyleId>{5C22544A-7EE6-4342-B048-85BDC9FD1C3A}</a:tableStyleId>
              </a:tblPr>
              <a:tblGrid>
                <a:gridCol w="3960440"/>
                <a:gridCol w="4176464"/>
              </a:tblGrid>
              <a:tr h="425062">
                <a:tc>
                  <a:txBody>
                    <a:bodyPr/>
                    <a:lstStyle/>
                    <a:p>
                      <a:pPr algn="ctr"/>
                      <a:r>
                        <a:rPr lang="zh-CN" altLang="en-US" dirty="0" smtClean="0">
                          <a:solidFill>
                            <a:schemeClr val="bg1"/>
                          </a:solidFill>
                        </a:rPr>
                        <a:t>方法</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50990">
                <a:tc>
                  <a:txBody>
                    <a:bodyPr/>
                    <a:lstStyle/>
                    <a:p>
                      <a:r>
                        <a:rPr lang="en-US" altLang="zh-CN" dirty="0" err="1" smtClean="0"/>
                        <a:t>getValue</a:t>
                      </a:r>
                      <a:r>
                        <a:rPr lang="en-US" altLang="zh-CN" dirty="0" smtClean="0"/>
                        <a:t> (</a:t>
                      </a:r>
                      <a:r>
                        <a:rPr lang="en-US" altLang="zh-CN" dirty="0" err="1" smtClean="0"/>
                        <a:t>field_name</a:t>
                      </a:r>
                      <a:r>
                        <a:rPr lang="en-US" altLang="zh-CN" dirty="0" smtClean="0"/>
                        <a:t>)</a:t>
                      </a:r>
                      <a:r>
                        <a:rPr lang="zh-CN" altLang="en-US" dirty="0" smtClean="0"/>
                        <a:t>或</a:t>
                      </a:r>
                      <a:r>
                        <a:rPr lang="en-US" altLang="zh-CN" dirty="0" err="1" smtClean="0"/>
                        <a:t>field_name</a:t>
                      </a:r>
                      <a:endParaRPr lang="en-US" altLang="zh-C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得到字段值</a:t>
                      </a:r>
                      <a:endParaRPr lang="zh-CN" altLang="en-US" dirty="0"/>
                    </a:p>
                  </a:txBody>
                  <a:tcPr/>
                </a:tc>
              </a:tr>
              <a:tr h="372391">
                <a:tc>
                  <a:txBody>
                    <a:bodyPr/>
                    <a:lstStyle/>
                    <a:p>
                      <a:r>
                        <a:rPr lang="en-US" altLang="zh-CN" dirty="0" err="1" smtClean="0"/>
                        <a:t>setValue</a:t>
                      </a:r>
                      <a:r>
                        <a:rPr lang="en-US" altLang="zh-CN" dirty="0" smtClean="0"/>
                        <a:t> (</a:t>
                      </a:r>
                      <a:r>
                        <a:rPr lang="en-US" altLang="zh-CN" dirty="0" err="1" smtClean="0"/>
                        <a:t>field_name</a:t>
                      </a:r>
                      <a:r>
                        <a:rPr lang="en-US" altLang="zh-CN" dirty="0" smtClean="0"/>
                        <a:t>, object)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设置字段值</a:t>
                      </a:r>
                      <a:endParaRPr lang="zh-CN" altLang="en-US" dirty="0"/>
                    </a:p>
                  </a:txBody>
                  <a:tcPr/>
                </a:tc>
              </a:tr>
              <a:tr h="372391">
                <a:tc>
                  <a:txBody>
                    <a:bodyPr/>
                    <a:lstStyle/>
                    <a:p>
                      <a:r>
                        <a:rPr lang="en-US" altLang="zh-CN" dirty="0" err="1" smtClean="0"/>
                        <a:t>isNull</a:t>
                      </a:r>
                      <a:r>
                        <a:rPr lang="en-US" altLang="zh-CN" dirty="0" smtClean="0"/>
                        <a:t> (</a:t>
                      </a:r>
                      <a:r>
                        <a:rPr lang="en-US" altLang="zh-CN" dirty="0" err="1" smtClean="0"/>
                        <a:t>field_name</a:t>
                      </a:r>
                      <a:r>
                        <a:rPr lang="en-US" altLang="zh-CN"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字段值是否为</a:t>
                      </a:r>
                      <a:r>
                        <a:rPr lang="en-US" altLang="zh-CN" dirty="0" smtClean="0"/>
                        <a:t>Null</a:t>
                      </a:r>
                      <a:endParaRPr lang="zh-CN" altLang="en-US" dirty="0"/>
                    </a:p>
                  </a:txBody>
                  <a:tcPr/>
                </a:tc>
              </a:tr>
              <a:tr h="413688">
                <a:tc>
                  <a:txBody>
                    <a:bodyPr/>
                    <a:lstStyle/>
                    <a:p>
                      <a:r>
                        <a:rPr lang="en-US" altLang="zh-CN" dirty="0" err="1" smtClean="0"/>
                        <a:t>setNull</a:t>
                      </a:r>
                      <a:r>
                        <a:rPr lang="en-US" altLang="zh-CN" dirty="0" smtClean="0"/>
                        <a:t> (</a:t>
                      </a:r>
                      <a:r>
                        <a:rPr lang="en-US" altLang="zh-CN" dirty="0" err="1" smtClean="0"/>
                        <a:t>field_name</a:t>
                      </a:r>
                      <a:r>
                        <a:rPr lang="en-US" altLang="zh-CN"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设置字段值为</a:t>
                      </a:r>
                      <a:r>
                        <a:rPr lang="en-US" altLang="zh-CN" dirty="0" smtClean="0"/>
                        <a:t>Null</a:t>
                      </a:r>
                      <a:endParaRPr lang="zh-CN" altLang="en-US" dirty="0"/>
                    </a:p>
                  </a:txBody>
                  <a:tcPr/>
                </a:tc>
              </a:tr>
            </a:tbl>
          </a:graphicData>
        </a:graphic>
      </p:graphicFrame>
      <p:sp>
        <p:nvSpPr>
          <p:cNvPr id="3" name="矩形 2"/>
          <p:cNvSpPr/>
          <p:nvPr/>
        </p:nvSpPr>
        <p:spPr>
          <a:xfrm>
            <a:off x="3131840" y="1355576"/>
            <a:ext cx="2117887" cy="461665"/>
          </a:xfrm>
          <a:prstGeom prst="rect">
            <a:avLst/>
          </a:prstGeom>
        </p:spPr>
        <p:txBody>
          <a:bodyPr wrap="none">
            <a:spAutoFit/>
          </a:bodyPr>
          <a:lstStyle/>
          <a:p>
            <a:r>
              <a:rPr lang="en-US" altLang="zh-CN" sz="2400" dirty="0"/>
              <a:t>Row</a:t>
            </a:r>
            <a:r>
              <a:rPr lang="en-US" altLang="zh-CN" sz="2400" dirty="0" smtClean="0"/>
              <a:t> </a:t>
            </a:r>
            <a:r>
              <a:rPr lang="zh-CN" altLang="en-US" sz="2400" dirty="0" smtClean="0"/>
              <a:t>对象方法</a:t>
            </a:r>
            <a:endParaRPr lang="zh-CN" altLang="en-US" sz="2400" dirty="0"/>
          </a:p>
        </p:txBody>
      </p:sp>
    </p:spTree>
    <p:extLst>
      <p:ext uri="{BB962C8B-B14F-4D97-AF65-F5344CB8AC3E}">
        <p14:creationId xmlns:p14="http://schemas.microsoft.com/office/powerpoint/2010/main" val="299290031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7624" y="1844824"/>
            <a:ext cx="6408712" cy="2677656"/>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err="1"/>
              <a:t>env.workspace</a:t>
            </a:r>
            <a:r>
              <a:rPr lang="en-US" altLang="zh-CN" sz="2400" dirty="0"/>
              <a:t> = "C:\\Data\\USA"</a:t>
            </a:r>
          </a:p>
          <a:p>
            <a:r>
              <a:rPr lang="en-US" altLang="zh-CN" sz="2400" dirty="0" smtClean="0"/>
              <a:t>cur </a:t>
            </a:r>
            <a:r>
              <a:rPr lang="en-US" altLang="zh-CN" sz="2400" dirty="0"/>
              <a:t>= </a:t>
            </a:r>
            <a:r>
              <a:rPr lang="en-US" altLang="zh-CN" sz="2400" dirty="0" err="1"/>
              <a:t>arcpy.SearchCursor</a:t>
            </a:r>
            <a:r>
              <a:rPr lang="en-US" altLang="zh-CN" sz="2400" dirty="0"/>
              <a:t>("</a:t>
            </a:r>
            <a:r>
              <a:rPr lang="en-US" altLang="zh-CN" sz="2400" dirty="0" err="1"/>
              <a:t>States.shp</a:t>
            </a:r>
            <a:r>
              <a:rPr lang="en-US" altLang="zh-CN" sz="2400" dirty="0"/>
              <a:t>")</a:t>
            </a:r>
          </a:p>
          <a:p>
            <a:r>
              <a:rPr lang="en-US" altLang="zh-CN" sz="2400" dirty="0"/>
              <a:t>for row in cur:</a:t>
            </a:r>
          </a:p>
          <a:p>
            <a:r>
              <a:rPr lang="en-US" altLang="zh-CN" sz="2400" dirty="0"/>
              <a:t>    print </a:t>
            </a:r>
            <a:r>
              <a:rPr lang="en-US" altLang="zh-CN" sz="2400" dirty="0" smtClean="0"/>
              <a:t>row.STATE_NAME,row.POP1990</a:t>
            </a:r>
          </a:p>
          <a:p>
            <a:r>
              <a:rPr lang="en-US" altLang="zh-CN" sz="2400" dirty="0"/>
              <a:t>del </a:t>
            </a:r>
            <a:r>
              <a:rPr lang="en-US" altLang="zh-CN" sz="2400" dirty="0" err="1"/>
              <a:t>cur,row</a:t>
            </a:r>
            <a:r>
              <a:rPr lang="en-US" altLang="zh-CN" sz="2400" dirty="0"/>
              <a:t> </a:t>
            </a:r>
            <a:r>
              <a:rPr lang="en-US" altLang="zh-CN" sz="2400" dirty="0" smtClean="0"/>
              <a:t>    </a:t>
            </a:r>
            <a:endParaRPr lang="en-US" altLang="zh-CN" sz="2400" dirty="0"/>
          </a:p>
        </p:txBody>
      </p:sp>
      <p:sp>
        <p:nvSpPr>
          <p:cNvPr id="3" name="TextBox 2"/>
          <p:cNvSpPr txBox="1"/>
          <p:nvPr/>
        </p:nvSpPr>
        <p:spPr>
          <a:xfrm>
            <a:off x="2339752" y="5013176"/>
            <a:ext cx="3672408" cy="461665"/>
          </a:xfrm>
          <a:prstGeom prst="rect">
            <a:avLst/>
          </a:prstGeom>
          <a:noFill/>
        </p:spPr>
        <p:txBody>
          <a:bodyPr wrap="square" rtlCol="0">
            <a:spAutoFit/>
          </a:bodyPr>
          <a:lstStyle/>
          <a:p>
            <a:r>
              <a:rPr lang="zh-CN" altLang="en-US" sz="2400" dirty="0" smtClean="0"/>
              <a:t>打印每个州的名称和人口</a:t>
            </a:r>
            <a:endParaRPr lang="zh-CN" altLang="en-US" sz="2400" dirty="0"/>
          </a:p>
        </p:txBody>
      </p:sp>
      <p:sp>
        <p:nvSpPr>
          <p:cNvPr id="4" name="矩形 3"/>
          <p:cNvSpPr/>
          <p:nvPr/>
        </p:nvSpPr>
        <p:spPr>
          <a:xfrm>
            <a:off x="683569" y="5877272"/>
            <a:ext cx="7704855" cy="461665"/>
          </a:xfrm>
          <a:prstGeom prst="rect">
            <a:avLst/>
          </a:prstGeom>
          <a:solidFill>
            <a:srgbClr val="FFC000"/>
          </a:solidFill>
        </p:spPr>
        <p:txBody>
          <a:bodyPr wrap="square" rtlCol="0">
            <a:spAutoFit/>
          </a:bodyPr>
          <a:lstStyle/>
          <a:p>
            <a:r>
              <a:rPr lang="en-US" altLang="zh-CN" sz="2400" dirty="0"/>
              <a:t>Delete cursor and row objects to remove locks on the data </a:t>
            </a:r>
            <a:endParaRPr lang="zh-CN" altLang="en-US" sz="2400" dirty="0"/>
          </a:p>
        </p:txBody>
      </p:sp>
    </p:spTree>
    <p:extLst>
      <p:ext uri="{BB962C8B-B14F-4D97-AF65-F5344CB8AC3E}">
        <p14:creationId xmlns:p14="http://schemas.microsoft.com/office/powerpoint/2010/main" val="309739244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err="1"/>
              <a:t>SearchCursor</a:t>
            </a:r>
            <a:r>
              <a:rPr lang="zh-CN" altLang="en-US" dirty="0"/>
              <a:t>函数和</a:t>
            </a:r>
            <a:r>
              <a:rPr lang="en-US" altLang="zh-CN" dirty="0" err="1"/>
              <a:t>UpdateCursor</a:t>
            </a:r>
            <a:r>
              <a:rPr lang="zh-CN" altLang="en-US" dirty="0"/>
              <a:t>函数可以定义一个查询表达式，使</a:t>
            </a:r>
            <a:r>
              <a:rPr lang="en-US" altLang="zh-CN" dirty="0"/>
              <a:t>cursor</a:t>
            </a:r>
            <a:r>
              <a:rPr lang="zh-CN" altLang="en-US" dirty="0"/>
              <a:t>只包含符合表达式的数据集</a:t>
            </a:r>
            <a:r>
              <a:rPr lang="zh-CN" altLang="en-US" dirty="0" smtClean="0"/>
              <a:t>。</a:t>
            </a:r>
            <a:r>
              <a:rPr lang="en-US" altLang="zh-CN" dirty="0" smtClean="0"/>
              <a:t>ArcGIS</a:t>
            </a:r>
            <a:r>
              <a:rPr lang="zh-CN" altLang="en-US" dirty="0" smtClean="0"/>
              <a:t>的查询表达式利用通用的</a:t>
            </a:r>
            <a:r>
              <a:rPr lang="en-US" altLang="zh-CN" dirty="0" smtClean="0"/>
              <a:t>SQL</a:t>
            </a:r>
            <a:r>
              <a:rPr lang="zh-CN" altLang="en-US" dirty="0" smtClean="0"/>
              <a:t>语法。</a:t>
            </a:r>
            <a:endParaRPr lang="en-US" altLang="zh-CN" dirty="0" smtClean="0"/>
          </a:p>
        </p:txBody>
      </p:sp>
    </p:spTree>
    <p:extLst>
      <p:ext uri="{BB962C8B-B14F-4D97-AF65-F5344CB8AC3E}">
        <p14:creationId xmlns:p14="http://schemas.microsoft.com/office/powerpoint/2010/main" val="266382096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92696"/>
            <a:ext cx="8435280" cy="5433467"/>
          </a:xfrm>
        </p:spPr>
        <p:txBody>
          <a:bodyPr/>
          <a:lstStyle/>
          <a:p>
            <a:r>
              <a:rPr lang="zh-CN" altLang="en-US" dirty="0" smtClean="0"/>
              <a:t>表达式的例子：</a:t>
            </a:r>
            <a:endParaRPr lang="zh-CN" altLang="en-US" dirty="0"/>
          </a:p>
          <a:p>
            <a:pPr lvl="1"/>
            <a:r>
              <a:rPr lang="en-US" altLang="zh-CN" sz="2400" dirty="0" smtClean="0"/>
              <a:t>STATE_NAME </a:t>
            </a:r>
            <a:r>
              <a:rPr lang="en-US" altLang="zh-CN" sz="2400" dirty="0"/>
              <a:t>= </a:t>
            </a:r>
            <a:r>
              <a:rPr lang="en-US" altLang="zh-CN" sz="2400" dirty="0" smtClean="0"/>
              <a:t>'Alabama‘</a:t>
            </a:r>
          </a:p>
          <a:p>
            <a:pPr lvl="1"/>
            <a:r>
              <a:rPr lang="en-US" altLang="zh-CN" sz="2400" dirty="0" smtClean="0"/>
              <a:t>“STATE_NAME” </a:t>
            </a:r>
            <a:r>
              <a:rPr lang="en-US" altLang="zh-CN" sz="2400" dirty="0"/>
              <a:t>LIKE </a:t>
            </a:r>
            <a:r>
              <a:rPr lang="en-US" altLang="zh-CN" sz="2400" dirty="0" smtClean="0"/>
              <a:t>‘Miss%’</a:t>
            </a:r>
            <a:r>
              <a:rPr lang="zh-CN" altLang="en-US" sz="2400" dirty="0" smtClean="0"/>
              <a:t>（</a:t>
            </a:r>
            <a:r>
              <a:rPr lang="en-US" altLang="zh-CN" sz="2400" dirty="0" smtClean="0"/>
              <a:t>%</a:t>
            </a:r>
            <a:r>
              <a:rPr lang="zh-CN" altLang="en-US" sz="2400" dirty="0" smtClean="0"/>
              <a:t>表示任意一个字符或多个字符）</a:t>
            </a:r>
            <a:endParaRPr lang="en-US" altLang="zh-CN" sz="2400" dirty="0" smtClean="0"/>
          </a:p>
          <a:p>
            <a:pPr lvl="1"/>
            <a:r>
              <a:rPr lang="en-US" altLang="zh-CN" sz="2400" dirty="0" smtClean="0"/>
              <a:t>“OWNER_NAME” </a:t>
            </a:r>
            <a:r>
              <a:rPr lang="en-US" altLang="zh-CN" sz="2400" dirty="0"/>
              <a:t>LIKE </a:t>
            </a:r>
            <a:r>
              <a:rPr lang="en-US" altLang="zh-CN" sz="2400" dirty="0" smtClean="0"/>
              <a:t>‘_</a:t>
            </a:r>
            <a:r>
              <a:rPr lang="en-US" altLang="zh-CN" sz="2400" dirty="0" err="1"/>
              <a:t>atherine</a:t>
            </a:r>
            <a:r>
              <a:rPr lang="en-US" altLang="zh-CN" sz="2400" dirty="0"/>
              <a:t> </a:t>
            </a:r>
            <a:r>
              <a:rPr lang="en-US" altLang="zh-CN" sz="2400" dirty="0" smtClean="0"/>
              <a:t>smith’</a:t>
            </a:r>
            <a:r>
              <a:rPr lang="zh-CN" altLang="en-US" sz="2400" dirty="0" smtClean="0"/>
              <a:t>（</a:t>
            </a:r>
            <a:r>
              <a:rPr lang="en-US" altLang="zh-CN" sz="2400" dirty="0" smtClean="0"/>
              <a:t>_</a:t>
            </a:r>
            <a:r>
              <a:rPr lang="zh-CN" altLang="en-US" sz="2400" dirty="0" smtClean="0"/>
              <a:t>表示任意一个字符）</a:t>
            </a:r>
            <a:endParaRPr lang="en-US" altLang="zh-CN" sz="2400" dirty="0" smtClean="0"/>
          </a:p>
          <a:p>
            <a:pPr lvl="1"/>
            <a:r>
              <a:rPr lang="en-US" altLang="zh-CN" sz="2400" dirty="0" smtClean="0"/>
              <a:t>“CITY_NAME” </a:t>
            </a:r>
            <a:r>
              <a:rPr lang="en-US" altLang="zh-CN" sz="2400" dirty="0"/>
              <a:t>&gt;= </a:t>
            </a:r>
            <a:r>
              <a:rPr lang="en-US" altLang="zh-CN" sz="2400" dirty="0" smtClean="0"/>
              <a:t>‘M’</a:t>
            </a:r>
            <a:r>
              <a:rPr lang="zh-CN" altLang="en-US" sz="2400" dirty="0" smtClean="0"/>
              <a:t>（</a:t>
            </a:r>
            <a:r>
              <a:rPr lang="en-US" altLang="zh-CN" sz="2400" dirty="0" smtClean="0"/>
              <a:t>M</a:t>
            </a:r>
            <a:r>
              <a:rPr lang="zh-CN" altLang="en-US" sz="2400" dirty="0" smtClean="0"/>
              <a:t>到</a:t>
            </a:r>
            <a:r>
              <a:rPr lang="en-US" altLang="zh-CN" sz="2400" dirty="0" smtClean="0"/>
              <a:t>Z</a:t>
            </a:r>
            <a:r>
              <a:rPr lang="zh-CN" altLang="en-US" sz="2400" dirty="0" smtClean="0"/>
              <a:t>字母开头的城市名）</a:t>
            </a:r>
            <a:endParaRPr lang="en-US" altLang="zh-CN" sz="2400" dirty="0" smtClean="0"/>
          </a:p>
          <a:p>
            <a:pPr lvl="1"/>
            <a:r>
              <a:rPr lang="en-US" altLang="zh-CN" sz="2400" dirty="0" smtClean="0"/>
              <a:t>“POPULATION96” </a:t>
            </a:r>
            <a:r>
              <a:rPr lang="en-US" altLang="zh-CN" sz="2400" dirty="0"/>
              <a:t>IS </a:t>
            </a:r>
            <a:r>
              <a:rPr lang="en-US" altLang="zh-CN" sz="2400" dirty="0" smtClean="0"/>
              <a:t>NULL</a:t>
            </a:r>
            <a:r>
              <a:rPr lang="zh-CN" altLang="en-US" sz="2400" dirty="0" smtClean="0"/>
              <a:t>（</a:t>
            </a:r>
            <a:r>
              <a:rPr lang="en-US" altLang="zh-CN" sz="2400" dirty="0"/>
              <a:t> “POPULATION96” </a:t>
            </a:r>
            <a:r>
              <a:rPr lang="zh-CN" altLang="en-US" sz="2400" dirty="0" smtClean="0"/>
              <a:t>字段值为空）</a:t>
            </a:r>
            <a:endParaRPr lang="en-US" altLang="zh-CN" sz="2400" dirty="0" smtClean="0"/>
          </a:p>
          <a:p>
            <a:pPr lvl="1"/>
            <a:r>
              <a:rPr lang="en-US" altLang="zh-CN" sz="2400" dirty="0" smtClean="0"/>
              <a:t>“POPULATION96” </a:t>
            </a:r>
            <a:r>
              <a:rPr lang="en-US" altLang="zh-CN" sz="2400" dirty="0"/>
              <a:t>IS NOT </a:t>
            </a:r>
            <a:r>
              <a:rPr lang="en-US" altLang="zh-CN" sz="2400" dirty="0" smtClean="0"/>
              <a:t>NULL</a:t>
            </a:r>
            <a:r>
              <a:rPr lang="zh-CN" altLang="en-US" sz="2400" dirty="0"/>
              <a:t>（</a:t>
            </a:r>
            <a:r>
              <a:rPr lang="en-US" altLang="zh-CN" sz="2400" dirty="0"/>
              <a:t> “POPULATION96” </a:t>
            </a:r>
            <a:r>
              <a:rPr lang="zh-CN" altLang="en-US" sz="2400" dirty="0"/>
              <a:t>字段</a:t>
            </a:r>
            <a:r>
              <a:rPr lang="zh-CN" altLang="en-US" sz="2400" dirty="0" smtClean="0"/>
              <a:t>值不为</a:t>
            </a:r>
            <a:r>
              <a:rPr lang="zh-CN" altLang="en-US" sz="2400" dirty="0"/>
              <a:t>空</a:t>
            </a:r>
            <a:r>
              <a:rPr lang="zh-CN" altLang="en-US" sz="2400" dirty="0" smtClean="0"/>
              <a:t>）</a:t>
            </a:r>
            <a:endParaRPr lang="en-US" altLang="zh-CN" sz="2400" dirty="0" smtClean="0"/>
          </a:p>
          <a:p>
            <a:pPr lvl="1"/>
            <a:r>
              <a:rPr lang="en-US" altLang="zh-CN" sz="2400" dirty="0" smtClean="0"/>
              <a:t>“POPULATION96” </a:t>
            </a:r>
            <a:r>
              <a:rPr lang="en-US" altLang="zh-CN" sz="2400" dirty="0"/>
              <a:t>&gt;= </a:t>
            </a:r>
            <a:r>
              <a:rPr lang="en-US" altLang="zh-CN" sz="2400" dirty="0" smtClean="0"/>
              <a:t>5000</a:t>
            </a:r>
            <a:r>
              <a:rPr lang="zh-CN" altLang="en-US" sz="2400" dirty="0" smtClean="0"/>
              <a:t>（</a:t>
            </a:r>
            <a:r>
              <a:rPr lang="en-US" altLang="zh-CN" sz="2400" dirty="0" smtClean="0"/>
              <a:t> </a:t>
            </a:r>
            <a:r>
              <a:rPr lang="en-US" altLang="zh-CN" sz="2400" dirty="0"/>
              <a:t>“POPULATION96” </a:t>
            </a:r>
            <a:r>
              <a:rPr lang="zh-CN" altLang="en-US" sz="2400" dirty="0"/>
              <a:t>字段</a:t>
            </a:r>
            <a:r>
              <a:rPr lang="zh-CN" altLang="en-US" sz="2400" dirty="0" smtClean="0"/>
              <a:t>值大于等于</a:t>
            </a:r>
            <a:r>
              <a:rPr lang="en-US" altLang="zh-CN" sz="2400" dirty="0" smtClean="0"/>
              <a:t>5000</a:t>
            </a:r>
            <a:r>
              <a:rPr lang="zh-CN" altLang="en-US" sz="2400" dirty="0" smtClean="0"/>
              <a:t>）</a:t>
            </a:r>
            <a:endParaRPr lang="zh-CN" altLang="en-US" sz="2400" dirty="0"/>
          </a:p>
        </p:txBody>
      </p:sp>
    </p:spTree>
    <p:extLst>
      <p:ext uri="{BB962C8B-B14F-4D97-AF65-F5344CB8AC3E}">
        <p14:creationId xmlns:p14="http://schemas.microsoft.com/office/powerpoint/2010/main" val="347309908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826207"/>
            <a:ext cx="9144000" cy="5987169"/>
          </a:xfrm>
        </p:spPr>
        <p:txBody>
          <a:bodyPr/>
          <a:lstStyle/>
          <a:p>
            <a:pPr lvl="1"/>
            <a:r>
              <a:rPr lang="en-US" altLang="zh-CN" sz="2400" dirty="0"/>
              <a:t>"AREA" &gt;= "PERIMETER" * </a:t>
            </a:r>
            <a:r>
              <a:rPr lang="en-US" altLang="zh-CN" sz="2400" dirty="0" smtClean="0"/>
              <a:t>100</a:t>
            </a:r>
          </a:p>
          <a:p>
            <a:pPr lvl="1"/>
            <a:r>
              <a:rPr lang="en-US" altLang="zh-CN" sz="2400" dirty="0"/>
              <a:t>"POP1990" / "AREA" &lt;= </a:t>
            </a:r>
            <a:r>
              <a:rPr lang="en-US" altLang="zh-CN" sz="2400" dirty="0" smtClean="0"/>
              <a:t>25</a:t>
            </a:r>
          </a:p>
          <a:p>
            <a:pPr lvl="1"/>
            <a:r>
              <a:rPr lang="en-US" altLang="zh-CN" sz="2400" dirty="0"/>
              <a:t>"HOUSEHOLDS" &gt; "MALES" * "POP90_SQMI" + "</a:t>
            </a:r>
            <a:r>
              <a:rPr lang="en-US" altLang="zh-CN" sz="2400" dirty="0" smtClean="0"/>
              <a:t>AREA“</a:t>
            </a:r>
          </a:p>
          <a:p>
            <a:pPr lvl="1"/>
            <a:r>
              <a:rPr lang="en-US" altLang="zh-CN" sz="2400" dirty="0"/>
              <a:t>"HOUSEHOLDS" &gt; "MALES" * ("POP90_SQMI" + "AREA</a:t>
            </a:r>
            <a:r>
              <a:rPr lang="en-US" altLang="zh-CN" sz="2400" dirty="0" smtClean="0"/>
              <a:t>")</a:t>
            </a:r>
          </a:p>
          <a:p>
            <a:pPr lvl="1"/>
            <a:r>
              <a:rPr lang="en-US" altLang="zh-CN" sz="2400" dirty="0"/>
              <a:t>"AREA" &gt; 1500 AND "GARAGE" &gt; </a:t>
            </a:r>
            <a:r>
              <a:rPr lang="en-US" altLang="zh-CN" sz="2400" dirty="0" smtClean="0"/>
              <a:t>3</a:t>
            </a:r>
          </a:p>
          <a:p>
            <a:pPr lvl="1"/>
            <a:r>
              <a:rPr lang="en-US" altLang="zh-CN" sz="2400" dirty="0"/>
              <a:t>"RAINFALL" &lt; 20 OR "SLOPE" &gt; </a:t>
            </a:r>
            <a:r>
              <a:rPr lang="en-US" altLang="zh-CN" sz="2400" dirty="0" smtClean="0"/>
              <a:t>35</a:t>
            </a:r>
          </a:p>
          <a:p>
            <a:pPr lvl="1"/>
            <a:r>
              <a:rPr lang="en-US" altLang="zh-CN" sz="2400" dirty="0"/>
              <a:t>NOT "STATE_NAME" = </a:t>
            </a:r>
            <a:r>
              <a:rPr lang="en-US" altLang="zh-CN" sz="2400" dirty="0" smtClean="0"/>
              <a:t>'Colorado‘</a:t>
            </a:r>
          </a:p>
          <a:p>
            <a:pPr lvl="1"/>
            <a:r>
              <a:rPr lang="en-US" altLang="zh-CN" sz="2400" dirty="0"/>
              <a:t>"SUB_REGION" = 'New England' AND NOT "STATE_NAME" = </a:t>
            </a:r>
            <a:r>
              <a:rPr lang="en-US" altLang="zh-CN" sz="2400" dirty="0" smtClean="0"/>
              <a:t>'Maine‘</a:t>
            </a:r>
          </a:p>
          <a:p>
            <a:pPr lvl="1"/>
            <a:r>
              <a:rPr lang="en-US" altLang="zh-CN" sz="2400" dirty="0"/>
              <a:t>"COUNTRY_NAME" NOT IN (SELECT "COUNTRY_NAME" FROM </a:t>
            </a:r>
            <a:r>
              <a:rPr lang="en-US" altLang="zh-CN" sz="2400" dirty="0" err="1"/>
              <a:t>indep_countries</a:t>
            </a:r>
            <a:r>
              <a:rPr lang="en-US" altLang="zh-CN" sz="2400" dirty="0"/>
              <a:t>)</a:t>
            </a:r>
            <a:endParaRPr lang="zh-CN" altLang="en-US" sz="2400" dirty="0"/>
          </a:p>
        </p:txBody>
      </p:sp>
    </p:spTree>
    <p:extLst>
      <p:ext uri="{BB962C8B-B14F-4D97-AF65-F5344CB8AC3E}">
        <p14:creationId xmlns:p14="http://schemas.microsoft.com/office/powerpoint/2010/main" val="13329795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2"/>
          <p:cNvSpPr>
            <a:spLocks noChangeArrowheads="1"/>
          </p:cNvSpPr>
          <p:nvPr/>
        </p:nvSpPr>
        <p:spPr bwMode="auto">
          <a:xfrm>
            <a:off x="3419872" y="6135687"/>
            <a:ext cx="2324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err="1" smtClean="0"/>
              <a:t>ArcCatalog</a:t>
            </a:r>
            <a:r>
              <a:rPr lang="zh-CN" altLang="en-US" sz="2400" dirty="0" smtClean="0"/>
              <a:t>界面</a:t>
            </a:r>
            <a:endParaRPr lang="zh-CN" altLang="en-US" sz="2400" dirty="0"/>
          </a:p>
        </p:txBody>
      </p:sp>
      <p:pic>
        <p:nvPicPr>
          <p:cNvPr id="184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782" y="374341"/>
            <a:ext cx="7776666" cy="5718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473658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560" y="1484784"/>
            <a:ext cx="7848872" cy="2800767"/>
          </a:xfrm>
          <a:prstGeom prst="rect">
            <a:avLst/>
          </a:prstGeom>
        </p:spPr>
        <p:txBody>
          <a:bodyPr wrap="square">
            <a:spAutoFit/>
          </a:bodyPr>
          <a:lstStyle/>
          <a:p>
            <a:r>
              <a:rPr lang="en-US" altLang="zh-CN" sz="2200" dirty="0"/>
              <a:t>import </a:t>
            </a:r>
            <a:r>
              <a:rPr lang="en-US" altLang="zh-CN" sz="2200" dirty="0" err="1"/>
              <a:t>arcpy</a:t>
            </a:r>
            <a:endParaRPr lang="en-US" altLang="zh-CN" sz="2200" dirty="0"/>
          </a:p>
          <a:p>
            <a:r>
              <a:rPr lang="en-US" altLang="zh-CN" sz="2200" dirty="0"/>
              <a:t>from </a:t>
            </a:r>
            <a:r>
              <a:rPr lang="en-US" altLang="zh-CN" sz="2200" dirty="0" err="1"/>
              <a:t>arcpy</a:t>
            </a:r>
            <a:r>
              <a:rPr lang="en-US" altLang="zh-CN" sz="2200" dirty="0"/>
              <a:t> import </a:t>
            </a:r>
            <a:r>
              <a:rPr lang="en-US" altLang="zh-CN" sz="2200" dirty="0" err="1"/>
              <a:t>env</a:t>
            </a:r>
            <a:endParaRPr lang="en-US" altLang="zh-CN" sz="2200" dirty="0"/>
          </a:p>
          <a:p>
            <a:r>
              <a:rPr lang="en-US" altLang="zh-CN" sz="2200" dirty="0" err="1"/>
              <a:t>env.workspace</a:t>
            </a:r>
            <a:r>
              <a:rPr lang="en-US" altLang="zh-CN" sz="2200" dirty="0"/>
              <a:t> = "C:\\Data\\USA"</a:t>
            </a:r>
          </a:p>
          <a:p>
            <a:r>
              <a:rPr lang="en-US" altLang="zh-CN" sz="2200" dirty="0"/>
              <a:t>cur = </a:t>
            </a:r>
            <a:r>
              <a:rPr lang="en-US" altLang="zh-CN" sz="2200" dirty="0" err="1"/>
              <a:t>arcpy.SearchCursor</a:t>
            </a:r>
            <a:r>
              <a:rPr lang="en-US" altLang="zh-CN" sz="2200" dirty="0"/>
              <a:t>("States.</a:t>
            </a:r>
            <a:r>
              <a:rPr lang="en-US" altLang="zh-CN" sz="2200" dirty="0" err="1"/>
              <a:t>shp</a:t>
            </a:r>
            <a:r>
              <a:rPr lang="en-US" altLang="zh-CN" sz="2200" dirty="0"/>
              <a:t>","STATE_NAME LIKE 'Miss%'")</a:t>
            </a:r>
          </a:p>
          <a:p>
            <a:r>
              <a:rPr lang="en-US" altLang="zh-CN" sz="2200" dirty="0"/>
              <a:t>for row in cur:</a:t>
            </a:r>
          </a:p>
          <a:p>
            <a:r>
              <a:rPr lang="en-US" altLang="zh-CN" sz="2200" dirty="0"/>
              <a:t>    print </a:t>
            </a:r>
            <a:r>
              <a:rPr lang="en-US" altLang="zh-CN" sz="2200" dirty="0" smtClean="0"/>
              <a:t>row.STATE_NAME,row.POP1990</a:t>
            </a:r>
          </a:p>
          <a:p>
            <a:r>
              <a:rPr lang="en-US" altLang="zh-CN" sz="2200" dirty="0"/>
              <a:t>del </a:t>
            </a:r>
            <a:r>
              <a:rPr lang="en-US" altLang="zh-CN" sz="2200" dirty="0" err="1"/>
              <a:t>cur,row</a:t>
            </a:r>
            <a:r>
              <a:rPr lang="en-US" altLang="zh-CN" sz="2200" dirty="0"/>
              <a:t> </a:t>
            </a:r>
          </a:p>
          <a:p>
            <a:r>
              <a:rPr lang="en-US" altLang="zh-CN" sz="2200" dirty="0"/>
              <a:t> </a:t>
            </a:r>
          </a:p>
        </p:txBody>
      </p:sp>
      <p:sp>
        <p:nvSpPr>
          <p:cNvPr id="5" name="TextBox 4"/>
          <p:cNvSpPr txBox="1"/>
          <p:nvPr/>
        </p:nvSpPr>
        <p:spPr>
          <a:xfrm>
            <a:off x="1673424" y="4941168"/>
            <a:ext cx="5904656" cy="461665"/>
          </a:xfrm>
          <a:prstGeom prst="rect">
            <a:avLst/>
          </a:prstGeom>
          <a:noFill/>
        </p:spPr>
        <p:txBody>
          <a:bodyPr wrap="square" rtlCol="0">
            <a:spAutoFit/>
          </a:bodyPr>
          <a:lstStyle/>
          <a:p>
            <a:r>
              <a:rPr lang="zh-CN" altLang="en-US" sz="2400" dirty="0" smtClean="0"/>
              <a:t>查询表达式为州名以</a:t>
            </a:r>
            <a:r>
              <a:rPr lang="en-US" altLang="zh-CN" sz="2400" dirty="0" smtClean="0"/>
              <a:t>Miss</a:t>
            </a:r>
            <a:r>
              <a:rPr lang="zh-CN" altLang="en-US" sz="2400" dirty="0" smtClean="0"/>
              <a:t>开头</a:t>
            </a:r>
            <a:endParaRPr lang="zh-CN" altLang="en-US" sz="2400" dirty="0"/>
          </a:p>
        </p:txBody>
      </p:sp>
    </p:spTree>
    <p:extLst>
      <p:ext uri="{BB962C8B-B14F-4D97-AF65-F5344CB8AC3E}">
        <p14:creationId xmlns:p14="http://schemas.microsoft.com/office/powerpoint/2010/main" val="209352312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1772816"/>
            <a:ext cx="8136904" cy="2462213"/>
          </a:xfrm>
          <a:prstGeom prst="rect">
            <a:avLst/>
          </a:prstGeom>
        </p:spPr>
        <p:txBody>
          <a:bodyPr wrap="square">
            <a:spAutoFit/>
          </a:bodyPr>
          <a:lstStyle/>
          <a:p>
            <a:r>
              <a:rPr lang="en-US" altLang="zh-CN" sz="2200" dirty="0"/>
              <a:t>import </a:t>
            </a:r>
            <a:r>
              <a:rPr lang="en-US" altLang="zh-CN" sz="2200" dirty="0" err="1" smtClean="0"/>
              <a:t>arcpy</a:t>
            </a:r>
            <a:endParaRPr lang="en-US" altLang="zh-CN" sz="2200" dirty="0" smtClean="0"/>
          </a:p>
          <a:p>
            <a:r>
              <a:rPr lang="en-US" altLang="zh-CN" sz="2200" dirty="0"/>
              <a:t>from </a:t>
            </a:r>
            <a:r>
              <a:rPr lang="en-US" altLang="zh-CN" sz="2200" dirty="0" err="1"/>
              <a:t>arcpy</a:t>
            </a:r>
            <a:r>
              <a:rPr lang="en-US" altLang="zh-CN" sz="2200" dirty="0"/>
              <a:t> import </a:t>
            </a:r>
            <a:r>
              <a:rPr lang="en-US" altLang="zh-CN" sz="2200" dirty="0" err="1"/>
              <a:t>env</a:t>
            </a:r>
            <a:endParaRPr lang="en-US" altLang="zh-CN" sz="2200" dirty="0"/>
          </a:p>
          <a:p>
            <a:r>
              <a:rPr lang="en-US" altLang="zh-CN" sz="2200" dirty="0" err="1"/>
              <a:t>env.workspace</a:t>
            </a:r>
            <a:r>
              <a:rPr lang="en-US" altLang="zh-CN" sz="2200" dirty="0"/>
              <a:t> = "C:\\Data\\USA"</a:t>
            </a:r>
          </a:p>
          <a:p>
            <a:r>
              <a:rPr lang="en-US" altLang="zh-CN" sz="2200" dirty="0" smtClean="0"/>
              <a:t>cur </a:t>
            </a:r>
            <a:r>
              <a:rPr lang="en-US" altLang="zh-CN" sz="2200" dirty="0"/>
              <a:t>= </a:t>
            </a:r>
            <a:r>
              <a:rPr lang="en-US" altLang="zh-CN" sz="2200" dirty="0" err="1"/>
              <a:t>arcpy.SearchCursor</a:t>
            </a:r>
            <a:r>
              <a:rPr lang="en-US" altLang="zh-CN" sz="2200" dirty="0" smtClean="0"/>
              <a:t>("States.shp</a:t>
            </a:r>
            <a:r>
              <a:rPr lang="en-US" altLang="zh-CN" sz="2200" dirty="0"/>
              <a:t>","POP1990 &gt; 10000000")</a:t>
            </a:r>
          </a:p>
          <a:p>
            <a:r>
              <a:rPr lang="en-US" altLang="zh-CN" sz="2200" dirty="0"/>
              <a:t>for row in cur:</a:t>
            </a:r>
          </a:p>
          <a:p>
            <a:r>
              <a:rPr lang="en-US" altLang="zh-CN" sz="2200" dirty="0"/>
              <a:t>    print </a:t>
            </a:r>
            <a:r>
              <a:rPr lang="en-US" altLang="zh-CN" sz="2200" dirty="0" smtClean="0"/>
              <a:t>row.STATE_NAME,row.POP1990</a:t>
            </a:r>
          </a:p>
          <a:p>
            <a:r>
              <a:rPr lang="en-US" altLang="zh-CN" sz="2200" dirty="0"/>
              <a:t>del </a:t>
            </a:r>
            <a:r>
              <a:rPr lang="en-US" altLang="zh-CN" sz="2200" dirty="0" err="1"/>
              <a:t>cur,row</a:t>
            </a:r>
            <a:r>
              <a:rPr lang="en-US" altLang="zh-CN" sz="2200" dirty="0"/>
              <a:t> </a:t>
            </a:r>
            <a:endParaRPr lang="zh-CN" altLang="en-US" sz="2200" dirty="0"/>
          </a:p>
        </p:txBody>
      </p:sp>
      <p:sp>
        <p:nvSpPr>
          <p:cNvPr id="4" name="TextBox 3"/>
          <p:cNvSpPr txBox="1"/>
          <p:nvPr/>
        </p:nvSpPr>
        <p:spPr>
          <a:xfrm>
            <a:off x="1475656" y="4941168"/>
            <a:ext cx="5904656" cy="461665"/>
          </a:xfrm>
          <a:prstGeom prst="rect">
            <a:avLst/>
          </a:prstGeom>
          <a:noFill/>
        </p:spPr>
        <p:txBody>
          <a:bodyPr wrap="square" rtlCol="0">
            <a:spAutoFit/>
          </a:bodyPr>
          <a:lstStyle/>
          <a:p>
            <a:r>
              <a:rPr lang="zh-CN" altLang="en-US" sz="2400" dirty="0" smtClean="0"/>
              <a:t>查询表达式为</a:t>
            </a:r>
            <a:r>
              <a:rPr lang="en-US" altLang="zh-CN" sz="2400" dirty="0" smtClean="0"/>
              <a:t>POP1990</a:t>
            </a:r>
            <a:r>
              <a:rPr lang="zh-CN" altLang="en-US" sz="2400" dirty="0" smtClean="0"/>
              <a:t>大于</a:t>
            </a:r>
            <a:r>
              <a:rPr lang="en-US" altLang="zh-CN" sz="2400" dirty="0" smtClean="0"/>
              <a:t>10000000</a:t>
            </a:r>
            <a:endParaRPr lang="zh-CN" altLang="en-US" sz="2400" dirty="0"/>
          </a:p>
        </p:txBody>
      </p:sp>
    </p:spTree>
    <p:extLst>
      <p:ext uri="{BB962C8B-B14F-4D97-AF65-F5344CB8AC3E}">
        <p14:creationId xmlns:p14="http://schemas.microsoft.com/office/powerpoint/2010/main" val="198504633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124744"/>
            <a:ext cx="7488832" cy="3046988"/>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cur = </a:t>
            </a:r>
            <a:r>
              <a:rPr lang="en-US" altLang="zh-CN" sz="2400" dirty="0" err="1"/>
              <a:t>arcpy.InsertCursor</a:t>
            </a:r>
            <a:r>
              <a:rPr lang="en-US" altLang="zh-CN" sz="2400" dirty="0"/>
              <a:t>("c:\\data\\USA\\</a:t>
            </a:r>
            <a:r>
              <a:rPr lang="en-US" altLang="zh-CN" sz="2400" dirty="0" err="1"/>
              <a:t>states.shp</a:t>
            </a:r>
            <a:r>
              <a:rPr lang="en-US" altLang="zh-CN" sz="2400" dirty="0"/>
              <a:t>") </a:t>
            </a:r>
          </a:p>
          <a:p>
            <a:r>
              <a:rPr lang="en-US" altLang="zh-CN" sz="2400" dirty="0"/>
              <a:t>x = 1 </a:t>
            </a:r>
          </a:p>
          <a:p>
            <a:r>
              <a:rPr lang="en-US" altLang="zh-CN" sz="2400" dirty="0"/>
              <a:t>while x &lt;= 25: </a:t>
            </a:r>
          </a:p>
          <a:p>
            <a:r>
              <a:rPr lang="en-US" altLang="zh-CN" sz="2400" dirty="0"/>
              <a:t>    row = </a:t>
            </a:r>
            <a:r>
              <a:rPr lang="en-US" altLang="zh-CN" sz="2400" dirty="0" err="1"/>
              <a:t>cur.newRow</a:t>
            </a:r>
            <a:r>
              <a:rPr lang="en-US" altLang="zh-CN" sz="2400" dirty="0"/>
              <a:t>() </a:t>
            </a:r>
          </a:p>
          <a:p>
            <a:r>
              <a:rPr lang="en-US" altLang="zh-CN" sz="2400" dirty="0"/>
              <a:t>    </a:t>
            </a:r>
            <a:r>
              <a:rPr lang="en-US" altLang="zh-CN" sz="2400" dirty="0" err="1"/>
              <a:t>cur.insertRow</a:t>
            </a:r>
            <a:r>
              <a:rPr lang="en-US" altLang="zh-CN" sz="2400" dirty="0"/>
              <a:t>(row) </a:t>
            </a:r>
          </a:p>
          <a:p>
            <a:r>
              <a:rPr lang="en-US" altLang="zh-CN" sz="2400" dirty="0"/>
              <a:t>    x = x + 1</a:t>
            </a:r>
          </a:p>
          <a:p>
            <a:r>
              <a:rPr lang="en-US" altLang="zh-CN" sz="2400" dirty="0"/>
              <a:t>del </a:t>
            </a:r>
            <a:r>
              <a:rPr lang="en-US" altLang="zh-CN" sz="2400" dirty="0" err="1"/>
              <a:t>cur,row</a:t>
            </a:r>
            <a:r>
              <a:rPr lang="en-US" altLang="zh-CN" sz="2400" dirty="0"/>
              <a:t> </a:t>
            </a:r>
            <a:endParaRPr lang="zh-CN" altLang="en-US" sz="2400" dirty="0"/>
          </a:p>
        </p:txBody>
      </p:sp>
      <p:sp>
        <p:nvSpPr>
          <p:cNvPr id="3" name="矩形 2"/>
          <p:cNvSpPr/>
          <p:nvPr/>
        </p:nvSpPr>
        <p:spPr>
          <a:xfrm>
            <a:off x="2407224" y="4759716"/>
            <a:ext cx="4331250" cy="461665"/>
          </a:xfrm>
          <a:prstGeom prst="rect">
            <a:avLst/>
          </a:prstGeom>
        </p:spPr>
        <p:txBody>
          <a:bodyPr wrap="none">
            <a:spAutoFit/>
          </a:bodyPr>
          <a:lstStyle/>
          <a:p>
            <a:r>
              <a:rPr lang="en-US" altLang="zh-CN" sz="2400" dirty="0" smtClean="0"/>
              <a:t>States</a:t>
            </a:r>
            <a:r>
              <a:rPr lang="zh-CN" altLang="en-US" sz="2400" dirty="0" smtClean="0"/>
              <a:t>要素类插入</a:t>
            </a:r>
            <a:r>
              <a:rPr lang="en-US" altLang="zh-CN" sz="2400" dirty="0" smtClean="0"/>
              <a:t>25</a:t>
            </a:r>
            <a:r>
              <a:rPr lang="zh-CN" altLang="en-US" sz="2400" dirty="0" smtClean="0"/>
              <a:t>个</a:t>
            </a:r>
            <a:r>
              <a:rPr lang="zh-CN" altLang="en-US" sz="2400" dirty="0"/>
              <a:t>空的</a:t>
            </a:r>
            <a:r>
              <a:rPr lang="zh-CN" altLang="en-US" sz="2400" dirty="0" smtClean="0"/>
              <a:t>记录</a:t>
            </a:r>
            <a:endParaRPr lang="zh-CN" altLang="en-US" sz="2400" dirty="0"/>
          </a:p>
        </p:txBody>
      </p:sp>
    </p:spTree>
    <p:extLst>
      <p:ext uri="{BB962C8B-B14F-4D97-AF65-F5344CB8AC3E}">
        <p14:creationId xmlns:p14="http://schemas.microsoft.com/office/powerpoint/2010/main" val="13764327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1412776"/>
            <a:ext cx="8568952" cy="3416320"/>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err="1"/>
              <a:t>env.workspace</a:t>
            </a:r>
            <a:r>
              <a:rPr lang="en-US" altLang="zh-CN" sz="2400" dirty="0"/>
              <a:t> = "c:\\data\\USA"</a:t>
            </a:r>
          </a:p>
          <a:p>
            <a:r>
              <a:rPr lang="en-US" altLang="zh-CN" sz="2400" dirty="0" err="1"/>
              <a:t>arcpy.AddField_management</a:t>
            </a:r>
            <a:r>
              <a:rPr lang="en-US" altLang="zh-CN" sz="2400" dirty="0"/>
              <a:t> ("States.shp","ratio","FLOAT",5,3)</a:t>
            </a:r>
          </a:p>
          <a:p>
            <a:r>
              <a:rPr lang="en-US" altLang="zh-CN" sz="2400" dirty="0"/>
              <a:t>cur = </a:t>
            </a:r>
            <a:r>
              <a:rPr lang="en-US" altLang="zh-CN" sz="2400" dirty="0" err="1"/>
              <a:t>arcpy.UpdateCursor</a:t>
            </a:r>
            <a:r>
              <a:rPr lang="en-US" altLang="zh-CN" sz="2400" dirty="0"/>
              <a:t>("</a:t>
            </a:r>
            <a:r>
              <a:rPr lang="en-US" altLang="zh-CN" sz="2400" dirty="0" err="1"/>
              <a:t>States.shp</a:t>
            </a:r>
            <a:r>
              <a:rPr lang="en-US" altLang="zh-CN" sz="2400" dirty="0"/>
              <a:t>")</a:t>
            </a:r>
          </a:p>
          <a:p>
            <a:r>
              <a:rPr lang="en-US" altLang="zh-CN" sz="2400" dirty="0"/>
              <a:t>for row in cur:</a:t>
            </a:r>
          </a:p>
          <a:p>
            <a:r>
              <a:rPr lang="en-US" altLang="zh-CN" sz="2400" dirty="0"/>
              <a:t>    </a:t>
            </a:r>
            <a:r>
              <a:rPr lang="en-US" altLang="zh-CN" sz="2400" dirty="0" err="1"/>
              <a:t>row.ratio</a:t>
            </a:r>
            <a:r>
              <a:rPr lang="en-US" altLang="zh-CN" sz="2400" dirty="0"/>
              <a:t> = float(</a:t>
            </a:r>
            <a:r>
              <a:rPr lang="en-US" altLang="zh-CN" sz="2400" dirty="0" err="1"/>
              <a:t>row.MALES</a:t>
            </a:r>
            <a:r>
              <a:rPr lang="en-US" altLang="zh-CN" sz="2400" dirty="0"/>
              <a:t>)/float(</a:t>
            </a:r>
            <a:r>
              <a:rPr lang="en-US" altLang="zh-CN" sz="2400" dirty="0" err="1"/>
              <a:t>row.FEMALES</a:t>
            </a:r>
            <a:r>
              <a:rPr lang="en-US" altLang="zh-CN" sz="2400" dirty="0"/>
              <a:t>)</a:t>
            </a:r>
          </a:p>
          <a:p>
            <a:r>
              <a:rPr lang="en-US" altLang="zh-CN" sz="2400" dirty="0"/>
              <a:t>    </a:t>
            </a:r>
            <a:r>
              <a:rPr lang="en-US" altLang="zh-CN" sz="2400" dirty="0" err="1"/>
              <a:t>cur.updateRow</a:t>
            </a:r>
            <a:r>
              <a:rPr lang="en-US" altLang="zh-CN" sz="2400" dirty="0"/>
              <a:t>(row)</a:t>
            </a:r>
          </a:p>
          <a:p>
            <a:r>
              <a:rPr lang="en-US" altLang="zh-CN" sz="2400" dirty="0"/>
              <a:t>del cur, row</a:t>
            </a:r>
          </a:p>
        </p:txBody>
      </p:sp>
      <p:sp>
        <p:nvSpPr>
          <p:cNvPr id="3" name="TextBox 2"/>
          <p:cNvSpPr txBox="1"/>
          <p:nvPr/>
        </p:nvSpPr>
        <p:spPr>
          <a:xfrm>
            <a:off x="899592" y="5373216"/>
            <a:ext cx="7272808" cy="461665"/>
          </a:xfrm>
          <a:prstGeom prst="rect">
            <a:avLst/>
          </a:prstGeom>
          <a:noFill/>
        </p:spPr>
        <p:txBody>
          <a:bodyPr wrap="square" rtlCol="0">
            <a:spAutoFit/>
          </a:bodyPr>
          <a:lstStyle/>
          <a:p>
            <a:r>
              <a:rPr lang="zh-CN" altLang="en-US" sz="2400" dirty="0" smtClean="0"/>
              <a:t>增加一个字段，计算性别比，并对该字段进行赋值</a:t>
            </a:r>
            <a:endParaRPr lang="zh-CN" altLang="en-US" sz="2400" dirty="0"/>
          </a:p>
        </p:txBody>
      </p:sp>
    </p:spTree>
    <p:extLst>
      <p:ext uri="{BB962C8B-B14F-4D97-AF65-F5344CB8AC3E}">
        <p14:creationId xmlns:p14="http://schemas.microsoft.com/office/powerpoint/2010/main" val="148711129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2808312" cy="792088"/>
          </a:xfrm>
          <a:solidFill>
            <a:schemeClr val="tx2">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anchor="ctr" anchorCtr="0" compatLnSpc="1">
            <a:prstTxWarp prst="textNoShape">
              <a:avLst/>
            </a:prstTxWarp>
          </a:bodyPr>
          <a:lstStyle/>
          <a:p>
            <a:r>
              <a:rPr lang="zh-CN" altLang="en-US" sz="3600" dirty="0">
                <a:ea typeface="华文新魏" pitchFamily="2" charset="-122"/>
              </a:rPr>
              <a:t>几何</a:t>
            </a:r>
            <a:r>
              <a:rPr lang="zh-CN" altLang="en-US" sz="3600" dirty="0" smtClean="0">
                <a:ea typeface="华文新魏" pitchFamily="2" charset="-122"/>
              </a:rPr>
              <a:t>对象</a:t>
            </a:r>
            <a:endParaRPr lang="zh-CN" altLang="en-US" sz="3600" dirty="0">
              <a:ea typeface="华文新魏" pitchFamily="2" charset="-122"/>
            </a:endParaRPr>
          </a:p>
        </p:txBody>
      </p:sp>
      <p:sp>
        <p:nvSpPr>
          <p:cNvPr id="3" name="内容占位符 2"/>
          <p:cNvSpPr>
            <a:spLocks noGrp="1"/>
          </p:cNvSpPr>
          <p:nvPr>
            <p:ph idx="1"/>
          </p:nvPr>
        </p:nvSpPr>
        <p:spPr>
          <a:xfrm>
            <a:off x="467544" y="1628800"/>
            <a:ext cx="8229600" cy="4525963"/>
          </a:xfrm>
        </p:spPr>
        <p:txBody>
          <a:bodyPr/>
          <a:lstStyle/>
          <a:p>
            <a:r>
              <a:rPr lang="en-US" altLang="zh-CN" dirty="0" smtClean="0"/>
              <a:t>GIS</a:t>
            </a:r>
            <a:r>
              <a:rPr lang="zh-CN" altLang="en-US" dirty="0" smtClean="0"/>
              <a:t>中的每个空间要素就是一个几何对象，通过几何对象的操作可以创建新的空间要素，也可以返回选定空间要素的坐标值。</a:t>
            </a:r>
            <a:endParaRPr lang="en-US" altLang="zh-CN" dirty="0" smtClean="0"/>
          </a:p>
          <a:p>
            <a:r>
              <a:rPr lang="zh-CN" altLang="en-US" dirty="0" smtClean="0"/>
              <a:t>几何对象可以分不同类型，</a:t>
            </a:r>
            <a:r>
              <a:rPr lang="en-US" altLang="zh-CN" dirty="0" smtClean="0"/>
              <a:t>ArcGIS</a:t>
            </a:r>
            <a:r>
              <a:rPr lang="zh-CN" altLang="en-US" dirty="0" smtClean="0"/>
              <a:t>支持</a:t>
            </a:r>
            <a:r>
              <a:rPr lang="zh-CN" altLang="en-US" dirty="0"/>
              <a:t>点（</a:t>
            </a:r>
            <a:r>
              <a:rPr lang="en-US" altLang="zh-CN" dirty="0"/>
              <a:t>point</a:t>
            </a:r>
            <a:r>
              <a:rPr lang="zh-CN" altLang="en-US" dirty="0"/>
              <a:t>）、</a:t>
            </a:r>
            <a:r>
              <a:rPr lang="zh-CN" altLang="en-US" dirty="0" smtClean="0"/>
              <a:t>多</a:t>
            </a:r>
            <a:r>
              <a:rPr lang="zh-CN" altLang="en-US" dirty="0"/>
              <a:t>点（</a:t>
            </a:r>
            <a:r>
              <a:rPr lang="en-US" altLang="zh-CN" dirty="0"/>
              <a:t> Multipoint </a:t>
            </a:r>
            <a:r>
              <a:rPr lang="zh-CN" altLang="en-US" dirty="0"/>
              <a:t>）、线（</a:t>
            </a:r>
            <a:r>
              <a:rPr lang="en-US" altLang="zh-CN" dirty="0"/>
              <a:t>Polyline</a:t>
            </a:r>
            <a:r>
              <a:rPr lang="zh-CN" altLang="en-US" dirty="0"/>
              <a:t>）和多边形（</a:t>
            </a:r>
            <a:r>
              <a:rPr lang="en-US" altLang="zh-CN" dirty="0"/>
              <a:t>Polygon</a:t>
            </a:r>
            <a:r>
              <a:rPr lang="zh-CN" altLang="en-US" dirty="0"/>
              <a:t>）等</a:t>
            </a:r>
            <a:r>
              <a:rPr lang="zh-CN" altLang="en-US" dirty="0" smtClean="0"/>
              <a:t>几何类型。</a:t>
            </a:r>
            <a:endParaRPr lang="en-US" altLang="zh-CN" dirty="0" smtClean="0"/>
          </a:p>
        </p:txBody>
      </p:sp>
    </p:spTree>
    <p:extLst>
      <p:ext uri="{BB962C8B-B14F-4D97-AF65-F5344CB8AC3E}">
        <p14:creationId xmlns:p14="http://schemas.microsoft.com/office/powerpoint/2010/main" val="19421763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68760"/>
            <a:ext cx="8229600" cy="4857403"/>
          </a:xfrm>
        </p:spPr>
        <p:txBody>
          <a:bodyPr/>
          <a:lstStyle/>
          <a:p>
            <a:pPr lvl="1"/>
            <a:r>
              <a:rPr lang="en-US" altLang="zh-CN" dirty="0"/>
              <a:t>point</a:t>
            </a:r>
            <a:r>
              <a:rPr lang="zh-CN" altLang="en-US" dirty="0"/>
              <a:t>几何</a:t>
            </a:r>
            <a:r>
              <a:rPr lang="zh-CN" altLang="en-US" dirty="0" smtClean="0"/>
              <a:t>类型，</a:t>
            </a:r>
            <a:r>
              <a:rPr lang="zh-CN" altLang="en-US" dirty="0"/>
              <a:t>一个记录只有一个</a:t>
            </a:r>
            <a:r>
              <a:rPr lang="zh-CN" altLang="en-US" dirty="0" smtClean="0"/>
              <a:t>点。</a:t>
            </a:r>
            <a:endParaRPr lang="en-US" altLang="zh-CN" dirty="0" smtClean="0"/>
          </a:p>
          <a:p>
            <a:pPr lvl="1"/>
            <a:r>
              <a:rPr lang="en-US" altLang="zh-CN" dirty="0" smtClean="0"/>
              <a:t>Multipoint</a:t>
            </a:r>
            <a:r>
              <a:rPr lang="zh-CN" altLang="en-US" dirty="0"/>
              <a:t>几何</a:t>
            </a:r>
            <a:r>
              <a:rPr lang="zh-CN" altLang="en-US" dirty="0" smtClean="0"/>
              <a:t>类型，</a:t>
            </a:r>
            <a:r>
              <a:rPr lang="zh-CN" altLang="en-US" dirty="0"/>
              <a:t>一个记录可以由多个点组成。</a:t>
            </a:r>
            <a:endParaRPr lang="en-US" altLang="zh-CN" dirty="0"/>
          </a:p>
          <a:p>
            <a:pPr lvl="1"/>
            <a:r>
              <a:rPr lang="en-US" altLang="zh-CN" dirty="0" smtClean="0"/>
              <a:t>Polyline</a:t>
            </a:r>
            <a:r>
              <a:rPr lang="zh-CN" altLang="en-US" dirty="0" smtClean="0"/>
              <a:t>几何类型，一</a:t>
            </a:r>
            <a:r>
              <a:rPr lang="zh-CN" altLang="en-US" dirty="0"/>
              <a:t>个</a:t>
            </a:r>
            <a:r>
              <a:rPr lang="zh-CN" altLang="en-US" dirty="0" smtClean="0"/>
              <a:t>记录由一条或多条（</a:t>
            </a:r>
            <a:r>
              <a:rPr lang="en-US" altLang="zh-CN" dirty="0"/>
              <a:t>parts</a:t>
            </a:r>
            <a:r>
              <a:rPr lang="zh-CN" altLang="en-US" dirty="0" smtClean="0"/>
              <a:t>）线组成</a:t>
            </a:r>
            <a:r>
              <a:rPr lang="zh-CN" altLang="en-US" dirty="0"/>
              <a:t>，</a:t>
            </a:r>
            <a:r>
              <a:rPr lang="zh-CN" altLang="en-US" dirty="0" smtClean="0"/>
              <a:t>每条线由多个点</a:t>
            </a:r>
            <a:r>
              <a:rPr lang="zh-CN" altLang="en-US" dirty="0"/>
              <a:t>组成</a:t>
            </a:r>
            <a:r>
              <a:rPr lang="zh-CN" altLang="en-US" dirty="0" smtClean="0"/>
              <a:t>。</a:t>
            </a:r>
            <a:endParaRPr lang="en-US" altLang="zh-CN" dirty="0" smtClean="0"/>
          </a:p>
          <a:p>
            <a:pPr lvl="1"/>
            <a:r>
              <a:rPr lang="en-US" altLang="zh-CN" dirty="0" smtClean="0"/>
              <a:t>Polygon</a:t>
            </a:r>
            <a:r>
              <a:rPr lang="zh-CN" altLang="en-US" dirty="0"/>
              <a:t>几何</a:t>
            </a:r>
            <a:r>
              <a:rPr lang="zh-CN" altLang="en-US" dirty="0" smtClean="0"/>
              <a:t>类型，</a:t>
            </a:r>
            <a:r>
              <a:rPr lang="zh-CN" altLang="en-US" dirty="0"/>
              <a:t>一个</a:t>
            </a:r>
            <a:r>
              <a:rPr lang="zh-CN" altLang="en-US" dirty="0" smtClean="0"/>
              <a:t>记录由一个或多个（</a:t>
            </a:r>
            <a:r>
              <a:rPr lang="en-US" altLang="zh-CN" dirty="0"/>
              <a:t>parts</a:t>
            </a:r>
            <a:r>
              <a:rPr lang="zh-CN" altLang="en-US" dirty="0" smtClean="0"/>
              <a:t>）多边形组成</a:t>
            </a:r>
            <a:r>
              <a:rPr lang="zh-CN" altLang="en-US" dirty="0"/>
              <a:t>，</a:t>
            </a:r>
            <a:r>
              <a:rPr lang="zh-CN" altLang="en-US" dirty="0" smtClean="0"/>
              <a:t>每个多边形由多个点</a:t>
            </a:r>
            <a:r>
              <a:rPr lang="zh-CN" altLang="en-US" dirty="0"/>
              <a:t>组成。</a:t>
            </a:r>
            <a:endParaRPr lang="en-US" altLang="zh-CN" dirty="0"/>
          </a:p>
          <a:p>
            <a:endParaRPr lang="zh-CN" altLang="en-US" dirty="0"/>
          </a:p>
        </p:txBody>
      </p:sp>
    </p:spTree>
    <p:extLst>
      <p:ext uri="{BB962C8B-B14F-4D97-AF65-F5344CB8AC3E}">
        <p14:creationId xmlns:p14="http://schemas.microsoft.com/office/powerpoint/2010/main" val="3760390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526009"/>
            <a:ext cx="4381818" cy="3223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904" y="1526009"/>
            <a:ext cx="4381817" cy="3223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403648" y="4911551"/>
            <a:ext cx="2071721" cy="461665"/>
          </a:xfrm>
          <a:prstGeom prst="rect">
            <a:avLst/>
          </a:prstGeom>
        </p:spPr>
        <p:txBody>
          <a:bodyPr wrap="none">
            <a:spAutoFit/>
          </a:bodyPr>
          <a:lstStyle/>
          <a:p>
            <a:r>
              <a:rPr lang="en-US" altLang="zh-CN" sz="2400" dirty="0"/>
              <a:t>point</a:t>
            </a:r>
            <a:r>
              <a:rPr lang="zh-CN" altLang="en-US" sz="2400" dirty="0"/>
              <a:t>几何类型</a:t>
            </a:r>
          </a:p>
        </p:txBody>
      </p:sp>
      <p:sp>
        <p:nvSpPr>
          <p:cNvPr id="5" name="矩形 4"/>
          <p:cNvSpPr/>
          <p:nvPr/>
        </p:nvSpPr>
        <p:spPr>
          <a:xfrm>
            <a:off x="5508104" y="4787297"/>
            <a:ext cx="2740174" cy="461665"/>
          </a:xfrm>
          <a:prstGeom prst="rect">
            <a:avLst/>
          </a:prstGeom>
        </p:spPr>
        <p:txBody>
          <a:bodyPr wrap="none">
            <a:spAutoFit/>
          </a:bodyPr>
          <a:lstStyle/>
          <a:p>
            <a:r>
              <a:rPr lang="en-US" altLang="zh-CN" sz="2400" dirty="0"/>
              <a:t>Multipoint</a:t>
            </a:r>
            <a:r>
              <a:rPr lang="zh-CN" altLang="en-US" sz="2400" dirty="0"/>
              <a:t>几何类型</a:t>
            </a:r>
          </a:p>
        </p:txBody>
      </p:sp>
    </p:spTree>
    <p:extLst>
      <p:ext uri="{BB962C8B-B14F-4D97-AF65-F5344CB8AC3E}">
        <p14:creationId xmlns:p14="http://schemas.microsoft.com/office/powerpoint/2010/main" val="41976112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266" y="692696"/>
            <a:ext cx="6632102" cy="4879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259632" y="5589240"/>
            <a:ext cx="6696744" cy="646331"/>
          </a:xfrm>
          <a:prstGeom prst="rect">
            <a:avLst/>
          </a:prstGeom>
        </p:spPr>
        <p:txBody>
          <a:bodyPr wrap="square">
            <a:spAutoFit/>
          </a:bodyPr>
          <a:lstStyle/>
          <a:p>
            <a:r>
              <a:rPr lang="en-US" altLang="zh-CN" dirty="0"/>
              <a:t>Feature 0 is a single-part polygon, feature 1 is a two-part polygon, and feature 2 is a single-part polygon with an interior ring.</a:t>
            </a:r>
            <a:endParaRPr lang="zh-CN" altLang="en-US" dirty="0"/>
          </a:p>
        </p:txBody>
      </p:sp>
    </p:spTree>
    <p:extLst>
      <p:ext uri="{BB962C8B-B14F-4D97-AF65-F5344CB8AC3E}">
        <p14:creationId xmlns:p14="http://schemas.microsoft.com/office/powerpoint/2010/main" val="25494281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err="1" smtClean="0"/>
              <a:t>ArcPy</a:t>
            </a:r>
            <a:r>
              <a:rPr lang="zh-CN" altLang="en-US" dirty="0" smtClean="0"/>
              <a:t>中的几何</a:t>
            </a:r>
            <a:r>
              <a:rPr lang="zh-CN" altLang="en-US" dirty="0"/>
              <a:t>对象类包括</a:t>
            </a:r>
            <a:r>
              <a:rPr lang="en-US" altLang="zh-CN" dirty="0" err="1"/>
              <a:t>PointGeometry</a:t>
            </a:r>
            <a:r>
              <a:rPr lang="zh-CN" altLang="en-US" dirty="0"/>
              <a:t>、</a:t>
            </a:r>
            <a:r>
              <a:rPr lang="en-US" altLang="zh-CN" dirty="0"/>
              <a:t>Multipoint</a:t>
            </a:r>
            <a:r>
              <a:rPr lang="zh-CN" altLang="en-US" dirty="0"/>
              <a:t>、</a:t>
            </a:r>
            <a:r>
              <a:rPr lang="en-US" altLang="zh-CN" dirty="0"/>
              <a:t>Polyline</a:t>
            </a:r>
            <a:r>
              <a:rPr lang="zh-CN" altLang="en-US" dirty="0"/>
              <a:t>、</a:t>
            </a:r>
            <a:r>
              <a:rPr lang="en-US" altLang="zh-CN" dirty="0"/>
              <a:t>Polygon</a:t>
            </a:r>
            <a:r>
              <a:rPr lang="zh-CN" altLang="en-US" dirty="0"/>
              <a:t>以及</a:t>
            </a:r>
            <a:r>
              <a:rPr lang="en-US" altLang="zh-CN" dirty="0" smtClean="0"/>
              <a:t>Geometry</a:t>
            </a:r>
            <a:r>
              <a:rPr lang="zh-CN" altLang="en-US" dirty="0" smtClean="0"/>
              <a:t>，其中</a:t>
            </a:r>
            <a:r>
              <a:rPr lang="en-US" altLang="zh-CN" dirty="0" smtClean="0"/>
              <a:t>Geometry</a:t>
            </a:r>
            <a:r>
              <a:rPr lang="zh-CN" altLang="en-US" dirty="0" smtClean="0"/>
              <a:t>是其它类的父类。</a:t>
            </a:r>
            <a:endParaRPr lang="zh-CN" altLang="en-US" dirty="0"/>
          </a:p>
          <a:p>
            <a:endParaRPr lang="zh-CN" altLang="en-US" dirty="0"/>
          </a:p>
          <a:p>
            <a:endParaRPr lang="zh-CN" altLang="en-US" dirty="0"/>
          </a:p>
        </p:txBody>
      </p:sp>
      <p:sp>
        <p:nvSpPr>
          <p:cNvPr id="4" name="矩形 3"/>
          <p:cNvSpPr/>
          <p:nvPr/>
        </p:nvSpPr>
        <p:spPr>
          <a:xfrm>
            <a:off x="971600" y="5805264"/>
            <a:ext cx="4824535" cy="461665"/>
          </a:xfrm>
          <a:prstGeom prst="rect">
            <a:avLst/>
          </a:prstGeom>
          <a:solidFill>
            <a:srgbClr val="FFC000"/>
          </a:solidFill>
        </p:spPr>
        <p:txBody>
          <a:bodyPr wrap="square" rtlCol="0">
            <a:spAutoFit/>
          </a:bodyPr>
          <a:lstStyle/>
          <a:p>
            <a:r>
              <a:rPr lang="zh-CN" altLang="en-US" sz="2400" dirty="0" smtClean="0"/>
              <a:t>注意：点的几何对象类不是</a:t>
            </a:r>
            <a:r>
              <a:rPr lang="en-US" altLang="zh-CN" sz="2400" dirty="0" smtClean="0"/>
              <a:t>Point</a:t>
            </a:r>
            <a:r>
              <a:rPr lang="zh-CN" altLang="en-US" sz="2400" dirty="0" smtClean="0"/>
              <a:t>。</a:t>
            </a:r>
            <a:endParaRPr lang="zh-CN" altLang="en-US" sz="2400" dirty="0"/>
          </a:p>
        </p:txBody>
      </p:sp>
    </p:spTree>
    <p:extLst>
      <p:ext uri="{BB962C8B-B14F-4D97-AF65-F5344CB8AC3E}">
        <p14:creationId xmlns:p14="http://schemas.microsoft.com/office/powerpoint/2010/main" val="80128464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1560" y="1052736"/>
            <a:ext cx="8229600" cy="5256584"/>
          </a:xfrm>
        </p:spPr>
        <p:txBody>
          <a:bodyPr/>
          <a:lstStyle/>
          <a:p>
            <a:r>
              <a:rPr lang="zh-CN" altLang="en-US" dirty="0" smtClean="0"/>
              <a:t>和几何对象相关的类：</a:t>
            </a:r>
            <a:r>
              <a:rPr lang="en-US" altLang="zh-CN" dirty="0"/>
              <a:t> Point</a:t>
            </a:r>
            <a:r>
              <a:rPr lang="zh-CN" altLang="en-US" dirty="0" smtClean="0"/>
              <a:t>类和</a:t>
            </a:r>
            <a:r>
              <a:rPr lang="en-US" altLang="zh-CN" dirty="0" smtClean="0"/>
              <a:t>Array</a:t>
            </a:r>
            <a:r>
              <a:rPr lang="zh-CN" altLang="en-US" dirty="0" smtClean="0"/>
              <a:t>类。</a:t>
            </a:r>
            <a:endParaRPr lang="en-US" altLang="zh-CN" dirty="0" smtClean="0"/>
          </a:p>
          <a:p>
            <a:pPr lvl="1"/>
            <a:r>
              <a:rPr lang="en-US" altLang="zh-CN" dirty="0" smtClean="0"/>
              <a:t>Point</a:t>
            </a:r>
            <a:r>
              <a:rPr lang="zh-CN" altLang="en-US" dirty="0" smtClean="0"/>
              <a:t>是点对象类（不是几何对象类），用于产生</a:t>
            </a:r>
            <a:r>
              <a:rPr lang="en-US" altLang="zh-CN" dirty="0" err="1" smtClean="0"/>
              <a:t>PointGeometry</a:t>
            </a:r>
            <a:r>
              <a:rPr lang="zh-CN" altLang="en-US" dirty="0" smtClean="0"/>
              <a:t>对象，或返回</a:t>
            </a:r>
            <a:r>
              <a:rPr lang="en-US" altLang="zh-CN" dirty="0" err="1" smtClean="0"/>
              <a:t>PointGeometry</a:t>
            </a:r>
            <a:r>
              <a:rPr lang="zh-CN" altLang="en-US" dirty="0" smtClean="0"/>
              <a:t>对象的坐标值。产生</a:t>
            </a:r>
            <a:r>
              <a:rPr lang="en-US" altLang="zh-CN" dirty="0" smtClean="0"/>
              <a:t>Point</a:t>
            </a:r>
            <a:r>
              <a:rPr lang="zh-CN" altLang="en-US" dirty="0" smtClean="0"/>
              <a:t>对象句法：</a:t>
            </a:r>
            <a:r>
              <a:rPr lang="en-US" altLang="zh-CN" dirty="0" smtClean="0"/>
              <a:t/>
            </a:r>
            <a:br>
              <a:rPr lang="en-US" altLang="zh-CN" dirty="0" smtClean="0"/>
            </a:br>
            <a:r>
              <a:rPr lang="en-US" altLang="zh-CN" dirty="0" smtClean="0"/>
              <a:t>       </a:t>
            </a:r>
            <a:r>
              <a:rPr lang="en-US" altLang="zh-CN" i="1" dirty="0" smtClean="0"/>
              <a:t>Point ({X}, {Y}, {M}, {Z}, {ID})</a:t>
            </a:r>
            <a:br>
              <a:rPr lang="en-US" altLang="zh-CN" i="1" dirty="0" smtClean="0"/>
            </a:br>
            <a:r>
              <a:rPr lang="zh-CN" altLang="en-US" dirty="0" smtClean="0"/>
              <a:t>缺省情况下，</a:t>
            </a:r>
            <a:r>
              <a:rPr lang="en-US" altLang="zh-CN" dirty="0" smtClean="0"/>
              <a:t>X</a:t>
            </a:r>
            <a:r>
              <a:rPr lang="zh-CN" altLang="en-US" dirty="0" smtClean="0"/>
              <a:t>、</a:t>
            </a:r>
            <a:r>
              <a:rPr lang="en-US" altLang="zh-CN" dirty="0" smtClean="0"/>
              <a:t>Y</a:t>
            </a:r>
            <a:r>
              <a:rPr lang="zh-CN" altLang="en-US" dirty="0" smtClean="0"/>
              <a:t>和</a:t>
            </a:r>
            <a:r>
              <a:rPr lang="en-US" altLang="zh-CN" dirty="0" smtClean="0"/>
              <a:t>ID</a:t>
            </a:r>
            <a:r>
              <a:rPr lang="zh-CN" altLang="en-US" dirty="0" smtClean="0"/>
              <a:t>为</a:t>
            </a:r>
            <a:r>
              <a:rPr lang="en-US" altLang="zh-CN" dirty="0" smtClean="0"/>
              <a:t>0</a:t>
            </a:r>
            <a:r>
              <a:rPr lang="zh-CN" altLang="en-US" dirty="0" smtClean="0"/>
              <a:t>，</a:t>
            </a:r>
            <a:r>
              <a:rPr lang="en-US" altLang="zh-CN" dirty="0" smtClean="0"/>
              <a:t>M</a:t>
            </a:r>
            <a:r>
              <a:rPr lang="zh-CN" altLang="en-US" dirty="0" smtClean="0"/>
              <a:t>和</a:t>
            </a:r>
            <a:r>
              <a:rPr lang="en-US" altLang="zh-CN" dirty="0" smtClean="0"/>
              <a:t>Z</a:t>
            </a:r>
            <a:r>
              <a:rPr lang="zh-CN" altLang="en-US" dirty="0" smtClean="0"/>
              <a:t>为</a:t>
            </a:r>
            <a:r>
              <a:rPr lang="en-US" altLang="zh-CN" dirty="0" smtClean="0"/>
              <a:t>None</a:t>
            </a:r>
            <a:r>
              <a:rPr lang="zh-CN" altLang="en-US" dirty="0" smtClean="0"/>
              <a:t>。</a:t>
            </a:r>
            <a:endParaRPr lang="en-US" altLang="zh-CN" dirty="0" smtClean="0"/>
          </a:p>
          <a:p>
            <a:pPr lvl="1"/>
            <a:r>
              <a:rPr lang="en-US" altLang="zh-CN" dirty="0"/>
              <a:t>Array</a:t>
            </a:r>
            <a:r>
              <a:rPr lang="zh-CN" altLang="en-US" dirty="0"/>
              <a:t>是</a:t>
            </a:r>
            <a:r>
              <a:rPr lang="en-US" altLang="zh-CN" dirty="0"/>
              <a:t>Point</a:t>
            </a:r>
            <a:r>
              <a:rPr lang="zh-CN" altLang="en-US" dirty="0"/>
              <a:t>对象或</a:t>
            </a:r>
            <a:r>
              <a:rPr lang="en-US" altLang="zh-CN" dirty="0"/>
              <a:t>Array</a:t>
            </a:r>
            <a:r>
              <a:rPr lang="zh-CN" altLang="en-US" dirty="0"/>
              <a:t>对象集合，用于产生由多个点或多个</a:t>
            </a:r>
            <a:r>
              <a:rPr lang="en-US" altLang="zh-CN" dirty="0"/>
              <a:t>part</a:t>
            </a:r>
            <a:r>
              <a:rPr lang="zh-CN" altLang="en-US" dirty="0"/>
              <a:t>组成的几何对象，有</a:t>
            </a:r>
            <a:r>
              <a:rPr lang="en-US" altLang="zh-CN" dirty="0"/>
              <a:t>add</a:t>
            </a:r>
            <a:r>
              <a:rPr lang="zh-CN" altLang="en-US" dirty="0"/>
              <a:t>、</a:t>
            </a:r>
            <a:r>
              <a:rPr lang="en-US" altLang="zh-CN" dirty="0"/>
              <a:t>append</a:t>
            </a:r>
            <a:r>
              <a:rPr lang="zh-CN" altLang="en-US" dirty="0"/>
              <a:t>、</a:t>
            </a:r>
            <a:r>
              <a:rPr lang="en-US" altLang="zh-CN" dirty="0"/>
              <a:t>remove</a:t>
            </a:r>
            <a:r>
              <a:rPr lang="zh-CN" altLang="en-US" dirty="0"/>
              <a:t>等方法。</a:t>
            </a:r>
          </a:p>
          <a:p>
            <a:endParaRPr lang="zh-CN" altLang="en-US" dirty="0"/>
          </a:p>
          <a:p>
            <a:endParaRPr lang="zh-CN" altLang="en-US" dirty="0"/>
          </a:p>
        </p:txBody>
      </p:sp>
    </p:spTree>
    <p:extLst>
      <p:ext uri="{BB962C8B-B14F-4D97-AF65-F5344CB8AC3E}">
        <p14:creationId xmlns:p14="http://schemas.microsoft.com/office/powerpoint/2010/main" val="1757417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224" y="476672"/>
            <a:ext cx="4834880" cy="792088"/>
          </a:xfrm>
          <a:solidFill>
            <a:schemeClr val="accent1">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rtlCol="0" anchor="ctr" anchorCtr="0" compatLnSpc="1">
            <a:prstTxWarp prst="textNoShape">
              <a:avLst/>
            </a:prstTxWarp>
            <a:normAutofit/>
          </a:bodyPr>
          <a:lstStyle/>
          <a:p>
            <a:r>
              <a:rPr lang="en-US" altLang="zh-CN" sz="3600" dirty="0" err="1">
                <a:ea typeface="华文新魏" pitchFamily="2" charset="-122"/>
              </a:rPr>
              <a:t>ArcScene</a:t>
            </a:r>
            <a:r>
              <a:rPr lang="zh-CN" altLang="en-US" sz="3600" dirty="0">
                <a:ea typeface="华文新魏" pitchFamily="2" charset="-122"/>
              </a:rPr>
              <a:t>和</a:t>
            </a:r>
            <a:r>
              <a:rPr lang="en-US" altLang="zh-CN" sz="3600" dirty="0" err="1">
                <a:ea typeface="华文新魏" pitchFamily="2" charset="-122"/>
              </a:rPr>
              <a:t>ArcGlobe</a:t>
            </a:r>
            <a:endParaRPr lang="zh-CN" altLang="en-US" sz="3600" dirty="0">
              <a:ea typeface="华文新魏" pitchFamily="2" charset="-122"/>
            </a:endParaRPr>
          </a:p>
        </p:txBody>
      </p:sp>
      <p:sp>
        <p:nvSpPr>
          <p:cNvPr id="3" name="内容占位符 2"/>
          <p:cNvSpPr>
            <a:spLocks noGrp="1"/>
          </p:cNvSpPr>
          <p:nvPr>
            <p:ph idx="1"/>
          </p:nvPr>
        </p:nvSpPr>
        <p:spPr/>
        <p:txBody>
          <a:bodyPr/>
          <a:lstStyle/>
          <a:p>
            <a:r>
              <a:rPr lang="en-US" altLang="zh-CN" dirty="0" err="1"/>
              <a:t>ArcScene</a:t>
            </a:r>
            <a:r>
              <a:rPr lang="zh-CN" altLang="en-US" dirty="0"/>
              <a:t>和</a:t>
            </a:r>
            <a:r>
              <a:rPr lang="en-US" altLang="zh-CN" dirty="0" err="1" smtClean="0"/>
              <a:t>ArcGlobe</a:t>
            </a:r>
            <a:r>
              <a:rPr lang="zh-CN" altLang="en-US" dirty="0" smtClean="0"/>
              <a:t>都是提供</a:t>
            </a:r>
            <a:r>
              <a:rPr lang="en-US" altLang="zh-CN" dirty="0"/>
              <a:t>3D</a:t>
            </a:r>
            <a:r>
              <a:rPr lang="zh-CN" altLang="en-US" dirty="0"/>
              <a:t>显示的应用程序，其中，</a:t>
            </a:r>
            <a:r>
              <a:rPr lang="en-US" altLang="zh-CN" dirty="0" err="1"/>
              <a:t>ArcGlobe</a:t>
            </a:r>
            <a:r>
              <a:rPr lang="zh-CN" altLang="en-US" dirty="0"/>
              <a:t>提供连续、多分辨率浏览全球地理信息的功能，用户可以把相关数据整合到一个通用的全球框架中。</a:t>
            </a:r>
          </a:p>
          <a:p>
            <a:endParaRPr lang="zh-CN" altLang="en-US" dirty="0"/>
          </a:p>
        </p:txBody>
      </p:sp>
    </p:spTree>
    <p:extLst>
      <p:ext uri="{BB962C8B-B14F-4D97-AF65-F5344CB8AC3E}">
        <p14:creationId xmlns:p14="http://schemas.microsoft.com/office/powerpoint/2010/main" val="249017873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070513066"/>
              </p:ext>
            </p:extLst>
          </p:nvPr>
        </p:nvGraphicFramePr>
        <p:xfrm>
          <a:off x="683568" y="1219660"/>
          <a:ext cx="7992888" cy="4455300"/>
        </p:xfrm>
        <a:graphic>
          <a:graphicData uri="http://schemas.openxmlformats.org/drawingml/2006/table">
            <a:tbl>
              <a:tblPr firstRow="1" bandRow="1">
                <a:tableStyleId>{5C22544A-7EE6-4342-B048-85BDC9FD1C3A}</a:tableStyleId>
              </a:tblPr>
              <a:tblGrid>
                <a:gridCol w="3672408"/>
                <a:gridCol w="4320480"/>
              </a:tblGrid>
              <a:tr h="431940">
                <a:tc>
                  <a:txBody>
                    <a:bodyPr/>
                    <a:lstStyle/>
                    <a:p>
                      <a:pPr algn="ctr"/>
                      <a:r>
                        <a:rPr lang="zh-CN" altLang="en-US" dirty="0" smtClean="0">
                          <a:solidFill>
                            <a:schemeClr val="bg1"/>
                          </a:solidFill>
                        </a:rPr>
                        <a:t>函数</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735964">
                <a:tc>
                  <a:txBody>
                    <a:bodyPr/>
                    <a:lstStyle/>
                    <a:p>
                      <a:r>
                        <a:rPr lang="en-US" altLang="zh-CN" sz="1800" dirty="0" err="1" smtClean="0"/>
                        <a:t>PointGeometry</a:t>
                      </a:r>
                      <a:r>
                        <a:rPr lang="en-US" altLang="zh-CN" sz="1800" dirty="0" smtClean="0"/>
                        <a:t> (inputs, {</a:t>
                      </a:r>
                      <a:r>
                        <a:rPr lang="en-US" altLang="zh-CN" sz="1800" dirty="0" err="1" smtClean="0"/>
                        <a:t>spatialReference</a:t>
                      </a:r>
                      <a:r>
                        <a:rPr lang="en-US" altLang="zh-CN" sz="1800" dirty="0" smtClean="0"/>
                        <a:t>}, {</a:t>
                      </a:r>
                      <a:r>
                        <a:rPr lang="en-US" altLang="zh-CN" sz="1800" dirty="0" err="1" smtClean="0"/>
                        <a:t>hasZ</a:t>
                      </a:r>
                      <a:r>
                        <a:rPr lang="en-US" altLang="zh-CN" sz="1800" dirty="0" smtClean="0"/>
                        <a:t>}, {</a:t>
                      </a:r>
                      <a:r>
                        <a:rPr lang="en-US" altLang="zh-CN" sz="1800" dirty="0" err="1" smtClean="0"/>
                        <a:t>hasM</a:t>
                      </a:r>
                      <a:r>
                        <a:rPr lang="en-US" altLang="zh-CN" sz="1800" dirty="0" smtClean="0"/>
                        <a:t>})</a:t>
                      </a:r>
                      <a:endParaRPr lang="zh-CN" altLang="en-US" dirty="0"/>
                    </a:p>
                  </a:txBody>
                  <a:tcPr/>
                </a:tc>
                <a:tc>
                  <a:txBody>
                    <a:bodyPr/>
                    <a:lstStyle/>
                    <a:p>
                      <a:r>
                        <a:rPr lang="zh-CN" altLang="en-US" dirty="0" smtClean="0"/>
                        <a:t>产生点几何对象。</a:t>
                      </a:r>
                      <a:r>
                        <a:rPr lang="en-US" altLang="zh-CN" dirty="0" smtClean="0"/>
                        <a:t>inputs</a:t>
                      </a:r>
                      <a:r>
                        <a:rPr lang="zh-CN" altLang="en-US" dirty="0" smtClean="0"/>
                        <a:t>为产生对象的坐标，数据类型为</a:t>
                      </a:r>
                      <a:r>
                        <a:rPr lang="en-US" altLang="zh-CN" dirty="0" smtClean="0"/>
                        <a:t>Point</a:t>
                      </a:r>
                      <a:r>
                        <a:rPr lang="zh-CN" altLang="en-US" dirty="0" smtClean="0"/>
                        <a:t>；</a:t>
                      </a:r>
                      <a:r>
                        <a:rPr lang="en-US" altLang="zh-CN" dirty="0" err="1" smtClean="0"/>
                        <a:t>sspatialReference</a:t>
                      </a:r>
                      <a:r>
                        <a:rPr lang="zh-CN" altLang="en-US" dirty="0" smtClean="0"/>
                        <a:t>为空间参照对象；</a:t>
                      </a:r>
                      <a:r>
                        <a:rPr lang="en-US" altLang="zh-CN" dirty="0" err="1" smtClean="0"/>
                        <a:t>hasZ</a:t>
                      </a:r>
                      <a:r>
                        <a:rPr lang="zh-CN" altLang="en-US" dirty="0" smtClean="0"/>
                        <a:t>和</a:t>
                      </a:r>
                      <a:r>
                        <a:rPr lang="en-US" altLang="zh-CN" dirty="0" err="1" smtClean="0"/>
                        <a:t>hasM</a:t>
                      </a:r>
                      <a:r>
                        <a:rPr lang="zh-CN" altLang="en-US" dirty="0" smtClean="0"/>
                        <a:t>是布尔对象，表示是否支持</a:t>
                      </a:r>
                      <a:r>
                        <a:rPr lang="en-US" altLang="zh-CN" dirty="0" smtClean="0"/>
                        <a:t>Z</a:t>
                      </a:r>
                      <a:r>
                        <a:rPr lang="zh-CN" altLang="en-US" dirty="0" smtClean="0"/>
                        <a:t>值和</a:t>
                      </a:r>
                      <a:r>
                        <a:rPr lang="en-US" altLang="zh-CN" dirty="0" smtClean="0"/>
                        <a:t>M</a:t>
                      </a:r>
                      <a:r>
                        <a:rPr lang="zh-CN" altLang="en-US" dirty="0" smtClean="0"/>
                        <a:t>值。</a:t>
                      </a:r>
                      <a:endParaRPr lang="zh-CN" altLang="en-US" dirty="0"/>
                    </a:p>
                  </a:txBody>
                  <a:tcPr/>
                </a:tc>
              </a:tr>
              <a:tr h="431940">
                <a:tc>
                  <a:txBody>
                    <a:bodyPr/>
                    <a:lstStyle/>
                    <a:p>
                      <a:r>
                        <a:rPr lang="en-US" altLang="zh-CN" sz="1800" dirty="0" smtClean="0"/>
                        <a:t>Multipoint (inputs, {</a:t>
                      </a:r>
                      <a:r>
                        <a:rPr lang="en-US" altLang="zh-CN" sz="1800" dirty="0" err="1" smtClean="0"/>
                        <a:t>spatialReference</a:t>
                      </a:r>
                      <a:r>
                        <a:rPr lang="en-US" altLang="zh-CN" sz="1800" dirty="0" smtClean="0"/>
                        <a:t>}, {</a:t>
                      </a:r>
                      <a:r>
                        <a:rPr lang="en-US" altLang="zh-CN" sz="1800" dirty="0" err="1" smtClean="0"/>
                        <a:t>hasZ</a:t>
                      </a:r>
                      <a:r>
                        <a:rPr lang="en-US" altLang="zh-CN" sz="1800" dirty="0" smtClean="0"/>
                        <a:t>}, {</a:t>
                      </a:r>
                      <a:r>
                        <a:rPr lang="en-US" altLang="zh-CN" sz="1800" dirty="0" err="1" smtClean="0"/>
                        <a:t>hasM</a:t>
                      </a:r>
                      <a:r>
                        <a:rPr lang="en-US" altLang="zh-CN" sz="1800" dirty="0" smtClean="0"/>
                        <a:t>})</a:t>
                      </a:r>
                      <a:endParaRPr lang="zh-CN" altLang="en-US" dirty="0"/>
                    </a:p>
                  </a:txBody>
                  <a:tcPr/>
                </a:tc>
                <a:tc>
                  <a:txBody>
                    <a:bodyPr/>
                    <a:lstStyle/>
                    <a:p>
                      <a:r>
                        <a:rPr lang="zh-CN" altLang="en-US" dirty="0" smtClean="0"/>
                        <a:t>产生多点几何对象。</a:t>
                      </a:r>
                      <a:r>
                        <a:rPr lang="en-US" altLang="zh-CN" dirty="0" smtClean="0"/>
                        <a:t>inputs</a:t>
                      </a:r>
                      <a:r>
                        <a:rPr lang="zh-CN" altLang="en-US" dirty="0" smtClean="0"/>
                        <a:t>数据类型为</a:t>
                      </a:r>
                      <a:r>
                        <a:rPr lang="en-US" altLang="zh-CN" dirty="0" smtClean="0"/>
                        <a:t>Point</a:t>
                      </a:r>
                      <a:r>
                        <a:rPr lang="zh-CN" altLang="en-US" dirty="0" smtClean="0"/>
                        <a:t>或</a:t>
                      </a:r>
                      <a:r>
                        <a:rPr lang="en-US" altLang="zh-CN" dirty="0" smtClean="0"/>
                        <a:t>Array</a:t>
                      </a:r>
                      <a:r>
                        <a:rPr lang="zh-CN" altLang="en-US" dirty="0" smtClean="0"/>
                        <a:t>对象；其它参数同</a:t>
                      </a:r>
                      <a:r>
                        <a:rPr lang="en-US" altLang="zh-CN" dirty="0" err="1" smtClean="0"/>
                        <a:t>PointGeometry</a:t>
                      </a:r>
                      <a:r>
                        <a:rPr lang="zh-CN" altLang="en-US" dirty="0" smtClean="0"/>
                        <a:t>。</a:t>
                      </a:r>
                      <a:endParaRPr lang="zh-CN" altLang="en-US" dirty="0"/>
                    </a:p>
                  </a:txBody>
                  <a:tcPr/>
                </a:tc>
              </a:tr>
              <a:tr h="431940">
                <a:tc>
                  <a:txBody>
                    <a:bodyPr/>
                    <a:lstStyle/>
                    <a:p>
                      <a:r>
                        <a:rPr lang="en-US" altLang="zh-CN" sz="1800" dirty="0" smtClean="0"/>
                        <a:t>Polyline (inputs, {</a:t>
                      </a:r>
                      <a:r>
                        <a:rPr lang="en-US" altLang="zh-CN" sz="1800" dirty="0" err="1" smtClean="0"/>
                        <a:t>spatialReference</a:t>
                      </a:r>
                      <a:r>
                        <a:rPr lang="en-US" altLang="zh-CN" sz="1800" dirty="0" smtClean="0"/>
                        <a:t>}, {</a:t>
                      </a:r>
                      <a:r>
                        <a:rPr lang="en-US" altLang="zh-CN" sz="1800" dirty="0" err="1" smtClean="0"/>
                        <a:t>hasZ</a:t>
                      </a:r>
                      <a:r>
                        <a:rPr lang="en-US" altLang="zh-CN" sz="1800" dirty="0" smtClean="0"/>
                        <a:t>}, {</a:t>
                      </a:r>
                      <a:r>
                        <a:rPr lang="en-US" altLang="zh-CN" sz="1800" dirty="0" err="1" smtClean="0"/>
                        <a:t>hasM</a:t>
                      </a:r>
                      <a:r>
                        <a:rPr lang="en-US" altLang="zh-CN" sz="1800"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产生线几何对象。参数同上。</a:t>
                      </a:r>
                    </a:p>
                    <a:p>
                      <a:endParaRPr lang="zh-CN" altLang="en-US" dirty="0"/>
                    </a:p>
                  </a:txBody>
                  <a:tcPr/>
                </a:tc>
              </a:tr>
              <a:tr h="431940">
                <a:tc>
                  <a:txBody>
                    <a:bodyPr/>
                    <a:lstStyle/>
                    <a:p>
                      <a:r>
                        <a:rPr lang="en-US" altLang="zh-CN" sz="1800" dirty="0" smtClean="0"/>
                        <a:t>Polygon (inputs, {</a:t>
                      </a:r>
                      <a:r>
                        <a:rPr lang="en-US" altLang="zh-CN" sz="1800" dirty="0" err="1" smtClean="0"/>
                        <a:t>spatialReference</a:t>
                      </a:r>
                      <a:r>
                        <a:rPr lang="en-US" altLang="zh-CN" sz="1800" dirty="0" smtClean="0"/>
                        <a:t>}, {</a:t>
                      </a:r>
                      <a:r>
                        <a:rPr lang="en-US" altLang="zh-CN" sz="1800" dirty="0" err="1" smtClean="0"/>
                        <a:t>hasZ</a:t>
                      </a:r>
                      <a:r>
                        <a:rPr lang="en-US" altLang="zh-CN" sz="1800" dirty="0" smtClean="0"/>
                        <a:t>}, {</a:t>
                      </a:r>
                      <a:r>
                        <a:rPr lang="en-US" altLang="zh-CN" sz="1800" dirty="0" err="1" smtClean="0"/>
                        <a:t>hasM</a:t>
                      </a:r>
                      <a:r>
                        <a:rPr lang="en-US" altLang="zh-CN" sz="1800"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产生多边形几何对象。参数同上。</a:t>
                      </a:r>
                    </a:p>
                    <a:p>
                      <a:endParaRPr lang="zh-CN" altLang="en-US" dirty="0"/>
                    </a:p>
                  </a:txBody>
                  <a:tcPr/>
                </a:tc>
              </a:tr>
              <a:tr h="431940">
                <a:tc>
                  <a:txBody>
                    <a:bodyPr/>
                    <a:lstStyle/>
                    <a:p>
                      <a:r>
                        <a:rPr lang="en-US" altLang="zh-CN" dirty="0" smtClean="0"/>
                        <a:t>Geometry (geometry, inputs, {</a:t>
                      </a:r>
                      <a:r>
                        <a:rPr lang="en-US" altLang="zh-CN" dirty="0" err="1" smtClean="0"/>
                        <a:t>spatialReference</a:t>
                      </a:r>
                      <a:r>
                        <a:rPr lang="en-US" altLang="zh-CN" dirty="0" smtClean="0"/>
                        <a:t>}, {</a:t>
                      </a:r>
                      <a:r>
                        <a:rPr lang="en-US" altLang="zh-CN" dirty="0" err="1" smtClean="0"/>
                        <a:t>hasZ</a:t>
                      </a:r>
                      <a:r>
                        <a:rPr lang="en-US" altLang="zh-CN" dirty="0" smtClean="0"/>
                        <a:t>}, {</a:t>
                      </a:r>
                      <a:r>
                        <a:rPr lang="en-US" altLang="zh-CN" dirty="0" err="1" smtClean="0"/>
                        <a:t>hasM</a:t>
                      </a:r>
                      <a:r>
                        <a:rPr lang="en-US" altLang="zh-CN" dirty="0" smtClean="0"/>
                        <a:t>})</a:t>
                      </a:r>
                      <a:endParaRPr lang="zh-CN" altLang="en-US" dirty="0"/>
                    </a:p>
                  </a:txBody>
                  <a:tcPr/>
                </a:tc>
                <a:tc>
                  <a:txBody>
                    <a:bodyPr/>
                    <a:lstStyle/>
                    <a:p>
                      <a:r>
                        <a:rPr lang="en-US" altLang="zh-CN" dirty="0" smtClean="0"/>
                        <a:t>Geometry</a:t>
                      </a:r>
                      <a:r>
                        <a:rPr lang="zh-CN" altLang="en-US" dirty="0" smtClean="0"/>
                        <a:t>为几何类型（</a:t>
                      </a:r>
                      <a:r>
                        <a:rPr lang="en-US" altLang="zh-CN" dirty="0" smtClean="0"/>
                        <a:t>point</a:t>
                      </a:r>
                      <a:r>
                        <a:rPr lang="zh-CN" altLang="en-US" dirty="0" smtClean="0"/>
                        <a:t>、</a:t>
                      </a:r>
                      <a:r>
                        <a:rPr lang="en-US" altLang="zh-CN" dirty="0" smtClean="0"/>
                        <a:t> polygon</a:t>
                      </a:r>
                      <a:r>
                        <a:rPr lang="zh-CN" altLang="en-US" dirty="0" smtClean="0"/>
                        <a:t>、</a:t>
                      </a:r>
                      <a:r>
                        <a:rPr lang="en-US" altLang="zh-CN" dirty="0" smtClean="0"/>
                        <a:t>polyline</a:t>
                      </a:r>
                      <a:r>
                        <a:rPr lang="zh-CN" altLang="en-US" dirty="0" smtClean="0"/>
                        <a:t>或</a:t>
                      </a:r>
                      <a:r>
                        <a:rPr lang="en-US" altLang="zh-CN" dirty="0" smtClean="0"/>
                        <a:t>multipoint</a:t>
                      </a:r>
                      <a:r>
                        <a:rPr lang="zh-CN" altLang="en-US" dirty="0" smtClean="0"/>
                        <a:t>），其它参数同上。</a:t>
                      </a:r>
                      <a:r>
                        <a:rPr lang="en-US" altLang="zh-CN" dirty="0" smtClean="0"/>
                        <a:t> </a:t>
                      </a:r>
                      <a:endParaRPr lang="zh-CN" altLang="en-US" dirty="0"/>
                    </a:p>
                  </a:txBody>
                  <a:tcPr/>
                </a:tc>
              </a:tr>
            </a:tbl>
          </a:graphicData>
        </a:graphic>
      </p:graphicFrame>
      <p:sp>
        <p:nvSpPr>
          <p:cNvPr id="5" name="矩形 4"/>
          <p:cNvSpPr/>
          <p:nvPr/>
        </p:nvSpPr>
        <p:spPr>
          <a:xfrm>
            <a:off x="1475656" y="620688"/>
            <a:ext cx="6340197" cy="461665"/>
          </a:xfrm>
          <a:prstGeom prst="rect">
            <a:avLst/>
          </a:prstGeom>
        </p:spPr>
        <p:txBody>
          <a:bodyPr wrap="none">
            <a:spAutoFit/>
          </a:bodyPr>
          <a:lstStyle/>
          <a:p>
            <a:r>
              <a:rPr lang="zh-CN" altLang="en-US" sz="2400" dirty="0" smtClean="0"/>
              <a:t>点</a:t>
            </a:r>
            <a:r>
              <a:rPr lang="zh-CN" altLang="en-US" sz="2400" dirty="0"/>
              <a:t>、多点、线和</a:t>
            </a:r>
            <a:r>
              <a:rPr lang="zh-CN" altLang="en-US" sz="2400" dirty="0" smtClean="0"/>
              <a:t>多边形几何对象的实例化函数</a:t>
            </a:r>
            <a:endParaRPr lang="zh-CN" altLang="en-US" sz="2400" dirty="0"/>
          </a:p>
        </p:txBody>
      </p:sp>
      <p:sp>
        <p:nvSpPr>
          <p:cNvPr id="6" name="矩形 5"/>
          <p:cNvSpPr/>
          <p:nvPr/>
        </p:nvSpPr>
        <p:spPr>
          <a:xfrm>
            <a:off x="761950" y="5877272"/>
            <a:ext cx="3888432" cy="461665"/>
          </a:xfrm>
          <a:prstGeom prst="rect">
            <a:avLst/>
          </a:prstGeom>
          <a:solidFill>
            <a:srgbClr val="FFC000"/>
          </a:solidFill>
        </p:spPr>
        <p:txBody>
          <a:bodyPr wrap="square" rtlCol="0">
            <a:spAutoFit/>
          </a:bodyPr>
          <a:lstStyle/>
          <a:p>
            <a:r>
              <a:rPr lang="zh-CN" altLang="en-US" sz="2400" dirty="0" smtClean="0"/>
              <a:t>所有函数都是产生一个记录</a:t>
            </a:r>
            <a:endParaRPr lang="zh-CN" altLang="en-US" sz="2400" dirty="0"/>
          </a:p>
        </p:txBody>
      </p:sp>
    </p:spTree>
    <p:extLst>
      <p:ext uri="{BB962C8B-B14F-4D97-AF65-F5344CB8AC3E}">
        <p14:creationId xmlns:p14="http://schemas.microsoft.com/office/powerpoint/2010/main" val="191435790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利用</a:t>
            </a:r>
            <a:r>
              <a:rPr lang="en-US" altLang="zh-CN" dirty="0" err="1" smtClean="0"/>
              <a:t>CopyFeatures</a:t>
            </a:r>
            <a:r>
              <a:rPr lang="zh-CN" altLang="en-US" dirty="0" smtClean="0"/>
              <a:t>工具可以把几何对象或几何对象列表（列表中的一个要素表示一个记录）写到要素类中。</a:t>
            </a:r>
            <a:r>
              <a:rPr lang="en-US" altLang="zh-CN" sz="2800" dirty="0" err="1" smtClean="0"/>
              <a:t>CopyFeatures_management</a:t>
            </a:r>
            <a:r>
              <a:rPr lang="en-US" altLang="zh-CN" sz="2800" dirty="0" smtClean="0"/>
              <a:t> </a:t>
            </a:r>
            <a:r>
              <a:rPr lang="en-US" altLang="zh-CN" sz="2800" dirty="0"/>
              <a:t>(</a:t>
            </a:r>
            <a:r>
              <a:rPr lang="en-US" altLang="zh-CN" sz="2800" dirty="0" err="1"/>
              <a:t>in_features</a:t>
            </a:r>
            <a:r>
              <a:rPr lang="en-US" altLang="zh-CN" sz="2800" dirty="0"/>
              <a:t>, </a:t>
            </a:r>
            <a:r>
              <a:rPr lang="en-US" altLang="zh-CN" sz="2800" dirty="0" err="1"/>
              <a:t>out_feature_class</a:t>
            </a:r>
            <a:r>
              <a:rPr lang="en-US" altLang="zh-CN" sz="2800" dirty="0"/>
              <a:t>, {</a:t>
            </a:r>
            <a:r>
              <a:rPr lang="en-US" altLang="zh-CN" sz="2800" dirty="0" err="1"/>
              <a:t>config_keyword</a:t>
            </a:r>
            <a:r>
              <a:rPr lang="en-US" altLang="zh-CN" sz="2800" dirty="0"/>
              <a:t>}, {spatial_grid_1}, {spatial_grid_2}, {spatial_grid_3})</a:t>
            </a:r>
          </a:p>
          <a:p>
            <a:endParaRPr lang="zh-CN" altLang="en-US" dirty="0"/>
          </a:p>
        </p:txBody>
      </p:sp>
    </p:spTree>
    <p:extLst>
      <p:ext uri="{BB962C8B-B14F-4D97-AF65-F5344CB8AC3E}">
        <p14:creationId xmlns:p14="http://schemas.microsoft.com/office/powerpoint/2010/main" val="29267447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552" y="1412776"/>
            <a:ext cx="8280920" cy="3416320"/>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err="1"/>
              <a:t>env.workspace</a:t>
            </a:r>
            <a:r>
              <a:rPr lang="en-US" altLang="zh-CN" sz="2400" dirty="0"/>
              <a:t> = "C:\\Data\\tmp"</a:t>
            </a:r>
          </a:p>
          <a:p>
            <a:r>
              <a:rPr lang="en-US" altLang="zh-CN" sz="2400" dirty="0" err="1"/>
              <a:t>env.overwriteOutput</a:t>
            </a:r>
            <a:r>
              <a:rPr lang="en-US" altLang="zh-CN" sz="2400" dirty="0"/>
              <a:t> = True</a:t>
            </a:r>
          </a:p>
          <a:p>
            <a:r>
              <a:rPr lang="en-US" altLang="zh-CN" sz="2400" dirty="0"/>
              <a:t>x = 30</a:t>
            </a:r>
          </a:p>
          <a:p>
            <a:r>
              <a:rPr lang="en-US" altLang="zh-CN" sz="2400" dirty="0"/>
              <a:t>y = 35</a:t>
            </a:r>
          </a:p>
          <a:p>
            <a:r>
              <a:rPr lang="en-US" altLang="zh-CN" sz="2400" dirty="0" err="1"/>
              <a:t>pnt</a:t>
            </a:r>
            <a:r>
              <a:rPr lang="en-US" altLang="zh-CN" sz="2400" dirty="0"/>
              <a:t> = </a:t>
            </a:r>
            <a:r>
              <a:rPr lang="en-US" altLang="zh-CN" sz="2400" dirty="0" err="1"/>
              <a:t>arcpy.Point</a:t>
            </a:r>
            <a:r>
              <a:rPr lang="en-US" altLang="zh-CN" sz="2400" dirty="0"/>
              <a:t>(x, y)</a:t>
            </a:r>
          </a:p>
          <a:p>
            <a:r>
              <a:rPr lang="en-US" altLang="zh-CN" sz="2400" dirty="0" err="1"/>
              <a:t>pointGeometry</a:t>
            </a:r>
            <a:r>
              <a:rPr lang="en-US" altLang="zh-CN" sz="2400" dirty="0"/>
              <a:t> = </a:t>
            </a:r>
            <a:r>
              <a:rPr lang="en-US" altLang="zh-CN" sz="2400" dirty="0" err="1"/>
              <a:t>arcpy.PointGeometry</a:t>
            </a:r>
            <a:r>
              <a:rPr lang="en-US" altLang="zh-CN" sz="2400" dirty="0"/>
              <a:t>(</a:t>
            </a:r>
            <a:r>
              <a:rPr lang="en-US" altLang="zh-CN" sz="2400" dirty="0" err="1"/>
              <a:t>pnt</a:t>
            </a:r>
            <a:r>
              <a:rPr lang="en-US" altLang="zh-CN" sz="2400" dirty="0"/>
              <a:t>)</a:t>
            </a:r>
          </a:p>
          <a:p>
            <a:r>
              <a:rPr lang="en-US" altLang="zh-CN" sz="2400" dirty="0" err="1"/>
              <a:t>arcpy.CopyFeatures_management</a:t>
            </a:r>
            <a:r>
              <a:rPr lang="en-US" altLang="zh-CN" sz="2400" dirty="0"/>
              <a:t>(</a:t>
            </a:r>
            <a:r>
              <a:rPr lang="en-US" altLang="zh-CN" sz="2400" dirty="0" err="1"/>
              <a:t>pointGeometry</a:t>
            </a:r>
            <a:r>
              <a:rPr lang="en-US" altLang="zh-CN" sz="2400" dirty="0"/>
              <a:t>, "</a:t>
            </a:r>
            <a:r>
              <a:rPr lang="en-US" altLang="zh-CN" sz="2400" dirty="0" smtClean="0"/>
              <a:t>point")</a:t>
            </a:r>
            <a:endParaRPr lang="zh-CN" altLang="en-US" sz="2400" dirty="0"/>
          </a:p>
        </p:txBody>
      </p:sp>
      <p:sp>
        <p:nvSpPr>
          <p:cNvPr id="2" name="TextBox 1"/>
          <p:cNvSpPr txBox="1"/>
          <p:nvPr/>
        </p:nvSpPr>
        <p:spPr>
          <a:xfrm>
            <a:off x="2339752" y="5301207"/>
            <a:ext cx="4176464" cy="461665"/>
          </a:xfrm>
          <a:prstGeom prst="rect">
            <a:avLst/>
          </a:prstGeom>
          <a:noFill/>
        </p:spPr>
        <p:txBody>
          <a:bodyPr wrap="square" rtlCol="0">
            <a:spAutoFit/>
          </a:bodyPr>
          <a:lstStyle/>
          <a:p>
            <a:r>
              <a:rPr lang="zh-CN" altLang="en-US" sz="2400" dirty="0" smtClean="0"/>
              <a:t>创建只有一个点的点要素类</a:t>
            </a:r>
            <a:endParaRPr lang="zh-CN" altLang="en-US" sz="2400" dirty="0"/>
          </a:p>
        </p:txBody>
      </p:sp>
    </p:spTree>
    <p:extLst>
      <p:ext uri="{BB962C8B-B14F-4D97-AF65-F5344CB8AC3E}">
        <p14:creationId xmlns:p14="http://schemas.microsoft.com/office/powerpoint/2010/main" val="383726572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667234"/>
            <a:ext cx="7920880" cy="4893647"/>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a:t>import random</a:t>
            </a:r>
          </a:p>
          <a:p>
            <a:r>
              <a:rPr lang="en-US" altLang="zh-CN" sz="2400" dirty="0" err="1"/>
              <a:t>env.workspace</a:t>
            </a:r>
            <a:r>
              <a:rPr lang="en-US" altLang="zh-CN" sz="2400" dirty="0"/>
              <a:t> = "C:\\Data\\tmp"</a:t>
            </a:r>
          </a:p>
          <a:p>
            <a:r>
              <a:rPr lang="en-US" altLang="zh-CN" sz="2400" dirty="0" err="1"/>
              <a:t>env.overwriteOutput</a:t>
            </a:r>
            <a:r>
              <a:rPr lang="en-US" altLang="zh-CN" sz="2400" dirty="0"/>
              <a:t> = True</a:t>
            </a:r>
          </a:p>
          <a:p>
            <a:r>
              <a:rPr lang="en-US" altLang="zh-CN" sz="2400" dirty="0" err="1"/>
              <a:t>pGeometryList</a:t>
            </a:r>
            <a:r>
              <a:rPr lang="en-US" altLang="zh-CN" sz="2400" dirty="0"/>
              <a:t> = []</a:t>
            </a:r>
          </a:p>
          <a:p>
            <a:r>
              <a:rPr lang="en-US" altLang="zh-CN" sz="2400" dirty="0"/>
              <a:t>for </a:t>
            </a:r>
            <a:r>
              <a:rPr lang="en-US" altLang="zh-CN" sz="2400" dirty="0" err="1"/>
              <a:t>i</a:t>
            </a:r>
            <a:r>
              <a:rPr lang="en-US" altLang="zh-CN" sz="2400" dirty="0"/>
              <a:t> in range(1,101):</a:t>
            </a:r>
          </a:p>
          <a:p>
            <a:r>
              <a:rPr lang="en-US" altLang="zh-CN" sz="2400" dirty="0"/>
              <a:t>    x = </a:t>
            </a:r>
            <a:r>
              <a:rPr lang="en-US" altLang="zh-CN" sz="2400" dirty="0" err="1"/>
              <a:t>random.randint</a:t>
            </a:r>
            <a:r>
              <a:rPr lang="en-US" altLang="zh-CN" sz="2400" dirty="0"/>
              <a:t>(1,1000)</a:t>
            </a:r>
          </a:p>
          <a:p>
            <a:r>
              <a:rPr lang="en-US" altLang="zh-CN" sz="2400" dirty="0"/>
              <a:t>    y = </a:t>
            </a:r>
            <a:r>
              <a:rPr lang="en-US" altLang="zh-CN" sz="2400" dirty="0" err="1"/>
              <a:t>random.randint</a:t>
            </a:r>
            <a:r>
              <a:rPr lang="en-US" altLang="zh-CN" sz="2400" dirty="0"/>
              <a:t>(1,1000)</a:t>
            </a:r>
          </a:p>
          <a:p>
            <a:r>
              <a:rPr lang="en-US" altLang="zh-CN" sz="2400" dirty="0"/>
              <a:t>    </a:t>
            </a:r>
            <a:r>
              <a:rPr lang="en-US" altLang="zh-CN" sz="2400" dirty="0" err="1"/>
              <a:t>pnt</a:t>
            </a:r>
            <a:r>
              <a:rPr lang="en-US" altLang="zh-CN" sz="2400" dirty="0"/>
              <a:t> = </a:t>
            </a:r>
            <a:r>
              <a:rPr lang="en-US" altLang="zh-CN" sz="2400" dirty="0" err="1"/>
              <a:t>arcpy.Point</a:t>
            </a:r>
            <a:r>
              <a:rPr lang="en-US" altLang="zh-CN" sz="2400" dirty="0"/>
              <a:t>(x, y)</a:t>
            </a:r>
          </a:p>
          <a:p>
            <a:r>
              <a:rPr lang="en-US" altLang="zh-CN" sz="2400" dirty="0"/>
              <a:t>    </a:t>
            </a:r>
            <a:r>
              <a:rPr lang="en-US" altLang="zh-CN" sz="2400" dirty="0" err="1"/>
              <a:t>pGeometry</a:t>
            </a:r>
            <a:r>
              <a:rPr lang="en-US" altLang="zh-CN" sz="2400" dirty="0"/>
              <a:t> = </a:t>
            </a:r>
            <a:r>
              <a:rPr lang="en-US" altLang="zh-CN" sz="2400" dirty="0" err="1"/>
              <a:t>arcpy.PointGeometry</a:t>
            </a:r>
            <a:r>
              <a:rPr lang="en-US" altLang="zh-CN" sz="2400" dirty="0"/>
              <a:t>(</a:t>
            </a:r>
            <a:r>
              <a:rPr lang="en-US" altLang="zh-CN" sz="2400" dirty="0" err="1"/>
              <a:t>pnt</a:t>
            </a:r>
            <a:r>
              <a:rPr lang="en-US" altLang="zh-CN" sz="2400" dirty="0"/>
              <a:t>)</a:t>
            </a:r>
          </a:p>
          <a:p>
            <a:r>
              <a:rPr lang="en-US" altLang="zh-CN" sz="2400" dirty="0"/>
              <a:t>    </a:t>
            </a:r>
            <a:r>
              <a:rPr lang="en-US" altLang="zh-CN" sz="2400" dirty="0" err="1"/>
              <a:t>pGeometryList.append</a:t>
            </a:r>
            <a:r>
              <a:rPr lang="en-US" altLang="zh-CN" sz="2400" dirty="0"/>
              <a:t>(</a:t>
            </a:r>
            <a:r>
              <a:rPr lang="en-US" altLang="zh-CN" sz="2400" dirty="0" err="1"/>
              <a:t>pGeometry</a:t>
            </a:r>
            <a:r>
              <a:rPr lang="en-US" altLang="zh-CN" sz="2400" dirty="0"/>
              <a:t>)</a:t>
            </a:r>
          </a:p>
          <a:p>
            <a:r>
              <a:rPr lang="en-US" altLang="zh-CN" sz="2400" dirty="0" err="1"/>
              <a:t>arcpy.CopyFeatures_management</a:t>
            </a:r>
            <a:r>
              <a:rPr lang="en-US" altLang="zh-CN" sz="2400" dirty="0"/>
              <a:t>(</a:t>
            </a:r>
            <a:r>
              <a:rPr lang="en-US" altLang="zh-CN" sz="2400" dirty="0" err="1"/>
              <a:t>pGeometryList</a:t>
            </a:r>
            <a:r>
              <a:rPr lang="en-US" altLang="zh-CN" sz="2400" dirty="0"/>
              <a:t>, "points")</a:t>
            </a:r>
          </a:p>
        </p:txBody>
      </p:sp>
      <p:sp>
        <p:nvSpPr>
          <p:cNvPr id="3" name="TextBox 2"/>
          <p:cNvSpPr txBox="1"/>
          <p:nvPr/>
        </p:nvSpPr>
        <p:spPr>
          <a:xfrm>
            <a:off x="1691680" y="5930213"/>
            <a:ext cx="5112568" cy="461665"/>
          </a:xfrm>
          <a:prstGeom prst="rect">
            <a:avLst/>
          </a:prstGeom>
          <a:noFill/>
        </p:spPr>
        <p:txBody>
          <a:bodyPr wrap="square" rtlCol="0">
            <a:spAutoFit/>
          </a:bodyPr>
          <a:lstStyle/>
          <a:p>
            <a:r>
              <a:rPr lang="zh-CN" altLang="en-US" sz="2400" dirty="0" smtClean="0"/>
              <a:t>创建有</a:t>
            </a:r>
            <a:r>
              <a:rPr lang="zh-CN" altLang="en-US" sz="2400" dirty="0"/>
              <a:t>多</a:t>
            </a:r>
            <a:r>
              <a:rPr lang="zh-CN" altLang="en-US" sz="2400" dirty="0" smtClean="0"/>
              <a:t>个点（随机点）的点要素类</a:t>
            </a:r>
            <a:endParaRPr lang="zh-CN" altLang="en-US" sz="2400" dirty="0"/>
          </a:p>
        </p:txBody>
      </p:sp>
    </p:spTree>
    <p:extLst>
      <p:ext uri="{BB962C8B-B14F-4D97-AF65-F5344CB8AC3E}">
        <p14:creationId xmlns:p14="http://schemas.microsoft.com/office/powerpoint/2010/main" val="188594045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584" y="695593"/>
            <a:ext cx="7560840" cy="4893647"/>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a:t>import random</a:t>
            </a:r>
          </a:p>
          <a:p>
            <a:r>
              <a:rPr lang="en-US" altLang="zh-CN" sz="2400" dirty="0" err="1"/>
              <a:t>env.workspace</a:t>
            </a:r>
            <a:r>
              <a:rPr lang="en-US" altLang="zh-CN" sz="2400" dirty="0"/>
              <a:t> = "C:\\Data\\tmp"</a:t>
            </a:r>
          </a:p>
          <a:p>
            <a:r>
              <a:rPr lang="en-US" altLang="zh-CN" sz="2400" dirty="0" err="1"/>
              <a:t>env.overwriteOutput</a:t>
            </a:r>
            <a:r>
              <a:rPr lang="en-US" altLang="zh-CN" sz="2400" dirty="0"/>
              <a:t> = True</a:t>
            </a:r>
          </a:p>
          <a:p>
            <a:r>
              <a:rPr lang="en-US" altLang="zh-CN" sz="2400" dirty="0"/>
              <a:t>array = </a:t>
            </a:r>
            <a:r>
              <a:rPr lang="en-US" altLang="zh-CN" sz="2400" dirty="0" err="1"/>
              <a:t>arcpy.Array</a:t>
            </a:r>
            <a:r>
              <a:rPr lang="en-US" altLang="zh-CN" sz="2400" dirty="0"/>
              <a:t>()</a:t>
            </a:r>
          </a:p>
          <a:p>
            <a:r>
              <a:rPr lang="en-US" altLang="zh-CN" sz="2400" dirty="0"/>
              <a:t>for </a:t>
            </a:r>
            <a:r>
              <a:rPr lang="en-US" altLang="zh-CN" sz="2400" dirty="0" err="1"/>
              <a:t>i</a:t>
            </a:r>
            <a:r>
              <a:rPr lang="en-US" altLang="zh-CN" sz="2400" dirty="0"/>
              <a:t> in range(1,101):</a:t>
            </a:r>
          </a:p>
          <a:p>
            <a:r>
              <a:rPr lang="en-US" altLang="zh-CN" sz="2400" dirty="0"/>
              <a:t>    x = </a:t>
            </a:r>
            <a:r>
              <a:rPr lang="en-US" altLang="zh-CN" sz="2400" dirty="0" err="1"/>
              <a:t>random.randint</a:t>
            </a:r>
            <a:r>
              <a:rPr lang="en-US" altLang="zh-CN" sz="2400" dirty="0"/>
              <a:t>(1,1000)</a:t>
            </a:r>
          </a:p>
          <a:p>
            <a:r>
              <a:rPr lang="en-US" altLang="zh-CN" sz="2400" dirty="0"/>
              <a:t>    y = </a:t>
            </a:r>
            <a:r>
              <a:rPr lang="en-US" altLang="zh-CN" sz="2400" dirty="0" err="1"/>
              <a:t>random.randint</a:t>
            </a:r>
            <a:r>
              <a:rPr lang="en-US" altLang="zh-CN" sz="2400" dirty="0"/>
              <a:t>(1,1000)</a:t>
            </a:r>
          </a:p>
          <a:p>
            <a:r>
              <a:rPr lang="en-US" altLang="zh-CN" sz="2400" dirty="0"/>
              <a:t>    </a:t>
            </a:r>
            <a:r>
              <a:rPr lang="en-US" altLang="zh-CN" sz="2400" dirty="0" err="1"/>
              <a:t>pnt</a:t>
            </a:r>
            <a:r>
              <a:rPr lang="en-US" altLang="zh-CN" sz="2400" dirty="0"/>
              <a:t> = </a:t>
            </a:r>
            <a:r>
              <a:rPr lang="en-US" altLang="zh-CN" sz="2400" dirty="0" err="1"/>
              <a:t>arcpy.Point</a:t>
            </a:r>
            <a:r>
              <a:rPr lang="en-US" altLang="zh-CN" sz="2400" dirty="0"/>
              <a:t>(x, y)</a:t>
            </a:r>
          </a:p>
          <a:p>
            <a:r>
              <a:rPr lang="en-US" altLang="zh-CN" sz="2400" dirty="0"/>
              <a:t>    </a:t>
            </a:r>
            <a:r>
              <a:rPr lang="en-US" altLang="zh-CN" sz="2400" dirty="0" err="1"/>
              <a:t>array.add</a:t>
            </a:r>
            <a:r>
              <a:rPr lang="en-US" altLang="zh-CN" sz="2400" dirty="0"/>
              <a:t>(</a:t>
            </a:r>
            <a:r>
              <a:rPr lang="en-US" altLang="zh-CN" sz="2400" dirty="0" err="1"/>
              <a:t>pnt</a:t>
            </a:r>
            <a:r>
              <a:rPr lang="en-US" altLang="zh-CN" sz="2400" dirty="0"/>
              <a:t>)</a:t>
            </a:r>
          </a:p>
          <a:p>
            <a:r>
              <a:rPr lang="en-US" altLang="zh-CN" sz="2400" dirty="0" err="1" smtClean="0"/>
              <a:t>mpoint</a:t>
            </a:r>
            <a:r>
              <a:rPr lang="en-US" altLang="zh-CN" sz="2400" dirty="0" smtClean="0"/>
              <a:t> </a:t>
            </a:r>
            <a:r>
              <a:rPr lang="en-US" altLang="zh-CN" sz="2400" dirty="0"/>
              <a:t>= </a:t>
            </a:r>
            <a:r>
              <a:rPr lang="en-US" altLang="zh-CN" sz="2400" dirty="0" err="1"/>
              <a:t>arcpy.Multipoint</a:t>
            </a:r>
            <a:r>
              <a:rPr lang="en-US" altLang="zh-CN" sz="2400" dirty="0"/>
              <a:t>(array)</a:t>
            </a:r>
          </a:p>
          <a:p>
            <a:r>
              <a:rPr lang="en-US" altLang="zh-CN" sz="2400" dirty="0" err="1" smtClean="0"/>
              <a:t>arcpy.CopyFeatures_management</a:t>
            </a:r>
            <a:r>
              <a:rPr lang="en-US" altLang="zh-CN" sz="2400" dirty="0" smtClean="0"/>
              <a:t>(</a:t>
            </a:r>
            <a:r>
              <a:rPr lang="en-US" altLang="zh-CN" sz="2400" dirty="0" err="1" smtClean="0"/>
              <a:t>mpoint</a:t>
            </a:r>
            <a:r>
              <a:rPr lang="en-US" altLang="zh-CN" sz="2400" dirty="0" smtClean="0"/>
              <a:t>, </a:t>
            </a:r>
            <a:r>
              <a:rPr lang="en-US" altLang="zh-CN" sz="2400" dirty="0"/>
              <a:t>"</a:t>
            </a:r>
            <a:r>
              <a:rPr lang="en-US" altLang="zh-CN" sz="2400" dirty="0" err="1"/>
              <a:t>m_point</a:t>
            </a:r>
            <a:r>
              <a:rPr lang="en-US" altLang="zh-CN" sz="2400" dirty="0"/>
              <a:t>") </a:t>
            </a:r>
          </a:p>
        </p:txBody>
      </p:sp>
      <p:sp>
        <p:nvSpPr>
          <p:cNvPr id="3" name="TextBox 2"/>
          <p:cNvSpPr txBox="1"/>
          <p:nvPr/>
        </p:nvSpPr>
        <p:spPr>
          <a:xfrm>
            <a:off x="2483768" y="5779744"/>
            <a:ext cx="3281500" cy="461665"/>
          </a:xfrm>
          <a:prstGeom prst="rect">
            <a:avLst/>
          </a:prstGeom>
          <a:noFill/>
        </p:spPr>
        <p:txBody>
          <a:bodyPr wrap="square" rtlCol="0">
            <a:spAutoFit/>
          </a:bodyPr>
          <a:lstStyle/>
          <a:p>
            <a:r>
              <a:rPr lang="zh-CN" altLang="en-US" sz="2400" dirty="0" smtClean="0"/>
              <a:t>创建</a:t>
            </a:r>
            <a:r>
              <a:rPr lang="en-US" altLang="zh-CN" sz="2400" dirty="0" smtClean="0"/>
              <a:t>Multipoint</a:t>
            </a:r>
            <a:r>
              <a:rPr lang="zh-CN" altLang="en-US" sz="2400" dirty="0" smtClean="0"/>
              <a:t>要素类</a:t>
            </a:r>
            <a:endParaRPr lang="zh-CN" altLang="en-US" sz="2400" dirty="0"/>
          </a:p>
        </p:txBody>
      </p:sp>
    </p:spTree>
    <p:extLst>
      <p:ext uri="{BB962C8B-B14F-4D97-AF65-F5344CB8AC3E}">
        <p14:creationId xmlns:p14="http://schemas.microsoft.com/office/powerpoint/2010/main" val="264915589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620688"/>
            <a:ext cx="3324225" cy="2771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3792" y="632842"/>
            <a:ext cx="3276600" cy="2724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3787805"/>
            <a:ext cx="3371850" cy="26289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067944" y="3789040"/>
            <a:ext cx="4248472" cy="2585323"/>
          </a:xfrm>
          <a:prstGeom prst="rect">
            <a:avLst/>
          </a:prstGeom>
          <a:noFill/>
        </p:spPr>
        <p:txBody>
          <a:bodyPr wrap="square" rtlCol="0">
            <a:spAutoFit/>
          </a:bodyPr>
          <a:lstStyle/>
          <a:p>
            <a:r>
              <a:rPr lang="zh-CN" altLang="en-US" dirty="0" smtClean="0"/>
              <a:t>利用迭代方式产生点序列。先确定三个固定点</a:t>
            </a:r>
            <a:r>
              <a:rPr lang="en-US" altLang="zh-CN" dirty="0" smtClean="0"/>
              <a:t>a</a:t>
            </a:r>
            <a:r>
              <a:rPr lang="zh-CN" altLang="en-US" dirty="0" smtClean="0"/>
              <a:t>、</a:t>
            </a:r>
            <a:r>
              <a:rPr lang="en-US" altLang="zh-CN" dirty="0" smtClean="0"/>
              <a:t>b</a:t>
            </a:r>
            <a:r>
              <a:rPr lang="zh-CN" altLang="en-US" dirty="0" smtClean="0"/>
              <a:t>和</a:t>
            </a:r>
            <a:r>
              <a:rPr lang="en-US" altLang="zh-CN" dirty="0" smtClean="0"/>
              <a:t>c</a:t>
            </a:r>
            <a:r>
              <a:rPr lang="zh-CN" altLang="en-US" dirty="0" smtClean="0"/>
              <a:t>，坐标分别为（</a:t>
            </a:r>
            <a:r>
              <a:rPr lang="en-US" altLang="zh-CN" dirty="0" smtClean="0"/>
              <a:t>0</a:t>
            </a:r>
            <a:r>
              <a:rPr lang="zh-CN" altLang="en-US" dirty="0" smtClean="0"/>
              <a:t>，</a:t>
            </a:r>
            <a:r>
              <a:rPr lang="en-US" altLang="zh-CN" dirty="0" smtClean="0"/>
              <a:t>0</a:t>
            </a:r>
            <a:r>
              <a:rPr lang="zh-CN" altLang="en-US" dirty="0" smtClean="0"/>
              <a:t>）、（</a:t>
            </a:r>
            <a:r>
              <a:rPr lang="en-US" altLang="zh-CN" dirty="0" smtClean="0"/>
              <a:t>10</a:t>
            </a:r>
            <a:r>
              <a:rPr lang="zh-CN" altLang="en-US" dirty="0" smtClean="0"/>
              <a:t>，</a:t>
            </a:r>
            <a:r>
              <a:rPr lang="en-US" altLang="zh-CN" dirty="0" smtClean="0"/>
              <a:t>0</a:t>
            </a:r>
            <a:r>
              <a:rPr lang="zh-CN" altLang="en-US" dirty="0" smtClean="0"/>
              <a:t>）和（</a:t>
            </a:r>
            <a:r>
              <a:rPr lang="en-US" altLang="zh-CN" dirty="0" smtClean="0"/>
              <a:t>5</a:t>
            </a:r>
            <a:r>
              <a:rPr lang="zh-CN" altLang="en-US" dirty="0" smtClean="0"/>
              <a:t>，</a:t>
            </a:r>
            <a:r>
              <a:rPr lang="en-US" altLang="zh-CN" dirty="0" smtClean="0"/>
              <a:t>10</a:t>
            </a:r>
            <a:r>
              <a:rPr lang="zh-CN" altLang="en-US" dirty="0" smtClean="0"/>
              <a:t>），然后确定点序列的初始点</a:t>
            </a:r>
            <a:r>
              <a:rPr lang="en-US" altLang="zh-CN" dirty="0" smtClean="0"/>
              <a:t>x0</a:t>
            </a:r>
            <a:r>
              <a:rPr lang="zh-CN" altLang="en-US" dirty="0" smtClean="0"/>
              <a:t>（</a:t>
            </a:r>
            <a:r>
              <a:rPr lang="en-US" altLang="zh-CN" dirty="0" smtClean="0"/>
              <a:t>5</a:t>
            </a:r>
            <a:r>
              <a:rPr lang="zh-CN" altLang="en-US" dirty="0" smtClean="0"/>
              <a:t>，</a:t>
            </a:r>
            <a:r>
              <a:rPr lang="en-US" altLang="zh-CN" dirty="0" smtClean="0"/>
              <a:t>5</a:t>
            </a:r>
            <a:r>
              <a:rPr lang="zh-CN" altLang="en-US" dirty="0" smtClean="0"/>
              <a:t>）。从</a:t>
            </a:r>
            <a:r>
              <a:rPr lang="zh-CN" altLang="en-US" dirty="0"/>
              <a:t>三</a:t>
            </a:r>
            <a:r>
              <a:rPr lang="zh-CN" altLang="en-US" dirty="0" smtClean="0"/>
              <a:t>个固定点中随机选取</a:t>
            </a:r>
            <a:r>
              <a:rPr lang="zh-CN" altLang="en-US" dirty="0"/>
              <a:t>一个</a:t>
            </a:r>
            <a:r>
              <a:rPr lang="zh-CN" altLang="en-US" dirty="0" smtClean="0"/>
              <a:t>点，</a:t>
            </a:r>
            <a:r>
              <a:rPr lang="zh-CN" altLang="en-US" dirty="0"/>
              <a:t>计算</a:t>
            </a:r>
            <a:r>
              <a:rPr lang="zh-CN" altLang="en-US" dirty="0" smtClean="0"/>
              <a:t>该点与</a:t>
            </a:r>
            <a:r>
              <a:rPr lang="en-US" altLang="zh-CN" dirty="0" smtClean="0"/>
              <a:t>x0</a:t>
            </a:r>
            <a:r>
              <a:rPr lang="zh-CN" altLang="en-US" dirty="0" smtClean="0"/>
              <a:t>之间的中点坐标，得到一个新点</a:t>
            </a:r>
            <a:r>
              <a:rPr lang="en-US" altLang="zh-CN" dirty="0" smtClean="0"/>
              <a:t>x1</a:t>
            </a:r>
            <a:r>
              <a:rPr lang="zh-CN" altLang="en-US" dirty="0" smtClean="0"/>
              <a:t>，并以该点计算下一个点</a:t>
            </a:r>
            <a:r>
              <a:rPr lang="en-US" altLang="zh-CN" dirty="0" smtClean="0"/>
              <a:t>x2</a:t>
            </a:r>
            <a:r>
              <a:rPr lang="zh-CN" altLang="en-US" dirty="0" smtClean="0"/>
              <a:t>。通过循环，得到点序列。假定有</a:t>
            </a:r>
            <a:r>
              <a:rPr lang="en-US" altLang="zh-CN" dirty="0" smtClean="0"/>
              <a:t>100000</a:t>
            </a:r>
            <a:r>
              <a:rPr lang="zh-CN" altLang="en-US" dirty="0" smtClean="0"/>
              <a:t>个点，最终这些点组成的图案会是什么样子？</a:t>
            </a:r>
            <a:endParaRPr lang="zh-CN" altLang="en-US" dirty="0"/>
          </a:p>
        </p:txBody>
      </p:sp>
    </p:spTree>
    <p:extLst>
      <p:ext uri="{BB962C8B-B14F-4D97-AF65-F5344CB8AC3E}">
        <p14:creationId xmlns:p14="http://schemas.microsoft.com/office/powerpoint/2010/main" val="179158289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278060"/>
            <a:ext cx="8208912" cy="6463308"/>
          </a:xfrm>
          <a:prstGeom prst="rect">
            <a:avLst/>
          </a:prstGeom>
        </p:spPr>
        <p:txBody>
          <a:bodyPr wrap="square">
            <a:spAutoFit/>
          </a:bodyPr>
          <a:lstStyle/>
          <a:p>
            <a:r>
              <a:rPr lang="en-US" altLang="zh-CN" dirty="0"/>
              <a:t>import </a:t>
            </a:r>
            <a:r>
              <a:rPr lang="en-US" altLang="zh-CN" dirty="0" err="1"/>
              <a:t>arcpy</a:t>
            </a:r>
            <a:endParaRPr lang="en-US" altLang="zh-CN" dirty="0"/>
          </a:p>
          <a:p>
            <a:r>
              <a:rPr lang="en-US" altLang="zh-CN" dirty="0"/>
              <a:t>import random</a:t>
            </a:r>
          </a:p>
          <a:p>
            <a:r>
              <a:rPr lang="en-US" altLang="zh-CN" dirty="0"/>
              <a:t>d = {"1":[0,0],"2":[10,0],"3":[5,10]}</a:t>
            </a:r>
          </a:p>
          <a:p>
            <a:r>
              <a:rPr lang="en-US" altLang="zh-CN" dirty="0"/>
              <a:t>c = [5,5]</a:t>
            </a:r>
          </a:p>
          <a:p>
            <a:r>
              <a:rPr lang="en-US" altLang="zh-CN" dirty="0"/>
              <a:t>point = </a:t>
            </a:r>
            <a:r>
              <a:rPr lang="en-US" altLang="zh-CN" dirty="0" err="1"/>
              <a:t>arcpy.Point</a:t>
            </a:r>
            <a:r>
              <a:rPr lang="en-US" altLang="zh-CN" dirty="0"/>
              <a:t>()</a:t>
            </a:r>
          </a:p>
          <a:p>
            <a:r>
              <a:rPr lang="en-US" altLang="zh-CN" dirty="0"/>
              <a:t>array = </a:t>
            </a:r>
            <a:r>
              <a:rPr lang="en-US" altLang="zh-CN" dirty="0" err="1"/>
              <a:t>arcpy.Array</a:t>
            </a:r>
            <a:r>
              <a:rPr lang="en-US" altLang="zh-CN" dirty="0"/>
              <a:t>()</a:t>
            </a:r>
          </a:p>
          <a:p>
            <a:r>
              <a:rPr lang="en-US" altLang="zh-CN" dirty="0"/>
              <a:t>for i in range(1,101):</a:t>
            </a:r>
          </a:p>
          <a:p>
            <a:r>
              <a:rPr lang="en-US" altLang="zh-CN" dirty="0"/>
              <a:t>    number = </a:t>
            </a:r>
            <a:r>
              <a:rPr lang="en-US" altLang="zh-CN" dirty="0" err="1"/>
              <a:t>random.choice</a:t>
            </a:r>
            <a:r>
              <a:rPr lang="en-US" altLang="zh-CN" dirty="0"/>
              <a:t>("123")</a:t>
            </a:r>
          </a:p>
          <a:p>
            <a:r>
              <a:rPr lang="en-US" altLang="zh-CN" dirty="0"/>
              <a:t>    if (d[number][0]-c[0])&gt;0:</a:t>
            </a:r>
          </a:p>
          <a:p>
            <a:r>
              <a:rPr lang="en-US" altLang="zh-CN" dirty="0"/>
              <a:t>        x = (d[number][0]-c[0])/2.0 + c[0]</a:t>
            </a:r>
          </a:p>
          <a:p>
            <a:r>
              <a:rPr lang="en-US" altLang="zh-CN" dirty="0"/>
              <a:t>    else:</a:t>
            </a:r>
          </a:p>
          <a:p>
            <a:r>
              <a:rPr lang="en-US" altLang="zh-CN" dirty="0"/>
              <a:t>        x = (c[0] - d[number][0])/2.0 + d[number][0]</a:t>
            </a:r>
          </a:p>
          <a:p>
            <a:r>
              <a:rPr lang="en-US" altLang="zh-CN" dirty="0"/>
              <a:t>    if (d[number][1]-c[1])&gt;0:</a:t>
            </a:r>
          </a:p>
          <a:p>
            <a:r>
              <a:rPr lang="en-US" altLang="zh-CN" dirty="0"/>
              <a:t>        y = (d[number][1]-c[1])/2.0 + c[1]</a:t>
            </a:r>
          </a:p>
          <a:p>
            <a:r>
              <a:rPr lang="en-US" altLang="zh-CN" dirty="0"/>
              <a:t>    else:</a:t>
            </a:r>
          </a:p>
          <a:p>
            <a:r>
              <a:rPr lang="en-US" altLang="zh-CN" dirty="0"/>
              <a:t>        y = (c[1]-d[number][1])/2.0 + d[number][1]</a:t>
            </a:r>
          </a:p>
          <a:p>
            <a:r>
              <a:rPr lang="en-US" altLang="zh-CN" dirty="0"/>
              <a:t>    c = [</a:t>
            </a:r>
            <a:r>
              <a:rPr lang="en-US" altLang="zh-CN" dirty="0" err="1"/>
              <a:t>x,y</a:t>
            </a:r>
            <a:r>
              <a:rPr lang="en-US" altLang="zh-CN" dirty="0"/>
              <a:t>]</a:t>
            </a:r>
          </a:p>
          <a:p>
            <a:r>
              <a:rPr lang="en-US" altLang="zh-CN" dirty="0"/>
              <a:t>    </a:t>
            </a:r>
            <a:r>
              <a:rPr lang="en-US" altLang="zh-CN" dirty="0" err="1"/>
              <a:t>point.X</a:t>
            </a:r>
            <a:r>
              <a:rPr lang="en-US" altLang="zh-CN" dirty="0"/>
              <a:t> = x</a:t>
            </a:r>
          </a:p>
          <a:p>
            <a:r>
              <a:rPr lang="en-US" altLang="zh-CN" dirty="0"/>
              <a:t>    </a:t>
            </a:r>
            <a:r>
              <a:rPr lang="en-US" altLang="zh-CN" dirty="0" err="1"/>
              <a:t>point.Y</a:t>
            </a:r>
            <a:r>
              <a:rPr lang="en-US" altLang="zh-CN" dirty="0"/>
              <a:t> = y</a:t>
            </a:r>
          </a:p>
          <a:p>
            <a:r>
              <a:rPr lang="en-US" altLang="zh-CN" dirty="0"/>
              <a:t>    </a:t>
            </a:r>
            <a:r>
              <a:rPr lang="en-US" altLang="zh-CN" dirty="0" err="1"/>
              <a:t>array.add</a:t>
            </a:r>
            <a:r>
              <a:rPr lang="en-US" altLang="zh-CN" dirty="0"/>
              <a:t>(point)</a:t>
            </a:r>
          </a:p>
          <a:p>
            <a:r>
              <a:rPr lang="en-US" altLang="zh-CN" dirty="0"/>
              <a:t>points = </a:t>
            </a:r>
            <a:r>
              <a:rPr lang="en-US" altLang="zh-CN" dirty="0" err="1"/>
              <a:t>arcpy.Multipoint</a:t>
            </a:r>
            <a:r>
              <a:rPr lang="en-US" altLang="zh-CN" dirty="0"/>
              <a:t>(array)</a:t>
            </a:r>
          </a:p>
          <a:p>
            <a:r>
              <a:rPr lang="en-US" altLang="zh-CN" dirty="0" err="1"/>
              <a:t>arcpy.CopyFeatures_management</a:t>
            </a:r>
            <a:r>
              <a:rPr lang="en-US" altLang="zh-CN" dirty="0"/>
              <a:t>(points, "c:\\data</a:t>
            </a:r>
            <a:r>
              <a:rPr lang="en-US" altLang="zh-CN" dirty="0" smtClean="0"/>
              <a:t>\\tmp\\p100.shp</a:t>
            </a:r>
            <a:r>
              <a:rPr lang="en-US" altLang="zh-CN" dirty="0"/>
              <a:t>")</a:t>
            </a:r>
          </a:p>
          <a:p>
            <a:endParaRPr lang="en-US" altLang="zh-CN" dirty="0"/>
          </a:p>
        </p:txBody>
      </p:sp>
    </p:spTree>
    <p:extLst>
      <p:ext uri="{BB962C8B-B14F-4D97-AF65-F5344CB8AC3E}">
        <p14:creationId xmlns:p14="http://schemas.microsoft.com/office/powerpoint/2010/main" val="429035879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560" y="692696"/>
            <a:ext cx="8352928" cy="4524315"/>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err="1"/>
              <a:t>env.workspace</a:t>
            </a:r>
            <a:r>
              <a:rPr lang="en-US" altLang="zh-CN" sz="2400" dirty="0"/>
              <a:t> = "C:\\Data\\tmp"</a:t>
            </a:r>
          </a:p>
          <a:p>
            <a:r>
              <a:rPr lang="en-US" altLang="zh-CN" sz="2400" dirty="0" err="1"/>
              <a:t>coordList</a:t>
            </a:r>
            <a:r>
              <a:rPr lang="en-US" altLang="zh-CN" sz="2400" dirty="0"/>
              <a:t> = [[1,2], [2,4], [3,7],[6,8], [5,7], [9,5], [7,2]]</a:t>
            </a:r>
          </a:p>
          <a:p>
            <a:r>
              <a:rPr lang="en-US" altLang="zh-CN" sz="2400" dirty="0"/>
              <a:t>point = </a:t>
            </a:r>
            <a:r>
              <a:rPr lang="en-US" altLang="zh-CN" sz="2400" dirty="0" err="1"/>
              <a:t>arcpy.Point</a:t>
            </a:r>
            <a:r>
              <a:rPr lang="en-US" altLang="zh-CN" sz="2400" dirty="0"/>
              <a:t>()</a:t>
            </a:r>
          </a:p>
          <a:p>
            <a:r>
              <a:rPr lang="en-US" altLang="zh-CN" sz="2400" dirty="0"/>
              <a:t>array = </a:t>
            </a:r>
            <a:r>
              <a:rPr lang="en-US" altLang="zh-CN" sz="2400" dirty="0" err="1"/>
              <a:t>arcpy.Array</a:t>
            </a:r>
            <a:r>
              <a:rPr lang="en-US" altLang="zh-CN" sz="2400" dirty="0"/>
              <a:t>()</a:t>
            </a:r>
          </a:p>
          <a:p>
            <a:r>
              <a:rPr lang="en-US" altLang="zh-CN" sz="2400" dirty="0"/>
              <a:t>for </a:t>
            </a:r>
            <a:r>
              <a:rPr lang="en-US" altLang="zh-CN" sz="2400" dirty="0" err="1"/>
              <a:t>coordPair</a:t>
            </a:r>
            <a:r>
              <a:rPr lang="en-US" altLang="zh-CN" sz="2400" dirty="0"/>
              <a:t> in </a:t>
            </a:r>
            <a:r>
              <a:rPr lang="en-US" altLang="zh-CN" sz="2400" dirty="0" err="1"/>
              <a:t>coordList</a:t>
            </a:r>
            <a:r>
              <a:rPr lang="en-US" altLang="zh-CN" sz="2400" dirty="0"/>
              <a:t>:</a:t>
            </a:r>
          </a:p>
          <a:p>
            <a:r>
              <a:rPr lang="en-US" altLang="zh-CN" sz="2400" dirty="0"/>
              <a:t>    </a:t>
            </a:r>
            <a:r>
              <a:rPr lang="en-US" altLang="zh-CN" sz="2400" dirty="0" err="1"/>
              <a:t>point.X</a:t>
            </a:r>
            <a:r>
              <a:rPr lang="en-US" altLang="zh-CN" sz="2400" dirty="0"/>
              <a:t> = </a:t>
            </a:r>
            <a:r>
              <a:rPr lang="en-US" altLang="zh-CN" sz="2400" dirty="0" err="1"/>
              <a:t>coordPair</a:t>
            </a:r>
            <a:r>
              <a:rPr lang="en-US" altLang="zh-CN" sz="2400" dirty="0"/>
              <a:t>[0]</a:t>
            </a:r>
          </a:p>
          <a:p>
            <a:r>
              <a:rPr lang="en-US" altLang="zh-CN" sz="2400" dirty="0"/>
              <a:t>    </a:t>
            </a:r>
            <a:r>
              <a:rPr lang="en-US" altLang="zh-CN" sz="2400" dirty="0" err="1"/>
              <a:t>point.Y</a:t>
            </a:r>
            <a:r>
              <a:rPr lang="en-US" altLang="zh-CN" sz="2400" dirty="0"/>
              <a:t> = </a:t>
            </a:r>
            <a:r>
              <a:rPr lang="en-US" altLang="zh-CN" sz="2400" dirty="0" err="1"/>
              <a:t>coordPair</a:t>
            </a:r>
            <a:r>
              <a:rPr lang="en-US" altLang="zh-CN" sz="2400" dirty="0"/>
              <a:t>[1]</a:t>
            </a:r>
          </a:p>
          <a:p>
            <a:r>
              <a:rPr lang="en-US" altLang="zh-CN" sz="2400" dirty="0"/>
              <a:t>    </a:t>
            </a:r>
            <a:r>
              <a:rPr lang="en-US" altLang="zh-CN" sz="2400" dirty="0" err="1"/>
              <a:t>array.add</a:t>
            </a:r>
            <a:r>
              <a:rPr lang="en-US" altLang="zh-CN" sz="2400" dirty="0"/>
              <a:t>(point)</a:t>
            </a:r>
          </a:p>
          <a:p>
            <a:r>
              <a:rPr lang="en-US" altLang="zh-CN" sz="2400" dirty="0"/>
              <a:t>polyline = </a:t>
            </a:r>
            <a:r>
              <a:rPr lang="en-US" altLang="zh-CN" sz="2400" dirty="0" err="1"/>
              <a:t>arcpy.Polyline</a:t>
            </a:r>
            <a:r>
              <a:rPr lang="en-US" altLang="zh-CN" sz="2400" dirty="0"/>
              <a:t>(array)</a:t>
            </a:r>
          </a:p>
          <a:p>
            <a:r>
              <a:rPr lang="en-US" altLang="zh-CN" sz="2400" dirty="0" err="1"/>
              <a:t>arcpy.CopyFeatures_management</a:t>
            </a:r>
            <a:r>
              <a:rPr lang="en-US" altLang="zh-CN" sz="2400" dirty="0"/>
              <a:t>(polyline,"</a:t>
            </a:r>
            <a:r>
              <a:rPr lang="en-US" altLang="zh-CN" sz="2400" dirty="0" err="1"/>
              <a:t>polyline.shp</a:t>
            </a:r>
            <a:r>
              <a:rPr lang="en-US" altLang="zh-CN" sz="2400" dirty="0"/>
              <a:t>")</a:t>
            </a:r>
          </a:p>
        </p:txBody>
      </p:sp>
      <p:sp>
        <p:nvSpPr>
          <p:cNvPr id="2" name="矩形 1"/>
          <p:cNvSpPr/>
          <p:nvPr/>
        </p:nvSpPr>
        <p:spPr>
          <a:xfrm>
            <a:off x="1331640" y="5229200"/>
            <a:ext cx="7056784" cy="461665"/>
          </a:xfrm>
          <a:prstGeom prst="rect">
            <a:avLst/>
          </a:prstGeom>
        </p:spPr>
        <p:txBody>
          <a:bodyPr wrap="square">
            <a:spAutoFit/>
          </a:bodyPr>
          <a:lstStyle/>
          <a:p>
            <a:r>
              <a:rPr lang="zh-CN" altLang="en-US" sz="2400" dirty="0" smtClean="0"/>
              <a:t>创建只有一条线（由</a:t>
            </a:r>
            <a:r>
              <a:rPr lang="en-US" altLang="zh-CN" sz="2400" dirty="0" smtClean="0"/>
              <a:t>7</a:t>
            </a:r>
            <a:r>
              <a:rPr lang="zh-CN" altLang="en-US" sz="2400" dirty="0" smtClean="0"/>
              <a:t>个点组成）的线要素</a:t>
            </a:r>
            <a:r>
              <a:rPr lang="zh-CN" altLang="en-US" sz="2400" dirty="0"/>
              <a:t>类</a:t>
            </a:r>
          </a:p>
        </p:txBody>
      </p:sp>
      <p:sp>
        <p:nvSpPr>
          <p:cNvPr id="5" name="矩形 4"/>
          <p:cNvSpPr/>
          <p:nvPr/>
        </p:nvSpPr>
        <p:spPr>
          <a:xfrm>
            <a:off x="251520" y="6093296"/>
            <a:ext cx="8640960" cy="461665"/>
          </a:xfrm>
          <a:prstGeom prst="rect">
            <a:avLst/>
          </a:prstGeom>
          <a:solidFill>
            <a:srgbClr val="FFC000"/>
          </a:solidFill>
        </p:spPr>
        <p:txBody>
          <a:bodyPr wrap="square" rtlCol="0">
            <a:spAutoFit/>
          </a:bodyPr>
          <a:lstStyle/>
          <a:p>
            <a:r>
              <a:rPr lang="zh-CN" altLang="en-US" sz="2400" dirty="0" smtClean="0"/>
              <a:t>如</a:t>
            </a:r>
            <a:r>
              <a:rPr lang="en-US" altLang="zh-CN" sz="2400" dirty="0" smtClean="0"/>
              <a:t>Polyline</a:t>
            </a:r>
            <a:r>
              <a:rPr lang="zh-CN" altLang="en-US" sz="2400" dirty="0" smtClean="0"/>
              <a:t>改成</a:t>
            </a:r>
            <a:r>
              <a:rPr lang="en-US" altLang="zh-CN" sz="2400" dirty="0" smtClean="0"/>
              <a:t>Polygon</a:t>
            </a:r>
            <a:r>
              <a:rPr lang="zh-CN" altLang="en-US" sz="2400" dirty="0" smtClean="0"/>
              <a:t>，则产生只有一个多边形的多边形要素类</a:t>
            </a:r>
            <a:endParaRPr lang="zh-CN" altLang="en-US" sz="2400" dirty="0"/>
          </a:p>
        </p:txBody>
      </p:sp>
    </p:spTree>
    <p:extLst>
      <p:ext uri="{BB962C8B-B14F-4D97-AF65-F5344CB8AC3E}">
        <p14:creationId xmlns:p14="http://schemas.microsoft.com/office/powerpoint/2010/main" val="229173494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560" y="552737"/>
            <a:ext cx="8352928" cy="5324535"/>
          </a:xfrm>
          <a:prstGeom prst="rect">
            <a:avLst/>
          </a:prstGeom>
        </p:spPr>
        <p:txBody>
          <a:bodyPr wrap="square">
            <a:spAutoFit/>
          </a:bodyPr>
          <a:lstStyle/>
          <a:p>
            <a:r>
              <a:rPr lang="en-US" altLang="zh-CN" sz="2000" dirty="0"/>
              <a:t>import </a:t>
            </a:r>
            <a:r>
              <a:rPr lang="en-US" altLang="zh-CN" sz="2000" dirty="0" err="1" smtClean="0"/>
              <a:t>arcpy</a:t>
            </a:r>
            <a:endParaRPr lang="en-US" altLang="zh-CN" sz="2000" dirty="0" smtClean="0"/>
          </a:p>
          <a:p>
            <a:r>
              <a:rPr lang="en-US" altLang="zh-CN" sz="2000" dirty="0"/>
              <a:t>from </a:t>
            </a:r>
            <a:r>
              <a:rPr lang="en-US" altLang="zh-CN" sz="2000" dirty="0" err="1"/>
              <a:t>arcpy</a:t>
            </a:r>
            <a:r>
              <a:rPr lang="en-US" altLang="zh-CN" sz="2000" dirty="0"/>
              <a:t> import </a:t>
            </a:r>
            <a:r>
              <a:rPr lang="en-US" altLang="zh-CN" sz="2000" dirty="0" err="1"/>
              <a:t>env</a:t>
            </a:r>
            <a:endParaRPr lang="en-US" altLang="zh-CN" sz="2000" dirty="0"/>
          </a:p>
          <a:p>
            <a:r>
              <a:rPr lang="en-US" altLang="zh-CN" sz="2000" dirty="0" err="1"/>
              <a:t>env.workspace</a:t>
            </a:r>
            <a:r>
              <a:rPr lang="en-US" altLang="zh-CN" sz="2000" dirty="0"/>
              <a:t> = "C:\\Data\\tmp</a:t>
            </a:r>
            <a:r>
              <a:rPr lang="en-US" altLang="zh-CN" sz="2000" dirty="0" smtClean="0"/>
              <a:t>"</a:t>
            </a:r>
            <a:endParaRPr lang="en-US" altLang="zh-CN" sz="2000" dirty="0"/>
          </a:p>
          <a:p>
            <a:r>
              <a:rPr lang="en-US" altLang="zh-CN" sz="2000" dirty="0" err="1"/>
              <a:t>coordList</a:t>
            </a:r>
            <a:r>
              <a:rPr lang="en-US" altLang="zh-CN" sz="2000" dirty="0"/>
              <a:t> = [["1,2","2,4","5,6","3,2"],["6,8","5,7","7,2","9,5"]]</a:t>
            </a:r>
          </a:p>
          <a:p>
            <a:r>
              <a:rPr lang="en-US" altLang="zh-CN" sz="2000" dirty="0"/>
              <a:t>point = </a:t>
            </a:r>
            <a:r>
              <a:rPr lang="en-US" altLang="zh-CN" sz="2000" dirty="0" err="1"/>
              <a:t>arcpy.Point</a:t>
            </a:r>
            <a:r>
              <a:rPr lang="en-US" altLang="zh-CN" sz="2000" dirty="0"/>
              <a:t>()</a:t>
            </a:r>
          </a:p>
          <a:p>
            <a:r>
              <a:rPr lang="en-US" altLang="zh-CN" sz="2000" dirty="0"/>
              <a:t>array = </a:t>
            </a:r>
            <a:r>
              <a:rPr lang="en-US" altLang="zh-CN" sz="2000" dirty="0" err="1"/>
              <a:t>arcpy.Array</a:t>
            </a:r>
            <a:r>
              <a:rPr lang="en-US" altLang="zh-CN" sz="2000" dirty="0"/>
              <a:t>()</a:t>
            </a:r>
          </a:p>
          <a:p>
            <a:r>
              <a:rPr lang="en-US" altLang="zh-CN" sz="2000" dirty="0" err="1"/>
              <a:t>featureList</a:t>
            </a:r>
            <a:r>
              <a:rPr lang="en-US" altLang="zh-CN" sz="2000" dirty="0"/>
              <a:t> = []</a:t>
            </a:r>
          </a:p>
          <a:p>
            <a:r>
              <a:rPr lang="en-US" altLang="zh-CN" sz="2000" dirty="0"/>
              <a:t>for feature in </a:t>
            </a:r>
            <a:r>
              <a:rPr lang="en-US" altLang="zh-CN" sz="2000" dirty="0" err="1"/>
              <a:t>coordList</a:t>
            </a:r>
            <a:r>
              <a:rPr lang="en-US" altLang="zh-CN" sz="2000" dirty="0"/>
              <a:t>:</a:t>
            </a:r>
          </a:p>
          <a:p>
            <a:r>
              <a:rPr lang="en-US" altLang="zh-CN" sz="2000" dirty="0"/>
              <a:t>     for </a:t>
            </a:r>
            <a:r>
              <a:rPr lang="en-US" altLang="zh-CN" sz="2000" dirty="0" err="1"/>
              <a:t>coordPair</a:t>
            </a:r>
            <a:r>
              <a:rPr lang="en-US" altLang="zh-CN" sz="2000" dirty="0"/>
              <a:t> in feature:</a:t>
            </a:r>
          </a:p>
          <a:p>
            <a:r>
              <a:rPr lang="en-US" altLang="zh-CN" sz="2000" dirty="0"/>
              <a:t>         x, y = </a:t>
            </a:r>
            <a:r>
              <a:rPr lang="en-US" altLang="zh-CN" sz="2000" dirty="0" err="1"/>
              <a:t>coordPair.split</a:t>
            </a:r>
            <a:r>
              <a:rPr lang="en-US" altLang="zh-CN" sz="2000" dirty="0"/>
              <a:t>(",")</a:t>
            </a:r>
          </a:p>
          <a:p>
            <a:r>
              <a:rPr lang="en-US" altLang="zh-CN" sz="2000" dirty="0"/>
              <a:t>         </a:t>
            </a:r>
            <a:r>
              <a:rPr lang="en-US" altLang="zh-CN" sz="2000" dirty="0" err="1"/>
              <a:t>point.X</a:t>
            </a:r>
            <a:r>
              <a:rPr lang="en-US" altLang="zh-CN" sz="2000" dirty="0"/>
              <a:t> = x</a:t>
            </a:r>
          </a:p>
          <a:p>
            <a:r>
              <a:rPr lang="en-US" altLang="zh-CN" sz="2000" dirty="0"/>
              <a:t>         </a:t>
            </a:r>
            <a:r>
              <a:rPr lang="en-US" altLang="zh-CN" sz="2000" dirty="0" err="1"/>
              <a:t>point.Y</a:t>
            </a:r>
            <a:r>
              <a:rPr lang="en-US" altLang="zh-CN" sz="2000" dirty="0"/>
              <a:t> = y</a:t>
            </a:r>
          </a:p>
          <a:p>
            <a:r>
              <a:rPr lang="en-US" altLang="zh-CN" sz="2000" dirty="0"/>
              <a:t>         </a:t>
            </a:r>
            <a:r>
              <a:rPr lang="en-US" altLang="zh-CN" sz="2000" dirty="0" err="1"/>
              <a:t>array.add</a:t>
            </a:r>
            <a:r>
              <a:rPr lang="en-US" altLang="zh-CN" sz="2000" dirty="0"/>
              <a:t>(point)</a:t>
            </a:r>
          </a:p>
          <a:p>
            <a:r>
              <a:rPr lang="en-US" altLang="zh-CN" sz="2000" dirty="0"/>
              <a:t>     polygon = </a:t>
            </a:r>
            <a:r>
              <a:rPr lang="en-US" altLang="zh-CN" sz="2000" dirty="0" err="1"/>
              <a:t>arcpy.Polygon</a:t>
            </a:r>
            <a:r>
              <a:rPr lang="en-US" altLang="zh-CN" sz="2000" dirty="0"/>
              <a:t>(array)</a:t>
            </a:r>
          </a:p>
          <a:p>
            <a:r>
              <a:rPr lang="en-US" altLang="zh-CN" sz="2000" dirty="0"/>
              <a:t>     </a:t>
            </a:r>
            <a:r>
              <a:rPr lang="en-US" altLang="zh-CN" sz="2000" dirty="0" err="1"/>
              <a:t>featureList.append</a:t>
            </a:r>
            <a:r>
              <a:rPr lang="en-US" altLang="zh-CN" sz="2000" dirty="0"/>
              <a:t>(polygon)</a:t>
            </a:r>
          </a:p>
          <a:p>
            <a:r>
              <a:rPr lang="en-US" altLang="zh-CN" sz="2000" dirty="0"/>
              <a:t>     </a:t>
            </a:r>
            <a:r>
              <a:rPr lang="en-US" altLang="zh-CN" sz="2000" dirty="0" err="1"/>
              <a:t>array.removeAll</a:t>
            </a:r>
            <a:r>
              <a:rPr lang="en-US" altLang="zh-CN" sz="2000" dirty="0"/>
              <a:t>()</a:t>
            </a:r>
          </a:p>
          <a:p>
            <a:r>
              <a:rPr lang="en-US" altLang="zh-CN" sz="2000" dirty="0" err="1"/>
              <a:t>arcpy.CopyFeatures_management</a:t>
            </a:r>
            <a:r>
              <a:rPr lang="en-US" altLang="zh-CN" sz="2000" dirty="0"/>
              <a:t>(</a:t>
            </a:r>
            <a:r>
              <a:rPr lang="en-US" altLang="zh-CN" sz="2000" dirty="0" err="1"/>
              <a:t>featureList</a:t>
            </a:r>
            <a:r>
              <a:rPr lang="en-US" altLang="zh-CN" sz="2000" dirty="0"/>
              <a:t>, </a:t>
            </a:r>
            <a:r>
              <a:rPr lang="en-US" altLang="zh-CN" sz="2000" dirty="0" smtClean="0"/>
              <a:t>"</a:t>
            </a:r>
            <a:r>
              <a:rPr lang="en-US" altLang="zh-CN" sz="2000" dirty="0" err="1" smtClean="0"/>
              <a:t>polygons.shp</a:t>
            </a:r>
            <a:r>
              <a:rPr lang="en-US" altLang="zh-CN" sz="2000" dirty="0"/>
              <a:t>")</a:t>
            </a:r>
          </a:p>
        </p:txBody>
      </p:sp>
      <p:sp>
        <p:nvSpPr>
          <p:cNvPr id="5" name="TextBox 4"/>
          <p:cNvSpPr txBox="1"/>
          <p:nvPr/>
        </p:nvSpPr>
        <p:spPr>
          <a:xfrm>
            <a:off x="1835696" y="5877272"/>
            <a:ext cx="5184576" cy="461665"/>
          </a:xfrm>
          <a:prstGeom prst="rect">
            <a:avLst/>
          </a:prstGeom>
          <a:noFill/>
        </p:spPr>
        <p:txBody>
          <a:bodyPr wrap="square" rtlCol="0">
            <a:spAutoFit/>
          </a:bodyPr>
          <a:lstStyle/>
          <a:p>
            <a:r>
              <a:rPr lang="zh-CN" altLang="en-US" sz="2400" dirty="0" smtClean="0"/>
              <a:t>产生由</a:t>
            </a:r>
            <a:r>
              <a:rPr lang="zh-CN" altLang="en-US" sz="2400" dirty="0"/>
              <a:t>两</a:t>
            </a:r>
            <a:r>
              <a:rPr lang="zh-CN" altLang="en-US" sz="2400" dirty="0" smtClean="0"/>
              <a:t>个多边形要素组成的要素类</a:t>
            </a:r>
            <a:endParaRPr lang="zh-CN" altLang="en-US" sz="2400" dirty="0"/>
          </a:p>
        </p:txBody>
      </p:sp>
    </p:spTree>
    <p:extLst>
      <p:ext uri="{BB962C8B-B14F-4D97-AF65-F5344CB8AC3E}">
        <p14:creationId xmlns:p14="http://schemas.microsoft.com/office/powerpoint/2010/main" val="272091213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8279" y="404664"/>
            <a:ext cx="8208912" cy="5324535"/>
          </a:xfrm>
          <a:prstGeom prst="rect">
            <a:avLst/>
          </a:prstGeom>
        </p:spPr>
        <p:txBody>
          <a:bodyPr wrap="square">
            <a:spAutoFit/>
          </a:bodyPr>
          <a:lstStyle/>
          <a:p>
            <a:r>
              <a:rPr lang="en-US" altLang="zh-CN" sz="2000" dirty="0"/>
              <a:t>import </a:t>
            </a:r>
            <a:r>
              <a:rPr lang="en-US" altLang="zh-CN" sz="2000" dirty="0" err="1"/>
              <a:t>arcpy</a:t>
            </a:r>
            <a:endParaRPr lang="en-US" altLang="zh-CN" sz="2000" dirty="0"/>
          </a:p>
          <a:p>
            <a:r>
              <a:rPr lang="en-US" altLang="zh-CN" sz="2000" dirty="0"/>
              <a:t>from </a:t>
            </a:r>
            <a:r>
              <a:rPr lang="en-US" altLang="zh-CN" sz="2000" dirty="0" err="1"/>
              <a:t>arcpy</a:t>
            </a:r>
            <a:r>
              <a:rPr lang="en-US" altLang="zh-CN" sz="2000" dirty="0"/>
              <a:t> import </a:t>
            </a:r>
            <a:r>
              <a:rPr lang="en-US" altLang="zh-CN" sz="2000" dirty="0" err="1"/>
              <a:t>env</a:t>
            </a:r>
            <a:endParaRPr lang="en-US" altLang="zh-CN" sz="2000" dirty="0"/>
          </a:p>
          <a:p>
            <a:r>
              <a:rPr lang="en-US" altLang="zh-CN" sz="2000" dirty="0" err="1"/>
              <a:t>env.workspace</a:t>
            </a:r>
            <a:r>
              <a:rPr lang="en-US" altLang="zh-CN" sz="2000" dirty="0"/>
              <a:t> = "C:\\Data\\tmp"</a:t>
            </a:r>
          </a:p>
          <a:p>
            <a:r>
              <a:rPr lang="en-US" altLang="zh-CN" sz="2000" dirty="0" err="1"/>
              <a:t>coordList</a:t>
            </a:r>
            <a:r>
              <a:rPr lang="en-US" altLang="zh-CN" sz="2000" dirty="0"/>
              <a:t> = [["1,2","2,4","5,6","3,2"],["6,8","5,7","7,2","9,5"]]</a:t>
            </a:r>
          </a:p>
          <a:p>
            <a:r>
              <a:rPr lang="en-US" altLang="zh-CN" sz="2000" dirty="0"/>
              <a:t>point = </a:t>
            </a:r>
            <a:r>
              <a:rPr lang="en-US" altLang="zh-CN" sz="2000" dirty="0" err="1"/>
              <a:t>arcpy.Point</a:t>
            </a:r>
            <a:r>
              <a:rPr lang="en-US" altLang="zh-CN" sz="2000" dirty="0"/>
              <a:t>()</a:t>
            </a:r>
          </a:p>
          <a:p>
            <a:r>
              <a:rPr lang="en-US" altLang="zh-CN" sz="2000" dirty="0"/>
              <a:t>array = </a:t>
            </a:r>
            <a:r>
              <a:rPr lang="en-US" altLang="zh-CN" sz="2000" dirty="0" err="1"/>
              <a:t>arcpy.Array</a:t>
            </a:r>
            <a:r>
              <a:rPr lang="en-US" altLang="zh-CN" sz="2000" dirty="0"/>
              <a:t>()</a:t>
            </a:r>
          </a:p>
          <a:p>
            <a:r>
              <a:rPr lang="en-US" altLang="zh-CN" sz="2000" dirty="0" err="1"/>
              <a:t>polygonArray</a:t>
            </a:r>
            <a:r>
              <a:rPr lang="en-US" altLang="zh-CN" sz="2000" dirty="0"/>
              <a:t> = </a:t>
            </a:r>
            <a:r>
              <a:rPr lang="en-US" altLang="zh-CN" sz="2000" dirty="0" err="1"/>
              <a:t>arcpy.Array</a:t>
            </a:r>
            <a:r>
              <a:rPr lang="en-US" altLang="zh-CN" sz="2000" dirty="0"/>
              <a:t>()</a:t>
            </a:r>
          </a:p>
          <a:p>
            <a:r>
              <a:rPr lang="en-US" altLang="zh-CN" sz="2000" dirty="0"/>
              <a:t>for feature in </a:t>
            </a:r>
            <a:r>
              <a:rPr lang="en-US" altLang="zh-CN" sz="2000" dirty="0" err="1"/>
              <a:t>coordList</a:t>
            </a:r>
            <a:r>
              <a:rPr lang="en-US" altLang="zh-CN" sz="2000" dirty="0"/>
              <a:t>:</a:t>
            </a:r>
          </a:p>
          <a:p>
            <a:r>
              <a:rPr lang="en-US" altLang="zh-CN" sz="2000" dirty="0"/>
              <a:t>     for </a:t>
            </a:r>
            <a:r>
              <a:rPr lang="en-US" altLang="zh-CN" sz="2000" dirty="0" err="1"/>
              <a:t>coordPair</a:t>
            </a:r>
            <a:r>
              <a:rPr lang="en-US" altLang="zh-CN" sz="2000" dirty="0"/>
              <a:t> in feature:</a:t>
            </a:r>
          </a:p>
          <a:p>
            <a:r>
              <a:rPr lang="en-US" altLang="zh-CN" sz="2000" dirty="0"/>
              <a:t>         x, y = </a:t>
            </a:r>
            <a:r>
              <a:rPr lang="en-US" altLang="zh-CN" sz="2000" dirty="0" err="1"/>
              <a:t>coordPair.split</a:t>
            </a:r>
            <a:r>
              <a:rPr lang="en-US" altLang="zh-CN" sz="2000" dirty="0"/>
              <a:t>(",")</a:t>
            </a:r>
          </a:p>
          <a:p>
            <a:r>
              <a:rPr lang="en-US" altLang="zh-CN" sz="2000" dirty="0"/>
              <a:t>         </a:t>
            </a:r>
            <a:r>
              <a:rPr lang="en-US" altLang="zh-CN" sz="2000" dirty="0" err="1"/>
              <a:t>point.X</a:t>
            </a:r>
            <a:r>
              <a:rPr lang="en-US" altLang="zh-CN" sz="2000" dirty="0"/>
              <a:t> = x</a:t>
            </a:r>
          </a:p>
          <a:p>
            <a:r>
              <a:rPr lang="en-US" altLang="zh-CN" sz="2000" dirty="0"/>
              <a:t>         </a:t>
            </a:r>
            <a:r>
              <a:rPr lang="en-US" altLang="zh-CN" sz="2000" dirty="0" err="1"/>
              <a:t>point.Y</a:t>
            </a:r>
            <a:r>
              <a:rPr lang="en-US" altLang="zh-CN" sz="2000" dirty="0"/>
              <a:t> = y</a:t>
            </a:r>
          </a:p>
          <a:p>
            <a:r>
              <a:rPr lang="en-US" altLang="zh-CN" sz="2000" dirty="0"/>
              <a:t>         </a:t>
            </a:r>
            <a:r>
              <a:rPr lang="en-US" altLang="zh-CN" sz="2000" dirty="0" err="1"/>
              <a:t>array.add</a:t>
            </a:r>
            <a:r>
              <a:rPr lang="en-US" altLang="zh-CN" sz="2000" dirty="0"/>
              <a:t>(point)    </a:t>
            </a:r>
          </a:p>
          <a:p>
            <a:r>
              <a:rPr lang="en-US" altLang="zh-CN" sz="2000" dirty="0"/>
              <a:t>     </a:t>
            </a:r>
            <a:r>
              <a:rPr lang="en-US" altLang="zh-CN" sz="2000" dirty="0" err="1"/>
              <a:t>polygonArray.add</a:t>
            </a:r>
            <a:r>
              <a:rPr lang="en-US" altLang="zh-CN" sz="2000" dirty="0"/>
              <a:t>(array)</a:t>
            </a:r>
          </a:p>
          <a:p>
            <a:r>
              <a:rPr lang="en-US" altLang="zh-CN" sz="2000" dirty="0"/>
              <a:t>     </a:t>
            </a:r>
            <a:r>
              <a:rPr lang="en-US" altLang="zh-CN" sz="2000" dirty="0" err="1"/>
              <a:t>array.removeAll</a:t>
            </a:r>
            <a:r>
              <a:rPr lang="en-US" altLang="zh-CN" sz="2000" dirty="0"/>
              <a:t>()</a:t>
            </a:r>
          </a:p>
          <a:p>
            <a:r>
              <a:rPr lang="en-US" altLang="zh-CN" sz="2000" dirty="0" err="1"/>
              <a:t>mpolygon</a:t>
            </a:r>
            <a:r>
              <a:rPr lang="en-US" altLang="zh-CN" sz="2000" dirty="0"/>
              <a:t> = </a:t>
            </a:r>
            <a:r>
              <a:rPr lang="en-US" altLang="zh-CN" sz="2000" dirty="0" err="1"/>
              <a:t>arcpy.Polygon</a:t>
            </a:r>
            <a:r>
              <a:rPr lang="en-US" altLang="zh-CN" sz="2000" dirty="0"/>
              <a:t>(</a:t>
            </a:r>
            <a:r>
              <a:rPr lang="en-US" altLang="zh-CN" sz="2000" dirty="0" err="1"/>
              <a:t>polygonArray</a:t>
            </a:r>
            <a:r>
              <a:rPr lang="en-US" altLang="zh-CN" sz="2000" dirty="0"/>
              <a:t>)</a:t>
            </a:r>
          </a:p>
          <a:p>
            <a:r>
              <a:rPr lang="en-US" altLang="zh-CN" sz="2000" dirty="0" err="1"/>
              <a:t>arcpy.CopyFeatures_management</a:t>
            </a:r>
            <a:r>
              <a:rPr lang="en-US" altLang="zh-CN" sz="2000" dirty="0"/>
              <a:t>(</a:t>
            </a:r>
            <a:r>
              <a:rPr lang="en-US" altLang="zh-CN" sz="2000" dirty="0" err="1"/>
              <a:t>mpolygon</a:t>
            </a:r>
            <a:r>
              <a:rPr lang="en-US" altLang="zh-CN" sz="2000" dirty="0"/>
              <a:t>, "</a:t>
            </a:r>
            <a:r>
              <a:rPr lang="en-US" altLang="zh-CN" sz="2000" dirty="0" err="1"/>
              <a:t>m_polygon.shp</a:t>
            </a:r>
            <a:r>
              <a:rPr lang="en-US" altLang="zh-CN" sz="2000" dirty="0"/>
              <a:t>")</a:t>
            </a:r>
            <a:endParaRPr lang="zh-CN" altLang="en-US" sz="2000" dirty="0"/>
          </a:p>
        </p:txBody>
      </p:sp>
      <p:sp>
        <p:nvSpPr>
          <p:cNvPr id="3" name="TextBox 2"/>
          <p:cNvSpPr txBox="1"/>
          <p:nvPr/>
        </p:nvSpPr>
        <p:spPr>
          <a:xfrm>
            <a:off x="1475656" y="5949280"/>
            <a:ext cx="6552728" cy="461665"/>
          </a:xfrm>
          <a:prstGeom prst="rect">
            <a:avLst/>
          </a:prstGeom>
          <a:noFill/>
        </p:spPr>
        <p:txBody>
          <a:bodyPr wrap="square" rtlCol="0">
            <a:spAutoFit/>
          </a:bodyPr>
          <a:lstStyle/>
          <a:p>
            <a:r>
              <a:rPr lang="zh-CN" altLang="en-US" sz="2400" dirty="0" smtClean="0"/>
              <a:t>产生多</a:t>
            </a:r>
            <a:r>
              <a:rPr lang="en-US" altLang="zh-CN" sz="2400" dirty="0" smtClean="0"/>
              <a:t>part</a:t>
            </a:r>
            <a:r>
              <a:rPr lang="zh-CN" altLang="en-US" sz="2400" dirty="0" smtClean="0"/>
              <a:t>多边形要素类（通过</a:t>
            </a:r>
            <a:r>
              <a:rPr lang="en-US" altLang="zh-CN" sz="2400" dirty="0" smtClean="0"/>
              <a:t>Array</a:t>
            </a:r>
            <a:r>
              <a:rPr lang="zh-CN" altLang="en-US" sz="2400" dirty="0" smtClean="0"/>
              <a:t>对象集合）</a:t>
            </a:r>
            <a:endParaRPr lang="zh-CN" altLang="en-US" sz="2400" dirty="0"/>
          </a:p>
        </p:txBody>
      </p:sp>
    </p:spTree>
    <p:extLst>
      <p:ext uri="{BB962C8B-B14F-4D97-AF65-F5344CB8AC3E}">
        <p14:creationId xmlns:p14="http://schemas.microsoft.com/office/powerpoint/2010/main" val="15786037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59" y="620688"/>
            <a:ext cx="8105775" cy="530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2"/>
          <p:cNvSpPr>
            <a:spLocks noChangeArrowheads="1"/>
          </p:cNvSpPr>
          <p:nvPr/>
        </p:nvSpPr>
        <p:spPr bwMode="auto">
          <a:xfrm>
            <a:off x="3732623" y="6021288"/>
            <a:ext cx="21355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err="1" smtClean="0"/>
              <a:t>ArcScene</a:t>
            </a:r>
            <a:r>
              <a:rPr lang="zh-CN" altLang="en-US" sz="2400" dirty="0" smtClean="0"/>
              <a:t>界面</a:t>
            </a:r>
            <a:endParaRPr lang="zh-CN" altLang="en-US" sz="2400" dirty="0"/>
          </a:p>
        </p:txBody>
      </p:sp>
    </p:spTree>
    <p:extLst>
      <p:ext uri="{BB962C8B-B14F-4D97-AF65-F5344CB8AC3E}">
        <p14:creationId xmlns:p14="http://schemas.microsoft.com/office/powerpoint/2010/main" val="159940800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除了利用函数创建几何对象外，还可以从已有的空间要素中返回几何对象（通过空间要素的</a:t>
            </a:r>
            <a:r>
              <a:rPr lang="en-US" altLang="zh-CN" dirty="0" smtClean="0"/>
              <a:t>shape</a:t>
            </a:r>
            <a:r>
              <a:rPr lang="zh-CN" altLang="en-US" dirty="0" smtClean="0"/>
              <a:t>字段），并对这些对象进行操作。</a:t>
            </a:r>
            <a:endParaRPr lang="en-US" altLang="zh-CN" dirty="0" smtClean="0"/>
          </a:p>
          <a:p>
            <a:r>
              <a:rPr lang="zh-CN" altLang="en-US" dirty="0" smtClean="0"/>
              <a:t>几何对象具有一些共同的属性和方法。</a:t>
            </a:r>
            <a:endParaRPr lang="zh-CN" altLang="en-US" dirty="0"/>
          </a:p>
        </p:txBody>
      </p:sp>
    </p:spTree>
    <p:extLst>
      <p:ext uri="{BB962C8B-B14F-4D97-AF65-F5344CB8AC3E}">
        <p14:creationId xmlns:p14="http://schemas.microsoft.com/office/powerpoint/2010/main" val="193943425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761681946"/>
              </p:ext>
            </p:extLst>
          </p:nvPr>
        </p:nvGraphicFramePr>
        <p:xfrm>
          <a:off x="683568" y="1482040"/>
          <a:ext cx="7992888" cy="4683264"/>
        </p:xfrm>
        <a:graphic>
          <a:graphicData uri="http://schemas.openxmlformats.org/drawingml/2006/table">
            <a:tbl>
              <a:tblPr firstRow="1" bandRow="1">
                <a:tableStyleId>{5C22544A-7EE6-4342-B048-85BDC9FD1C3A}</a:tableStyleId>
              </a:tblPr>
              <a:tblGrid>
                <a:gridCol w="2520280"/>
                <a:gridCol w="5472608"/>
              </a:tblGrid>
              <a:tr h="431940">
                <a:tc>
                  <a:txBody>
                    <a:bodyPr/>
                    <a:lstStyle/>
                    <a:p>
                      <a:pPr algn="ctr"/>
                      <a:r>
                        <a:rPr lang="zh-CN" altLang="en-US" dirty="0" smtClean="0">
                          <a:solidFill>
                            <a:schemeClr val="bg1"/>
                          </a:solidFill>
                        </a:rPr>
                        <a:t>属性</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09248">
                <a:tc>
                  <a:txBody>
                    <a:bodyPr/>
                    <a:lstStyle/>
                    <a:p>
                      <a:r>
                        <a:rPr lang="en-US" altLang="zh-CN" dirty="0" smtClean="0"/>
                        <a:t>type</a:t>
                      </a:r>
                      <a:endParaRPr lang="zh-CN" altLang="en-US" dirty="0"/>
                    </a:p>
                  </a:txBody>
                  <a:tcPr/>
                </a:tc>
                <a:tc>
                  <a:txBody>
                    <a:bodyPr/>
                    <a:lstStyle/>
                    <a:p>
                      <a:r>
                        <a:rPr lang="zh-CN" altLang="en-US" dirty="0" smtClean="0"/>
                        <a:t>几何对象类型</a:t>
                      </a:r>
                      <a:endParaRPr lang="zh-CN" altLang="en-US" dirty="0"/>
                    </a:p>
                  </a:txBody>
                  <a:tcPr/>
                </a:tc>
              </a:tr>
              <a:tr h="409248">
                <a:tc>
                  <a:txBody>
                    <a:bodyPr/>
                    <a:lstStyle/>
                    <a:p>
                      <a:r>
                        <a:rPr lang="en-US" altLang="zh-CN" dirty="0" smtClean="0"/>
                        <a:t>area</a:t>
                      </a:r>
                      <a:endParaRPr lang="zh-CN" altLang="en-US" dirty="0"/>
                    </a:p>
                  </a:txBody>
                  <a:tcPr/>
                </a:tc>
                <a:tc>
                  <a:txBody>
                    <a:bodyPr/>
                    <a:lstStyle/>
                    <a:p>
                      <a:r>
                        <a:rPr lang="zh-CN" altLang="en-US" dirty="0" smtClean="0"/>
                        <a:t>多边形要素面积，其它要素为空。</a:t>
                      </a:r>
                      <a:endParaRPr lang="zh-CN" altLang="en-US" dirty="0"/>
                    </a:p>
                  </a:txBody>
                  <a:tcPr/>
                </a:tc>
              </a:tr>
              <a:tr h="409248">
                <a:tc>
                  <a:txBody>
                    <a:bodyPr/>
                    <a:lstStyle/>
                    <a:p>
                      <a:r>
                        <a:rPr lang="en-US" altLang="zh-CN" dirty="0" smtClean="0"/>
                        <a:t>length</a:t>
                      </a:r>
                      <a:endParaRPr lang="zh-CN" altLang="en-US" dirty="0"/>
                    </a:p>
                  </a:txBody>
                  <a:tcPr/>
                </a:tc>
                <a:tc>
                  <a:txBody>
                    <a:bodyPr/>
                    <a:lstStyle/>
                    <a:p>
                      <a:r>
                        <a:rPr lang="zh-CN" altLang="en-US" dirty="0" smtClean="0"/>
                        <a:t>线要素的长度，点和多点为</a:t>
                      </a:r>
                      <a:r>
                        <a:rPr lang="en-US" altLang="zh-CN" dirty="0" smtClean="0"/>
                        <a:t>0</a:t>
                      </a:r>
                      <a:r>
                        <a:rPr lang="zh-CN" altLang="en-US" dirty="0" smtClean="0"/>
                        <a:t>。</a:t>
                      </a:r>
                      <a:endParaRPr lang="zh-CN" altLang="en-US" dirty="0"/>
                    </a:p>
                  </a:txBody>
                  <a:tcPr/>
                </a:tc>
              </a:tr>
              <a:tr h="431940">
                <a:tc>
                  <a:txBody>
                    <a:bodyPr/>
                    <a:lstStyle/>
                    <a:p>
                      <a:r>
                        <a:rPr lang="en-US" altLang="zh-CN" dirty="0" smtClean="0"/>
                        <a:t>extent</a:t>
                      </a:r>
                      <a:endParaRPr lang="zh-CN" altLang="en-US" dirty="0"/>
                    </a:p>
                  </a:txBody>
                  <a:tcPr/>
                </a:tc>
                <a:tc>
                  <a:txBody>
                    <a:bodyPr/>
                    <a:lstStyle/>
                    <a:p>
                      <a:r>
                        <a:rPr lang="zh-CN" altLang="en-US" dirty="0" smtClean="0"/>
                        <a:t>几何对象范围</a:t>
                      </a:r>
                      <a:endParaRPr lang="zh-CN" altLang="en-US" dirty="0"/>
                    </a:p>
                  </a:txBody>
                  <a:tcPr/>
                </a:tc>
              </a:tr>
              <a:tr h="431940">
                <a:tc>
                  <a:txBody>
                    <a:bodyPr/>
                    <a:lstStyle/>
                    <a:p>
                      <a:r>
                        <a:rPr lang="en-US" altLang="zh-CN" dirty="0" err="1" smtClean="0"/>
                        <a:t>pointCount</a:t>
                      </a:r>
                      <a:endParaRPr lang="zh-CN" altLang="en-US" dirty="0"/>
                    </a:p>
                  </a:txBody>
                  <a:tcPr/>
                </a:tc>
                <a:tc>
                  <a:txBody>
                    <a:bodyPr/>
                    <a:lstStyle/>
                    <a:p>
                      <a:r>
                        <a:rPr lang="zh-CN" altLang="en-US" dirty="0" smtClean="0"/>
                        <a:t>几何对象的坐标点数</a:t>
                      </a:r>
                      <a:endParaRPr lang="zh-CN" altLang="en-US" dirty="0"/>
                    </a:p>
                  </a:txBody>
                  <a:tcPr/>
                </a:tc>
              </a:tr>
              <a:tr h="431940">
                <a:tc>
                  <a:txBody>
                    <a:bodyPr/>
                    <a:lstStyle/>
                    <a:p>
                      <a:r>
                        <a:rPr lang="en-US" altLang="zh-CN" dirty="0" err="1" smtClean="0"/>
                        <a:t>firstPoint</a:t>
                      </a:r>
                      <a:endParaRPr lang="zh-CN" altLang="en-US" dirty="0"/>
                    </a:p>
                  </a:txBody>
                  <a:tcPr/>
                </a:tc>
                <a:tc>
                  <a:txBody>
                    <a:bodyPr/>
                    <a:lstStyle/>
                    <a:p>
                      <a:r>
                        <a:rPr lang="zh-CN" altLang="en-US" dirty="0" smtClean="0"/>
                        <a:t>几何对象第一个坐标点</a:t>
                      </a:r>
                      <a:endParaRPr lang="zh-CN" altLang="en-US" dirty="0"/>
                    </a:p>
                  </a:txBody>
                  <a:tcPr/>
                </a:tc>
              </a:tr>
              <a:tr h="431940">
                <a:tc>
                  <a:txBody>
                    <a:bodyPr/>
                    <a:lstStyle/>
                    <a:p>
                      <a:r>
                        <a:rPr lang="en-US" altLang="zh-CN" dirty="0" err="1" smtClean="0"/>
                        <a:t>lastPoint</a:t>
                      </a:r>
                      <a:endParaRPr lang="zh-CN" altLang="en-US" dirty="0"/>
                    </a:p>
                  </a:txBody>
                  <a:tcPr/>
                </a:tc>
                <a:tc>
                  <a:txBody>
                    <a:bodyPr/>
                    <a:lstStyle/>
                    <a:p>
                      <a:r>
                        <a:rPr lang="zh-CN" altLang="en-US" dirty="0" smtClean="0"/>
                        <a:t>几何对象的最后一个坐标点</a:t>
                      </a:r>
                      <a:endParaRPr lang="zh-CN" altLang="en-US" dirty="0"/>
                    </a:p>
                  </a:txBody>
                  <a:tcPr/>
                </a:tc>
              </a:tr>
              <a:tr h="431940">
                <a:tc>
                  <a:txBody>
                    <a:bodyPr/>
                    <a:lstStyle/>
                    <a:p>
                      <a:r>
                        <a:rPr lang="en-US" altLang="zh-CN" dirty="0" err="1" smtClean="0"/>
                        <a:t>isMultipart</a:t>
                      </a:r>
                      <a:endParaRPr lang="zh-CN" altLang="en-US" dirty="0"/>
                    </a:p>
                  </a:txBody>
                  <a:tcPr/>
                </a:tc>
                <a:tc>
                  <a:txBody>
                    <a:bodyPr/>
                    <a:lstStyle/>
                    <a:p>
                      <a:r>
                        <a:rPr lang="zh-CN" altLang="en-US" dirty="0" smtClean="0"/>
                        <a:t>几何对象是否是多个部分组成</a:t>
                      </a:r>
                      <a:endParaRPr lang="zh-CN" altLang="en-US" dirty="0"/>
                    </a:p>
                  </a:txBody>
                  <a:tcPr/>
                </a:tc>
              </a:tr>
              <a:tr h="431940">
                <a:tc>
                  <a:txBody>
                    <a:bodyPr/>
                    <a:lstStyle/>
                    <a:p>
                      <a:r>
                        <a:rPr lang="en-US" altLang="zh-CN" dirty="0" err="1" smtClean="0"/>
                        <a:t>partCount</a:t>
                      </a:r>
                      <a:endParaRPr lang="zh-CN" altLang="en-US" dirty="0"/>
                    </a:p>
                  </a:txBody>
                  <a:tcPr/>
                </a:tc>
                <a:tc>
                  <a:txBody>
                    <a:bodyPr/>
                    <a:lstStyle/>
                    <a:p>
                      <a:r>
                        <a:rPr lang="zh-CN" altLang="en-US" dirty="0" smtClean="0"/>
                        <a:t>组成几何对象的</a:t>
                      </a:r>
                      <a:r>
                        <a:rPr lang="en-US" altLang="zh-CN" dirty="0" smtClean="0"/>
                        <a:t>part</a:t>
                      </a:r>
                      <a:r>
                        <a:rPr lang="zh-CN" altLang="en-US" dirty="0" smtClean="0"/>
                        <a:t>个数。</a:t>
                      </a:r>
                      <a:endParaRPr lang="zh-CN" altLang="en-US" dirty="0"/>
                    </a:p>
                  </a:txBody>
                  <a:tcPr/>
                </a:tc>
              </a:tr>
              <a:tr h="431940">
                <a:tc>
                  <a:txBody>
                    <a:bodyPr/>
                    <a:lstStyle/>
                    <a:p>
                      <a:r>
                        <a:rPr lang="en-US" altLang="zh-CN" dirty="0" err="1" smtClean="0"/>
                        <a:t>trueCentroid</a:t>
                      </a:r>
                      <a:endParaRPr lang="zh-CN" altLang="en-US" dirty="0"/>
                    </a:p>
                  </a:txBody>
                  <a:tcPr/>
                </a:tc>
                <a:tc>
                  <a:txBody>
                    <a:bodyPr/>
                    <a:lstStyle/>
                    <a:p>
                      <a:r>
                        <a:rPr lang="zh-CN" altLang="en-US" dirty="0" smtClean="0"/>
                        <a:t>要素的重心，返回</a:t>
                      </a:r>
                      <a:r>
                        <a:rPr lang="en-US" altLang="zh-CN" dirty="0" smtClean="0"/>
                        <a:t>point</a:t>
                      </a:r>
                      <a:r>
                        <a:rPr lang="zh-CN" altLang="en-US" dirty="0" smtClean="0"/>
                        <a:t>对象</a:t>
                      </a:r>
                      <a:endParaRPr lang="zh-CN" altLang="en-US" dirty="0"/>
                    </a:p>
                  </a:txBody>
                  <a:tcPr/>
                </a:tc>
              </a:tr>
            </a:tbl>
          </a:graphicData>
        </a:graphic>
      </p:graphicFrame>
      <p:sp>
        <p:nvSpPr>
          <p:cNvPr id="4" name="矩形 3"/>
          <p:cNvSpPr/>
          <p:nvPr/>
        </p:nvSpPr>
        <p:spPr>
          <a:xfrm>
            <a:off x="3221271" y="686892"/>
            <a:ext cx="2339102" cy="461665"/>
          </a:xfrm>
          <a:prstGeom prst="rect">
            <a:avLst/>
          </a:prstGeom>
        </p:spPr>
        <p:txBody>
          <a:bodyPr wrap="none">
            <a:spAutoFit/>
          </a:bodyPr>
          <a:lstStyle/>
          <a:p>
            <a:r>
              <a:rPr lang="zh-CN" altLang="en-US" sz="2400" dirty="0" smtClean="0"/>
              <a:t>几何对象类属性</a:t>
            </a:r>
            <a:endParaRPr lang="zh-CN" altLang="en-US" sz="2400" dirty="0"/>
          </a:p>
        </p:txBody>
      </p:sp>
    </p:spTree>
    <p:extLst>
      <p:ext uri="{BB962C8B-B14F-4D97-AF65-F5344CB8AC3E}">
        <p14:creationId xmlns:p14="http://schemas.microsoft.com/office/powerpoint/2010/main" val="2328931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835286849"/>
              </p:ext>
            </p:extLst>
          </p:nvPr>
        </p:nvGraphicFramePr>
        <p:xfrm>
          <a:off x="611560" y="1916832"/>
          <a:ext cx="7992888" cy="3296676"/>
        </p:xfrm>
        <a:graphic>
          <a:graphicData uri="http://schemas.openxmlformats.org/drawingml/2006/table">
            <a:tbl>
              <a:tblPr firstRow="1" bandRow="1">
                <a:tableStyleId>{5C22544A-7EE6-4342-B048-85BDC9FD1C3A}</a:tableStyleId>
              </a:tblPr>
              <a:tblGrid>
                <a:gridCol w="3096344"/>
                <a:gridCol w="4896544"/>
              </a:tblGrid>
              <a:tr h="431940">
                <a:tc>
                  <a:txBody>
                    <a:bodyPr/>
                    <a:lstStyle/>
                    <a:p>
                      <a:pPr algn="ctr"/>
                      <a:r>
                        <a:rPr lang="zh-CN" altLang="en-US" dirty="0" smtClean="0">
                          <a:solidFill>
                            <a:schemeClr val="bg1"/>
                          </a:solidFill>
                        </a:rPr>
                        <a:t>方法</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09248">
                <a:tc>
                  <a:txBody>
                    <a:bodyPr/>
                    <a:lstStyle/>
                    <a:p>
                      <a:r>
                        <a:rPr lang="en-US" altLang="zh-CN" dirty="0" smtClean="0"/>
                        <a:t>equals (</a:t>
                      </a:r>
                      <a:r>
                        <a:rPr lang="en-US" altLang="zh-CN" dirty="0" err="1" smtClean="0"/>
                        <a:t>second_geometry</a:t>
                      </a:r>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是否和另一个几何对象一致</a:t>
                      </a:r>
                      <a:endParaRPr lang="zh-CN" altLang="en-US" dirty="0"/>
                    </a:p>
                  </a:txBody>
                  <a:tcPr/>
                </a:tc>
              </a:tr>
              <a:tr h="409248">
                <a:tc>
                  <a:txBody>
                    <a:bodyPr/>
                    <a:lstStyle/>
                    <a:p>
                      <a:r>
                        <a:rPr lang="en-US" altLang="zh-CN" dirty="0" smtClean="0"/>
                        <a:t>contains (</a:t>
                      </a:r>
                      <a:r>
                        <a:rPr lang="en-US" altLang="zh-CN" dirty="0" err="1" smtClean="0"/>
                        <a:t>second_geometry</a:t>
                      </a:r>
                      <a:r>
                        <a:rPr lang="en-US" altLang="zh-CN" dirty="0" smtClean="0"/>
                        <a:t>)</a:t>
                      </a:r>
                      <a:endParaRPr lang="zh-CN" altLang="en-US" dirty="0"/>
                    </a:p>
                  </a:txBody>
                  <a:tcPr/>
                </a:tc>
                <a:tc>
                  <a:txBody>
                    <a:bodyPr/>
                    <a:lstStyle/>
                    <a:p>
                      <a:r>
                        <a:rPr lang="zh-CN" altLang="en-US" dirty="0" smtClean="0"/>
                        <a:t>是否包含另一个几何对象</a:t>
                      </a:r>
                      <a:endParaRPr lang="zh-CN" altLang="en-US" dirty="0"/>
                    </a:p>
                  </a:txBody>
                  <a:tcPr/>
                </a:tc>
              </a:tr>
              <a:tr h="409248">
                <a:tc>
                  <a:txBody>
                    <a:bodyPr/>
                    <a:lstStyle/>
                    <a:p>
                      <a:r>
                        <a:rPr lang="en-US" altLang="zh-CN" dirty="0" smtClean="0"/>
                        <a:t>within (</a:t>
                      </a:r>
                      <a:r>
                        <a:rPr lang="en-US" altLang="zh-CN" dirty="0" err="1" smtClean="0"/>
                        <a:t>second_geometry</a:t>
                      </a:r>
                      <a:r>
                        <a:rPr lang="en-US" altLang="zh-CN" dirty="0" smtClean="0"/>
                        <a:t>)</a:t>
                      </a:r>
                      <a:endParaRPr lang="zh-CN" altLang="en-US" dirty="0"/>
                    </a:p>
                  </a:txBody>
                  <a:tcPr/>
                </a:tc>
                <a:tc>
                  <a:txBody>
                    <a:bodyPr/>
                    <a:lstStyle/>
                    <a:p>
                      <a:r>
                        <a:rPr lang="zh-CN" altLang="en-US" dirty="0" smtClean="0"/>
                        <a:t>是否包含在另一个几何对象中</a:t>
                      </a:r>
                      <a:endParaRPr lang="zh-CN" altLang="en-US" dirty="0"/>
                    </a:p>
                  </a:txBody>
                  <a:tcPr/>
                </a:tc>
              </a:tr>
              <a:tr h="409248">
                <a:tc>
                  <a:txBody>
                    <a:bodyPr/>
                    <a:lstStyle/>
                    <a:p>
                      <a:r>
                        <a:rPr lang="en-US" altLang="zh-CN" dirty="0" smtClean="0"/>
                        <a:t>overlaps (</a:t>
                      </a:r>
                      <a:r>
                        <a:rPr lang="en-US" altLang="zh-CN" dirty="0" err="1" smtClean="0"/>
                        <a:t>second_geometry</a:t>
                      </a:r>
                      <a:r>
                        <a:rPr lang="en-US" altLang="zh-CN" dirty="0" smtClean="0"/>
                        <a:t>)</a:t>
                      </a:r>
                      <a:endParaRPr lang="zh-CN" altLang="en-US" dirty="0"/>
                    </a:p>
                  </a:txBody>
                  <a:tcPr/>
                </a:tc>
                <a:tc>
                  <a:txBody>
                    <a:bodyPr/>
                    <a:lstStyle/>
                    <a:p>
                      <a:r>
                        <a:rPr lang="zh-CN" altLang="en-US" dirty="0" smtClean="0"/>
                        <a:t>是否和另一个几何对象叠置</a:t>
                      </a:r>
                      <a:endParaRPr lang="zh-CN" altLang="en-US" dirty="0"/>
                    </a:p>
                  </a:txBody>
                  <a:tcPr/>
                </a:tc>
              </a:tr>
              <a:tr h="409248">
                <a:tc>
                  <a:txBody>
                    <a:bodyPr/>
                    <a:lstStyle/>
                    <a:p>
                      <a:r>
                        <a:rPr lang="en-US" altLang="zh-CN" dirty="0" smtClean="0"/>
                        <a:t>crosses (</a:t>
                      </a:r>
                      <a:r>
                        <a:rPr lang="en-US" altLang="zh-CN" dirty="0" err="1" smtClean="0"/>
                        <a:t>second_geometry</a:t>
                      </a:r>
                      <a:r>
                        <a:rPr lang="en-US" altLang="zh-CN" dirty="0" smtClean="0"/>
                        <a:t>)</a:t>
                      </a:r>
                      <a:endParaRPr lang="zh-CN" altLang="en-US" dirty="0"/>
                    </a:p>
                  </a:txBody>
                  <a:tcPr/>
                </a:tc>
                <a:tc>
                  <a:txBody>
                    <a:bodyPr/>
                    <a:lstStyle/>
                    <a:p>
                      <a:r>
                        <a:rPr lang="zh-CN" altLang="en-US" dirty="0" smtClean="0"/>
                        <a:t>是否和另一个几何对象相交</a:t>
                      </a:r>
                      <a:endParaRPr lang="zh-CN" altLang="en-US" dirty="0"/>
                    </a:p>
                  </a:txBody>
                  <a:tcPr/>
                </a:tc>
              </a:tr>
              <a:tr h="409248">
                <a:tc>
                  <a:txBody>
                    <a:bodyPr/>
                    <a:lstStyle/>
                    <a:p>
                      <a:r>
                        <a:rPr lang="en-US" altLang="zh-CN" dirty="0" smtClean="0"/>
                        <a:t>touches (</a:t>
                      </a:r>
                      <a:r>
                        <a:rPr lang="en-US" altLang="zh-CN" dirty="0" err="1" smtClean="0"/>
                        <a:t>second_geometry</a:t>
                      </a:r>
                      <a:r>
                        <a:rPr lang="en-US" altLang="zh-CN" dirty="0" smtClean="0"/>
                        <a:t>)</a:t>
                      </a:r>
                      <a:endParaRPr lang="zh-CN" altLang="en-US" dirty="0"/>
                    </a:p>
                  </a:txBody>
                  <a:tcPr/>
                </a:tc>
                <a:tc>
                  <a:txBody>
                    <a:bodyPr/>
                    <a:lstStyle/>
                    <a:p>
                      <a:r>
                        <a:rPr lang="zh-CN" altLang="en-US" dirty="0" smtClean="0"/>
                        <a:t>是否和另一个几何对象有公共边</a:t>
                      </a:r>
                      <a:endParaRPr lang="zh-CN" altLang="en-US" dirty="0"/>
                    </a:p>
                  </a:txBody>
                  <a:tcPr/>
                </a:tc>
              </a:tr>
              <a:tr h="409248">
                <a:tc>
                  <a:txBody>
                    <a:bodyPr/>
                    <a:lstStyle/>
                    <a:p>
                      <a:r>
                        <a:rPr lang="en-US" altLang="zh-CN" dirty="0" smtClean="0"/>
                        <a:t>disjoint (</a:t>
                      </a:r>
                      <a:r>
                        <a:rPr lang="en-US" altLang="zh-CN" dirty="0" err="1" smtClean="0"/>
                        <a:t>second_geometry</a:t>
                      </a:r>
                      <a:r>
                        <a:rPr lang="en-US" altLang="zh-CN" dirty="0" smtClean="0"/>
                        <a:t>)</a:t>
                      </a:r>
                      <a:endParaRPr lang="zh-CN" altLang="en-US" dirty="0"/>
                    </a:p>
                  </a:txBody>
                  <a:tcPr/>
                </a:tc>
                <a:tc>
                  <a:txBody>
                    <a:bodyPr/>
                    <a:lstStyle/>
                    <a:p>
                      <a:r>
                        <a:rPr lang="zh-CN" altLang="en-US" dirty="0" smtClean="0"/>
                        <a:t>是否和另一个几何对象没有公共点</a:t>
                      </a:r>
                      <a:endParaRPr lang="zh-CN" altLang="en-US" dirty="0"/>
                    </a:p>
                  </a:txBody>
                  <a:tcPr/>
                </a:tc>
              </a:tr>
            </a:tbl>
          </a:graphicData>
        </a:graphic>
      </p:graphicFrame>
      <p:sp>
        <p:nvSpPr>
          <p:cNvPr id="3" name="矩形 2"/>
          <p:cNvSpPr/>
          <p:nvPr/>
        </p:nvSpPr>
        <p:spPr>
          <a:xfrm>
            <a:off x="2952978" y="1023119"/>
            <a:ext cx="3110147" cy="461665"/>
          </a:xfrm>
          <a:prstGeom prst="rect">
            <a:avLst/>
          </a:prstGeom>
        </p:spPr>
        <p:txBody>
          <a:bodyPr wrap="none">
            <a:spAutoFit/>
          </a:bodyPr>
          <a:lstStyle/>
          <a:p>
            <a:r>
              <a:rPr lang="zh-CN" altLang="en-US" sz="2400" dirty="0"/>
              <a:t>几何对象</a:t>
            </a:r>
            <a:r>
              <a:rPr lang="zh-CN" altLang="en-US" sz="2400" dirty="0" smtClean="0"/>
              <a:t>类方法（</a:t>
            </a:r>
            <a:r>
              <a:rPr lang="en-US" altLang="zh-CN" sz="2400" dirty="0" smtClean="0"/>
              <a:t>1</a:t>
            </a:r>
            <a:r>
              <a:rPr lang="zh-CN" altLang="en-US" sz="2400" dirty="0" smtClean="0"/>
              <a:t>）</a:t>
            </a:r>
            <a:endParaRPr lang="zh-CN" altLang="en-US" sz="2400" dirty="0"/>
          </a:p>
        </p:txBody>
      </p:sp>
    </p:spTree>
    <p:extLst>
      <p:ext uri="{BB962C8B-B14F-4D97-AF65-F5344CB8AC3E}">
        <p14:creationId xmlns:p14="http://schemas.microsoft.com/office/powerpoint/2010/main" val="5212619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475096885"/>
              </p:ext>
            </p:extLst>
          </p:nvPr>
        </p:nvGraphicFramePr>
        <p:xfrm>
          <a:off x="467544" y="1412776"/>
          <a:ext cx="7992888" cy="4629252"/>
        </p:xfrm>
        <a:graphic>
          <a:graphicData uri="http://schemas.openxmlformats.org/drawingml/2006/table">
            <a:tbl>
              <a:tblPr firstRow="1" bandRow="1">
                <a:tableStyleId>{5C22544A-7EE6-4342-B048-85BDC9FD1C3A}</a:tableStyleId>
              </a:tblPr>
              <a:tblGrid>
                <a:gridCol w="2952328"/>
                <a:gridCol w="5040560"/>
              </a:tblGrid>
              <a:tr h="431940">
                <a:tc>
                  <a:txBody>
                    <a:bodyPr/>
                    <a:lstStyle/>
                    <a:p>
                      <a:pPr algn="ctr"/>
                      <a:r>
                        <a:rPr lang="zh-CN" altLang="en-US" dirty="0" smtClean="0">
                          <a:solidFill>
                            <a:schemeClr val="bg1"/>
                          </a:solidFill>
                        </a:rPr>
                        <a:t>方法</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09248">
                <a:tc>
                  <a:txBody>
                    <a:bodyPr/>
                    <a:lstStyle/>
                    <a:p>
                      <a:r>
                        <a:rPr lang="en-US" altLang="zh-CN" dirty="0" smtClean="0"/>
                        <a:t>buffer (distance)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返回缓冲多边形。</a:t>
                      </a:r>
                      <a:endParaRPr lang="zh-CN" altLang="en-US" dirty="0"/>
                    </a:p>
                  </a:txBody>
                  <a:tcPr/>
                </a:tc>
              </a:tr>
              <a:tr h="409248">
                <a:tc>
                  <a:txBody>
                    <a:bodyPr/>
                    <a:lstStyle/>
                    <a:p>
                      <a:r>
                        <a:rPr lang="en-US" altLang="zh-CN" dirty="0" smtClean="0"/>
                        <a:t>clip (envelope)</a:t>
                      </a:r>
                    </a:p>
                  </a:txBody>
                  <a:tcPr/>
                </a:tc>
                <a:tc>
                  <a:txBody>
                    <a:bodyPr/>
                    <a:lstStyle/>
                    <a:p>
                      <a:r>
                        <a:rPr lang="zh-CN" altLang="en-US" dirty="0" smtClean="0"/>
                        <a:t>返回被指定范围（</a:t>
                      </a:r>
                      <a:r>
                        <a:rPr lang="en-US" altLang="zh-CN" dirty="0" smtClean="0"/>
                        <a:t>envelope</a:t>
                      </a:r>
                      <a:r>
                        <a:rPr lang="zh-CN" altLang="en-US" dirty="0" smtClean="0"/>
                        <a:t>）切割后得到的几何对象。</a:t>
                      </a:r>
                      <a:endParaRPr lang="zh-CN" altLang="en-US" dirty="0"/>
                    </a:p>
                  </a:txBody>
                  <a:tcPr/>
                </a:tc>
              </a:tr>
              <a:tr h="409248">
                <a:tc>
                  <a:txBody>
                    <a:bodyPr/>
                    <a:lstStyle/>
                    <a:p>
                      <a:r>
                        <a:rPr lang="en-US" altLang="zh-CN" dirty="0" smtClean="0"/>
                        <a:t>difference (other)</a:t>
                      </a:r>
                      <a:endParaRPr lang="zh-CN" altLang="en-US" dirty="0"/>
                    </a:p>
                  </a:txBody>
                  <a:tcPr/>
                </a:tc>
                <a:tc>
                  <a:txBody>
                    <a:bodyPr/>
                    <a:lstStyle/>
                    <a:p>
                      <a:r>
                        <a:rPr lang="zh-CN" altLang="en-US" dirty="0" smtClean="0"/>
                        <a:t>返回和另一个对象</a:t>
                      </a:r>
                      <a:r>
                        <a:rPr lang="en-US" altLang="zh-CN" dirty="0" smtClean="0"/>
                        <a:t>difference</a:t>
                      </a:r>
                      <a:r>
                        <a:rPr lang="zh-CN" altLang="en-US" dirty="0" smtClean="0"/>
                        <a:t>后的几何对象。</a:t>
                      </a:r>
                      <a:endParaRPr lang="zh-CN" altLang="en-US" dirty="0"/>
                    </a:p>
                  </a:txBody>
                  <a:tcPr/>
                </a:tc>
              </a:tr>
              <a:tr h="409248">
                <a:tc>
                  <a:txBody>
                    <a:bodyPr/>
                    <a:lstStyle/>
                    <a:p>
                      <a:r>
                        <a:rPr lang="en-US" altLang="zh-CN" dirty="0" err="1" smtClean="0"/>
                        <a:t>symmetricDifference</a:t>
                      </a:r>
                      <a:r>
                        <a:rPr lang="en-US" altLang="zh-CN" dirty="0" smtClean="0"/>
                        <a:t> (other)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返回和另一个对象</a:t>
                      </a:r>
                      <a:r>
                        <a:rPr lang="en-US" altLang="zh-CN" dirty="0" err="1" smtClean="0"/>
                        <a:t>symmetricDifference</a:t>
                      </a:r>
                      <a:r>
                        <a:rPr lang="zh-CN" altLang="en-US" dirty="0" smtClean="0"/>
                        <a:t>后的几何对象。</a:t>
                      </a:r>
                    </a:p>
                  </a:txBody>
                  <a:tcPr/>
                </a:tc>
              </a:tr>
              <a:tr h="409248">
                <a:tc>
                  <a:txBody>
                    <a:bodyPr/>
                    <a:lstStyle/>
                    <a:p>
                      <a:r>
                        <a:rPr lang="en-US" altLang="zh-CN" dirty="0" smtClean="0"/>
                        <a:t>union (other)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返回和另一个对象</a:t>
                      </a:r>
                      <a:r>
                        <a:rPr lang="en-US" altLang="zh-CN" dirty="0" smtClean="0"/>
                        <a:t>union</a:t>
                      </a:r>
                      <a:r>
                        <a:rPr lang="zh-CN" altLang="en-US" dirty="0" smtClean="0"/>
                        <a:t>后的几何对象。</a:t>
                      </a:r>
                    </a:p>
                  </a:txBody>
                  <a:tcPr/>
                </a:tc>
              </a:tr>
              <a:tr h="409248">
                <a:tc>
                  <a:txBody>
                    <a:bodyPr/>
                    <a:lstStyle/>
                    <a:p>
                      <a:r>
                        <a:rPr lang="en-US" altLang="zh-CN" dirty="0" err="1" smtClean="0"/>
                        <a:t>distanceTo</a:t>
                      </a:r>
                      <a:r>
                        <a:rPr lang="en-US" altLang="zh-CN" dirty="0" smtClean="0"/>
                        <a:t> (other)</a:t>
                      </a:r>
                    </a:p>
                  </a:txBody>
                  <a:tcPr/>
                </a:tc>
                <a:tc>
                  <a:txBody>
                    <a:bodyPr/>
                    <a:lstStyle/>
                    <a:p>
                      <a:r>
                        <a:rPr lang="zh-CN" altLang="en-US" dirty="0" smtClean="0"/>
                        <a:t>返回到另一几何对象的距离。</a:t>
                      </a:r>
                      <a:endParaRPr lang="zh-CN" altLang="en-US" dirty="0"/>
                    </a:p>
                  </a:txBody>
                  <a:tcPr/>
                </a:tc>
              </a:tr>
              <a:tr h="409248">
                <a:tc>
                  <a:txBody>
                    <a:bodyPr/>
                    <a:lstStyle/>
                    <a:p>
                      <a:r>
                        <a:rPr lang="en-US" altLang="zh-CN" dirty="0" err="1" smtClean="0"/>
                        <a:t>projectAs</a:t>
                      </a:r>
                      <a:r>
                        <a:rPr lang="en-US" altLang="zh-CN" dirty="0" smtClean="0"/>
                        <a:t> (</a:t>
                      </a:r>
                      <a:r>
                        <a:rPr lang="en-US" altLang="zh-CN" dirty="0" err="1" smtClean="0"/>
                        <a:t>spatial_reference</a:t>
                      </a:r>
                      <a:r>
                        <a:rPr lang="en-US" altLang="zh-CN" dirty="0" smtClean="0"/>
                        <a:t>, {</a:t>
                      </a:r>
                      <a:r>
                        <a:rPr lang="en-US" altLang="zh-CN" dirty="0" err="1" smtClean="0"/>
                        <a:t>transformation_name</a:t>
                      </a:r>
                      <a:r>
                        <a:rPr lang="en-US" altLang="zh-CN" dirty="0" smtClean="0"/>
                        <a:t>})</a:t>
                      </a:r>
                    </a:p>
                  </a:txBody>
                  <a:tcPr/>
                </a:tc>
                <a:tc>
                  <a:txBody>
                    <a:bodyPr/>
                    <a:lstStyle/>
                    <a:p>
                      <a:r>
                        <a:rPr lang="zh-CN" altLang="en-US" dirty="0" smtClean="0"/>
                        <a:t>返回投影后的几何对象。</a:t>
                      </a:r>
                      <a:endParaRPr lang="zh-CN" altLang="en-US" dirty="0"/>
                    </a:p>
                  </a:txBody>
                  <a:tcPr/>
                </a:tc>
              </a:tr>
              <a:tr h="431940">
                <a:tc>
                  <a:txBody>
                    <a:bodyPr/>
                    <a:lstStyle/>
                    <a:p>
                      <a:r>
                        <a:rPr lang="en-US" altLang="zh-CN" dirty="0" err="1" smtClean="0"/>
                        <a:t>getPart</a:t>
                      </a:r>
                      <a:r>
                        <a:rPr lang="en-US" altLang="zh-CN" dirty="0" smtClean="0"/>
                        <a:t> ({index})</a:t>
                      </a:r>
                      <a:endParaRPr lang="zh-CN" altLang="en-US" dirty="0"/>
                    </a:p>
                  </a:txBody>
                  <a:tcPr/>
                </a:tc>
                <a:tc>
                  <a:txBody>
                    <a:bodyPr/>
                    <a:lstStyle/>
                    <a:p>
                      <a:r>
                        <a:rPr lang="zh-CN" altLang="en-US" dirty="0" smtClean="0"/>
                        <a:t>指定</a:t>
                      </a:r>
                      <a:r>
                        <a:rPr lang="en-US" altLang="zh-CN" dirty="0" smtClean="0"/>
                        <a:t>index</a:t>
                      </a:r>
                      <a:r>
                        <a:rPr lang="zh-CN" altLang="en-US" dirty="0" smtClean="0"/>
                        <a:t>，则返回几何对象的一个</a:t>
                      </a:r>
                      <a:r>
                        <a:rPr lang="en-US" altLang="zh-CN" dirty="0" smtClean="0"/>
                        <a:t>part</a:t>
                      </a:r>
                      <a:r>
                        <a:rPr lang="zh-CN" altLang="en-US" dirty="0" smtClean="0"/>
                        <a:t>；没有指定</a:t>
                      </a:r>
                      <a:r>
                        <a:rPr lang="en-US" altLang="zh-CN" dirty="0" smtClean="0"/>
                        <a:t>index</a:t>
                      </a:r>
                      <a:r>
                        <a:rPr lang="zh-CN" altLang="en-US" dirty="0" smtClean="0"/>
                        <a:t>，返回</a:t>
                      </a:r>
                      <a:r>
                        <a:rPr lang="en-US" altLang="zh-CN" dirty="0" smtClean="0"/>
                        <a:t>part</a:t>
                      </a:r>
                      <a:r>
                        <a:rPr lang="zh-CN" altLang="en-US" dirty="0" smtClean="0"/>
                        <a:t>集合（</a:t>
                      </a:r>
                      <a:r>
                        <a:rPr lang="en-US" altLang="zh-CN" dirty="0" smtClean="0"/>
                        <a:t>array</a:t>
                      </a:r>
                      <a:r>
                        <a:rPr lang="zh-CN" altLang="en-US" dirty="0" smtClean="0"/>
                        <a:t>对象）。</a:t>
                      </a:r>
                      <a:endParaRPr lang="zh-CN" altLang="en-US" dirty="0"/>
                    </a:p>
                  </a:txBody>
                  <a:tcPr/>
                </a:tc>
              </a:tr>
            </a:tbl>
          </a:graphicData>
        </a:graphic>
      </p:graphicFrame>
      <p:sp>
        <p:nvSpPr>
          <p:cNvPr id="3" name="矩形 2"/>
          <p:cNvSpPr/>
          <p:nvPr/>
        </p:nvSpPr>
        <p:spPr>
          <a:xfrm>
            <a:off x="2778383" y="692696"/>
            <a:ext cx="3110147" cy="461665"/>
          </a:xfrm>
          <a:prstGeom prst="rect">
            <a:avLst/>
          </a:prstGeom>
        </p:spPr>
        <p:txBody>
          <a:bodyPr wrap="none">
            <a:spAutoFit/>
          </a:bodyPr>
          <a:lstStyle/>
          <a:p>
            <a:r>
              <a:rPr lang="zh-CN" altLang="en-US" sz="2400" dirty="0"/>
              <a:t>几何对象</a:t>
            </a:r>
            <a:r>
              <a:rPr lang="zh-CN" altLang="en-US" sz="2400" dirty="0" smtClean="0"/>
              <a:t>类方法（</a:t>
            </a:r>
            <a:r>
              <a:rPr lang="en-US" altLang="zh-CN" sz="2400" dirty="0"/>
              <a:t>2</a:t>
            </a:r>
            <a:r>
              <a:rPr lang="zh-CN" altLang="en-US" sz="2400" dirty="0" smtClean="0"/>
              <a:t>）</a:t>
            </a:r>
            <a:endParaRPr lang="zh-CN" altLang="en-US" sz="2400" dirty="0"/>
          </a:p>
        </p:txBody>
      </p:sp>
    </p:spTree>
    <p:extLst>
      <p:ext uri="{BB962C8B-B14F-4D97-AF65-F5344CB8AC3E}">
        <p14:creationId xmlns:p14="http://schemas.microsoft.com/office/powerpoint/2010/main" val="29613977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620688"/>
            <a:ext cx="8784976" cy="4832092"/>
          </a:xfrm>
          <a:prstGeom prst="rect">
            <a:avLst/>
          </a:prstGeom>
        </p:spPr>
        <p:txBody>
          <a:bodyPr wrap="square">
            <a:spAutoFit/>
          </a:bodyPr>
          <a:lstStyle/>
          <a:p>
            <a:r>
              <a:rPr lang="en-US" altLang="zh-CN" sz="2200" dirty="0"/>
              <a:t>import </a:t>
            </a:r>
            <a:r>
              <a:rPr lang="en-US" altLang="zh-CN" sz="2200" dirty="0" err="1"/>
              <a:t>arcpy</a:t>
            </a:r>
            <a:endParaRPr lang="en-US" altLang="zh-CN" sz="2200" dirty="0"/>
          </a:p>
          <a:p>
            <a:r>
              <a:rPr lang="en-US" altLang="zh-CN" sz="2200" dirty="0"/>
              <a:t>from </a:t>
            </a:r>
            <a:r>
              <a:rPr lang="en-US" altLang="zh-CN" sz="2200" dirty="0" err="1"/>
              <a:t>arcpy</a:t>
            </a:r>
            <a:r>
              <a:rPr lang="en-US" altLang="zh-CN" sz="2200" dirty="0"/>
              <a:t> import </a:t>
            </a:r>
            <a:r>
              <a:rPr lang="en-US" altLang="zh-CN" sz="2200" dirty="0" err="1"/>
              <a:t>env</a:t>
            </a:r>
            <a:endParaRPr lang="en-US" altLang="zh-CN" sz="2200" dirty="0"/>
          </a:p>
          <a:p>
            <a:r>
              <a:rPr lang="en-US" altLang="zh-CN" sz="2200" dirty="0" err="1"/>
              <a:t>env.workspace</a:t>
            </a:r>
            <a:r>
              <a:rPr lang="en-US" altLang="zh-CN" sz="2200" dirty="0"/>
              <a:t> = "C:\\Data\\USA"</a:t>
            </a:r>
          </a:p>
          <a:p>
            <a:r>
              <a:rPr lang="en-US" altLang="zh-CN" sz="2200" dirty="0"/>
              <a:t>cur = </a:t>
            </a:r>
            <a:r>
              <a:rPr lang="en-US" altLang="zh-CN" sz="2200" dirty="0" err="1"/>
              <a:t>arcpy.SearchCursor</a:t>
            </a:r>
            <a:r>
              <a:rPr lang="en-US" altLang="zh-CN" sz="2200" dirty="0"/>
              <a:t>("States.</a:t>
            </a:r>
            <a:r>
              <a:rPr lang="en-US" altLang="zh-CN" sz="2200" dirty="0" err="1"/>
              <a:t>shp</a:t>
            </a:r>
            <a:r>
              <a:rPr lang="en-US" altLang="zh-CN" sz="2200" dirty="0"/>
              <a:t>","STATE_NAME = 'Alaska'")</a:t>
            </a:r>
          </a:p>
          <a:p>
            <a:r>
              <a:rPr lang="en-US" altLang="zh-CN" sz="2200" dirty="0"/>
              <a:t>for row in cur:</a:t>
            </a:r>
          </a:p>
          <a:p>
            <a:r>
              <a:rPr lang="en-US" altLang="zh-CN" sz="2200" dirty="0"/>
              <a:t>    geometry = </a:t>
            </a:r>
            <a:r>
              <a:rPr lang="en-US" altLang="zh-CN" sz="2200" dirty="0" err="1"/>
              <a:t>row.shape</a:t>
            </a:r>
            <a:endParaRPr lang="en-US" altLang="zh-CN" sz="2200" dirty="0"/>
          </a:p>
          <a:p>
            <a:r>
              <a:rPr lang="en-US" altLang="zh-CN" sz="2200" dirty="0"/>
              <a:t>    print "</a:t>
            </a:r>
            <a:r>
              <a:rPr lang="en-US" altLang="zh-CN" sz="2200" dirty="0" err="1"/>
              <a:t>pointCount</a:t>
            </a:r>
            <a:r>
              <a:rPr lang="en-US" altLang="zh-CN" sz="2200" dirty="0" smtClean="0"/>
              <a:t>:", </a:t>
            </a:r>
            <a:r>
              <a:rPr lang="en-US" altLang="zh-CN" sz="2200" dirty="0" err="1" smtClean="0"/>
              <a:t>geometry.pointCount</a:t>
            </a:r>
            <a:endParaRPr lang="en-US" altLang="zh-CN" sz="2200" dirty="0"/>
          </a:p>
          <a:p>
            <a:r>
              <a:rPr lang="en-US" altLang="zh-CN" sz="2200" dirty="0"/>
              <a:t>    print "</a:t>
            </a:r>
            <a:r>
              <a:rPr lang="en-US" altLang="zh-CN" sz="2200" dirty="0" err="1"/>
              <a:t>partCount</a:t>
            </a:r>
            <a:r>
              <a:rPr lang="en-US" altLang="zh-CN" sz="2200" dirty="0" smtClean="0"/>
              <a:t>:", </a:t>
            </a:r>
            <a:r>
              <a:rPr lang="en-US" altLang="zh-CN" sz="2200" dirty="0" err="1" smtClean="0"/>
              <a:t>geometry.partCount</a:t>
            </a:r>
            <a:endParaRPr lang="en-US" altLang="zh-CN" sz="2200" dirty="0"/>
          </a:p>
          <a:p>
            <a:r>
              <a:rPr lang="en-US" altLang="zh-CN" sz="2200" dirty="0"/>
              <a:t>    for </a:t>
            </a:r>
            <a:r>
              <a:rPr lang="en-US" altLang="zh-CN" sz="2200" dirty="0" err="1"/>
              <a:t>i</a:t>
            </a:r>
            <a:r>
              <a:rPr lang="en-US" altLang="zh-CN" sz="2200" dirty="0"/>
              <a:t> in range(0,geometry.partCount):</a:t>
            </a:r>
          </a:p>
          <a:p>
            <a:r>
              <a:rPr lang="en-US" altLang="zh-CN" sz="2200" dirty="0"/>
              <a:t>        print "part %d"%(i+1)</a:t>
            </a:r>
          </a:p>
          <a:p>
            <a:r>
              <a:rPr lang="en-US" altLang="zh-CN" sz="2200" dirty="0"/>
              <a:t>        part = </a:t>
            </a:r>
            <a:r>
              <a:rPr lang="en-US" altLang="zh-CN" sz="2200" dirty="0" err="1"/>
              <a:t>geometry.getPart</a:t>
            </a:r>
            <a:r>
              <a:rPr lang="en-US" altLang="zh-CN" sz="2200" dirty="0"/>
              <a:t>(</a:t>
            </a:r>
            <a:r>
              <a:rPr lang="en-US" altLang="zh-CN" sz="2200" dirty="0" err="1"/>
              <a:t>i</a:t>
            </a:r>
            <a:r>
              <a:rPr lang="en-US" altLang="zh-CN" sz="2200" dirty="0"/>
              <a:t>)</a:t>
            </a:r>
          </a:p>
          <a:p>
            <a:r>
              <a:rPr lang="en-US" altLang="zh-CN" sz="2200" dirty="0"/>
              <a:t>        for </a:t>
            </a:r>
            <a:r>
              <a:rPr lang="en-US" altLang="zh-CN" sz="2200" dirty="0" err="1"/>
              <a:t>pnt</a:t>
            </a:r>
            <a:r>
              <a:rPr lang="en-US" altLang="zh-CN" sz="2200" dirty="0"/>
              <a:t> in part:</a:t>
            </a:r>
          </a:p>
          <a:p>
            <a:r>
              <a:rPr lang="en-US" altLang="zh-CN" sz="2200" dirty="0"/>
              <a:t>            print pnt.X,",",</a:t>
            </a:r>
            <a:r>
              <a:rPr lang="en-US" altLang="zh-CN" sz="2200" dirty="0" err="1"/>
              <a:t>pnt.Y</a:t>
            </a:r>
            <a:endParaRPr lang="en-US" altLang="zh-CN" sz="2200" dirty="0"/>
          </a:p>
          <a:p>
            <a:r>
              <a:rPr lang="en-US" altLang="zh-CN" sz="2200" dirty="0"/>
              <a:t>del </a:t>
            </a:r>
            <a:r>
              <a:rPr lang="en-US" altLang="zh-CN" sz="2200" dirty="0" err="1"/>
              <a:t>cur,row</a:t>
            </a:r>
            <a:endParaRPr lang="en-US" altLang="zh-CN" sz="2200" dirty="0"/>
          </a:p>
        </p:txBody>
      </p:sp>
      <p:sp>
        <p:nvSpPr>
          <p:cNvPr id="3" name="TextBox 2"/>
          <p:cNvSpPr txBox="1"/>
          <p:nvPr/>
        </p:nvSpPr>
        <p:spPr>
          <a:xfrm>
            <a:off x="467544" y="5681717"/>
            <a:ext cx="8136904" cy="461665"/>
          </a:xfrm>
          <a:prstGeom prst="rect">
            <a:avLst/>
          </a:prstGeom>
          <a:noFill/>
        </p:spPr>
        <p:txBody>
          <a:bodyPr wrap="square" rtlCol="0">
            <a:spAutoFit/>
          </a:bodyPr>
          <a:lstStyle/>
          <a:p>
            <a:r>
              <a:rPr lang="zh-CN" altLang="en-US" sz="2400" dirty="0" smtClean="0"/>
              <a:t>显示</a:t>
            </a:r>
            <a:r>
              <a:rPr lang="en-US" altLang="zh-CN" sz="2400" dirty="0"/>
              <a:t>Alaska</a:t>
            </a:r>
            <a:r>
              <a:rPr lang="zh-CN" altLang="en-US" sz="2400" dirty="0" smtClean="0"/>
              <a:t>州的多边形点数、</a:t>
            </a:r>
            <a:r>
              <a:rPr lang="en-US" altLang="zh-CN" sz="2400" dirty="0" smtClean="0"/>
              <a:t>part</a:t>
            </a:r>
            <a:r>
              <a:rPr lang="zh-CN" altLang="en-US" sz="2400" dirty="0" smtClean="0"/>
              <a:t>数及每个点的</a:t>
            </a:r>
            <a:r>
              <a:rPr lang="en-US" altLang="zh-CN" sz="2400" dirty="0" smtClean="0"/>
              <a:t>x</a:t>
            </a:r>
            <a:r>
              <a:rPr lang="zh-CN" altLang="en-US" sz="2400" dirty="0" smtClean="0"/>
              <a:t>、</a:t>
            </a:r>
            <a:r>
              <a:rPr lang="en-US" altLang="zh-CN" sz="2400" dirty="0" smtClean="0"/>
              <a:t>y</a:t>
            </a:r>
            <a:r>
              <a:rPr lang="zh-CN" altLang="en-US" sz="2400" dirty="0" smtClean="0"/>
              <a:t>坐标</a:t>
            </a:r>
            <a:endParaRPr lang="zh-CN" altLang="en-US" sz="2400" dirty="0"/>
          </a:p>
        </p:txBody>
      </p:sp>
    </p:spTree>
    <p:extLst>
      <p:ext uri="{BB962C8B-B14F-4D97-AF65-F5344CB8AC3E}">
        <p14:creationId xmlns:p14="http://schemas.microsoft.com/office/powerpoint/2010/main" val="384673668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620688"/>
            <a:ext cx="8352928" cy="4493538"/>
          </a:xfrm>
          <a:prstGeom prst="rect">
            <a:avLst/>
          </a:prstGeom>
        </p:spPr>
        <p:txBody>
          <a:bodyPr wrap="square">
            <a:spAutoFit/>
          </a:bodyPr>
          <a:lstStyle/>
          <a:p>
            <a:r>
              <a:rPr lang="en-US" altLang="zh-CN" sz="2200" dirty="0"/>
              <a:t>import </a:t>
            </a:r>
            <a:r>
              <a:rPr lang="en-US" altLang="zh-CN" sz="2200" dirty="0" err="1"/>
              <a:t>arcpy</a:t>
            </a:r>
            <a:endParaRPr lang="en-US" altLang="zh-CN" sz="2200" dirty="0"/>
          </a:p>
          <a:p>
            <a:r>
              <a:rPr lang="en-US" altLang="zh-CN" sz="2200" dirty="0"/>
              <a:t>from </a:t>
            </a:r>
            <a:r>
              <a:rPr lang="en-US" altLang="zh-CN" sz="2200" dirty="0" err="1"/>
              <a:t>arcpy</a:t>
            </a:r>
            <a:r>
              <a:rPr lang="en-US" altLang="zh-CN" sz="2200" dirty="0"/>
              <a:t> import </a:t>
            </a:r>
            <a:r>
              <a:rPr lang="en-US" altLang="zh-CN" sz="2200" dirty="0" err="1"/>
              <a:t>env</a:t>
            </a:r>
            <a:endParaRPr lang="en-US" altLang="zh-CN" sz="2200" dirty="0"/>
          </a:p>
          <a:p>
            <a:r>
              <a:rPr lang="en-US" altLang="zh-CN" sz="2200" dirty="0" err="1"/>
              <a:t>env.workspace</a:t>
            </a:r>
            <a:r>
              <a:rPr lang="en-US" altLang="zh-CN" sz="2200" dirty="0"/>
              <a:t> = "C:\\Data</a:t>
            </a:r>
            <a:r>
              <a:rPr lang="en-US" altLang="zh-CN" sz="2200"/>
              <a:t>\\</a:t>
            </a:r>
            <a:r>
              <a:rPr lang="en-US" altLang="zh-CN" sz="2200" smtClean="0"/>
              <a:t>USA"</a:t>
            </a:r>
            <a:endParaRPr lang="en-US" altLang="zh-CN" sz="2200" dirty="0" smtClean="0"/>
          </a:p>
          <a:p>
            <a:r>
              <a:rPr lang="en-US" altLang="zh-CN" sz="2200" dirty="0" smtClean="0"/>
              <a:t>cur1 </a:t>
            </a:r>
            <a:r>
              <a:rPr lang="en-US" altLang="zh-CN" sz="2200" dirty="0"/>
              <a:t>= </a:t>
            </a:r>
            <a:r>
              <a:rPr lang="en-US" altLang="zh-CN" sz="2200" dirty="0" err="1"/>
              <a:t>arcpy.SearchCursor</a:t>
            </a:r>
            <a:r>
              <a:rPr lang="en-US" altLang="zh-CN" sz="2200" dirty="0"/>
              <a:t>("</a:t>
            </a:r>
            <a:r>
              <a:rPr lang="en-US" altLang="zh-CN" sz="2200" dirty="0" err="1"/>
              <a:t>States.shp</a:t>
            </a:r>
            <a:r>
              <a:rPr lang="en-US" altLang="zh-CN" sz="2200" dirty="0"/>
              <a:t>")</a:t>
            </a:r>
          </a:p>
          <a:p>
            <a:r>
              <a:rPr lang="en-US" altLang="zh-CN" sz="2200" dirty="0"/>
              <a:t>for row1 in cur1:</a:t>
            </a:r>
          </a:p>
          <a:p>
            <a:r>
              <a:rPr lang="en-US" altLang="zh-CN" sz="2200" dirty="0"/>
              <a:t>    geometry1 = row1.shape</a:t>
            </a:r>
          </a:p>
          <a:p>
            <a:r>
              <a:rPr lang="en-US" altLang="zh-CN" sz="2200" dirty="0"/>
              <a:t>    cur2 = </a:t>
            </a:r>
            <a:r>
              <a:rPr lang="en-US" altLang="zh-CN" sz="2200" dirty="0" err="1"/>
              <a:t>arcpy.SearchCursor</a:t>
            </a:r>
            <a:r>
              <a:rPr lang="en-US" altLang="zh-CN" sz="2200" dirty="0"/>
              <a:t>("USHIGH.</a:t>
            </a:r>
            <a:r>
              <a:rPr lang="en-US" altLang="zh-CN" sz="2200" dirty="0" err="1"/>
              <a:t>shp</a:t>
            </a:r>
            <a:r>
              <a:rPr lang="en-US" altLang="zh-CN" sz="2200" dirty="0"/>
              <a:t>","ROUTE </a:t>
            </a:r>
            <a:r>
              <a:rPr lang="en-US" altLang="zh-CN" sz="2200" dirty="0" smtClean="0"/>
              <a:t>='Interstate  </a:t>
            </a:r>
            <a:r>
              <a:rPr lang="en-US" altLang="zh-CN" sz="2200" dirty="0"/>
              <a:t>90</a:t>
            </a:r>
            <a:r>
              <a:rPr lang="en-US" altLang="zh-CN" sz="2200" dirty="0" smtClean="0"/>
              <a:t>'")</a:t>
            </a:r>
            <a:endParaRPr lang="en-US" altLang="zh-CN" sz="2200" dirty="0"/>
          </a:p>
          <a:p>
            <a:r>
              <a:rPr lang="en-US" altLang="zh-CN" sz="2200" dirty="0"/>
              <a:t>    for row2 in cur2:</a:t>
            </a:r>
          </a:p>
          <a:p>
            <a:r>
              <a:rPr lang="en-US" altLang="zh-CN" sz="2200" dirty="0"/>
              <a:t>        geometry2 = row2.shape</a:t>
            </a:r>
          </a:p>
          <a:p>
            <a:r>
              <a:rPr lang="en-US" altLang="zh-CN" sz="2200" dirty="0"/>
              <a:t>        if geometry2.crosses(geometry1):</a:t>
            </a:r>
          </a:p>
          <a:p>
            <a:r>
              <a:rPr lang="en-US" altLang="zh-CN" sz="2200" dirty="0"/>
              <a:t>            print row1.STATE_NAME</a:t>
            </a:r>
          </a:p>
          <a:p>
            <a:r>
              <a:rPr lang="en-US" altLang="zh-CN" sz="2200" dirty="0"/>
              <a:t>            break</a:t>
            </a:r>
          </a:p>
          <a:p>
            <a:r>
              <a:rPr lang="en-US" altLang="zh-CN" sz="2200" dirty="0"/>
              <a:t>del cur1,cur2,row1,row2</a:t>
            </a:r>
            <a:endParaRPr lang="zh-CN" altLang="en-US" sz="2200" dirty="0"/>
          </a:p>
        </p:txBody>
      </p:sp>
      <p:sp>
        <p:nvSpPr>
          <p:cNvPr id="3" name="TextBox 2"/>
          <p:cNvSpPr txBox="1"/>
          <p:nvPr/>
        </p:nvSpPr>
        <p:spPr>
          <a:xfrm>
            <a:off x="1259632" y="5445224"/>
            <a:ext cx="6552728" cy="461665"/>
          </a:xfrm>
          <a:prstGeom prst="rect">
            <a:avLst/>
          </a:prstGeom>
          <a:noFill/>
        </p:spPr>
        <p:txBody>
          <a:bodyPr wrap="square" rtlCol="0">
            <a:spAutoFit/>
          </a:bodyPr>
          <a:lstStyle/>
          <a:p>
            <a:r>
              <a:rPr lang="en-US" altLang="zh-CN" sz="2400" dirty="0" smtClean="0"/>
              <a:t>‘Interstate  90’</a:t>
            </a:r>
            <a:r>
              <a:rPr lang="zh-CN" altLang="en-US" sz="2400" dirty="0" smtClean="0"/>
              <a:t>公路（有多个记录）通过哪些州？</a:t>
            </a:r>
            <a:endParaRPr lang="zh-CN" altLang="en-US" sz="2400" dirty="0"/>
          </a:p>
        </p:txBody>
      </p:sp>
      <p:sp>
        <p:nvSpPr>
          <p:cNvPr id="5" name="矩形 4"/>
          <p:cNvSpPr/>
          <p:nvPr/>
        </p:nvSpPr>
        <p:spPr>
          <a:xfrm>
            <a:off x="1115616" y="6093296"/>
            <a:ext cx="6048672" cy="461665"/>
          </a:xfrm>
          <a:prstGeom prst="rect">
            <a:avLst/>
          </a:prstGeom>
          <a:solidFill>
            <a:srgbClr val="FFC000"/>
          </a:solidFill>
        </p:spPr>
        <p:txBody>
          <a:bodyPr wrap="square" rtlCol="0">
            <a:spAutoFit/>
          </a:bodyPr>
          <a:lstStyle/>
          <a:p>
            <a:r>
              <a:rPr lang="zh-CN" altLang="en-US" sz="2400" dirty="0" smtClean="0"/>
              <a:t>涉及两个查询：先属性查询，后空间查询。</a:t>
            </a:r>
            <a:endParaRPr lang="zh-CN" altLang="en-US" sz="2400" dirty="0"/>
          </a:p>
        </p:txBody>
      </p:sp>
    </p:spTree>
    <p:extLst>
      <p:ext uri="{BB962C8B-B14F-4D97-AF65-F5344CB8AC3E}">
        <p14:creationId xmlns:p14="http://schemas.microsoft.com/office/powerpoint/2010/main" val="105816443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224" y="404664"/>
            <a:ext cx="2386608" cy="720080"/>
          </a:xfrm>
          <a:solidFill>
            <a:schemeClr val="tx2">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anchor="ctr" anchorCtr="0" compatLnSpc="1">
            <a:prstTxWarp prst="textNoShape">
              <a:avLst/>
            </a:prstTxWarp>
          </a:bodyPr>
          <a:lstStyle/>
          <a:p>
            <a:r>
              <a:rPr lang="en-US" altLang="zh-CN" sz="3600" dirty="0" smtClean="0">
                <a:ea typeface="华文新魏" pitchFamily="2" charset="-122"/>
              </a:rPr>
              <a:t>Raster</a:t>
            </a:r>
            <a:endParaRPr lang="zh-CN" altLang="en-US" sz="3600" dirty="0">
              <a:ea typeface="华文新魏" pitchFamily="2" charset="-122"/>
            </a:endParaRPr>
          </a:p>
        </p:txBody>
      </p:sp>
      <p:sp>
        <p:nvSpPr>
          <p:cNvPr id="3" name="内容占位符 2"/>
          <p:cNvSpPr>
            <a:spLocks noGrp="1"/>
          </p:cNvSpPr>
          <p:nvPr>
            <p:ph idx="1"/>
          </p:nvPr>
        </p:nvSpPr>
        <p:spPr>
          <a:xfrm>
            <a:off x="457200" y="1484784"/>
            <a:ext cx="8219256" cy="4641379"/>
          </a:xfrm>
        </p:spPr>
        <p:txBody>
          <a:bodyPr/>
          <a:lstStyle/>
          <a:p>
            <a:r>
              <a:rPr lang="en-US" altLang="zh-CN" dirty="0" smtClean="0"/>
              <a:t>Raster</a:t>
            </a:r>
            <a:r>
              <a:rPr lang="zh-CN" altLang="en-US" dirty="0" smtClean="0"/>
              <a:t>对象是对一个</a:t>
            </a:r>
            <a:r>
              <a:rPr lang="en-US" altLang="zh-CN" dirty="0" smtClean="0"/>
              <a:t>raster</a:t>
            </a:r>
            <a:r>
              <a:rPr lang="zh-CN" altLang="en-US" dirty="0" smtClean="0"/>
              <a:t>数据集的引用。</a:t>
            </a:r>
            <a:endParaRPr lang="en-US" altLang="zh-CN" dirty="0" smtClean="0"/>
          </a:p>
          <a:p>
            <a:r>
              <a:rPr lang="en-US" altLang="zh-CN" dirty="0" smtClean="0"/>
              <a:t>Raster</a:t>
            </a:r>
            <a:r>
              <a:rPr lang="zh-CN" altLang="en-US" dirty="0" smtClean="0"/>
              <a:t>对象的产生有两种方式：</a:t>
            </a:r>
            <a:endParaRPr lang="en-US" altLang="zh-CN" dirty="0" smtClean="0"/>
          </a:p>
          <a:p>
            <a:pPr lvl="1"/>
            <a:r>
              <a:rPr lang="zh-CN" altLang="en-US" dirty="0" smtClean="0"/>
              <a:t>工具运行的输出，如</a:t>
            </a:r>
            <a:r>
              <a:rPr lang="en-US" altLang="zh-CN" sz="2400" dirty="0" err="1"/>
              <a:t>outRas</a:t>
            </a:r>
            <a:r>
              <a:rPr lang="en-US" altLang="zh-CN" sz="2400" dirty="0"/>
              <a:t> = Slope</a:t>
            </a:r>
            <a:r>
              <a:rPr lang="en-US" altLang="zh-CN" sz="2400" dirty="0" smtClean="0"/>
              <a:t>(“</a:t>
            </a:r>
            <a:r>
              <a:rPr lang="en-US" altLang="zh-CN" sz="2400" dirty="0" err="1" smtClean="0"/>
              <a:t>inelevation</a:t>
            </a:r>
            <a:r>
              <a:rPr lang="en-US" altLang="zh-CN" sz="2400" dirty="0" smtClean="0"/>
              <a:t>”)</a:t>
            </a:r>
            <a:r>
              <a:rPr lang="zh-CN" altLang="en-US" dirty="0"/>
              <a:t>。</a:t>
            </a:r>
            <a:endParaRPr lang="en-US" altLang="zh-CN" dirty="0" smtClean="0"/>
          </a:p>
          <a:p>
            <a:pPr lvl="1"/>
            <a:r>
              <a:rPr lang="zh-CN" altLang="en-US" dirty="0" smtClean="0"/>
              <a:t>对磁盘中已有</a:t>
            </a:r>
            <a:r>
              <a:rPr lang="en-US" altLang="zh-CN" dirty="0" smtClean="0"/>
              <a:t>Raster</a:t>
            </a:r>
            <a:r>
              <a:rPr lang="zh-CN" altLang="en-US" dirty="0" smtClean="0"/>
              <a:t>数据的引用，如</a:t>
            </a:r>
            <a:r>
              <a:rPr lang="en-US" altLang="zh-CN" sz="2400" dirty="0" err="1"/>
              <a:t>outRas</a:t>
            </a:r>
            <a:r>
              <a:rPr lang="en-US" altLang="zh-CN" sz="2400" dirty="0"/>
              <a:t> = Raster("C:/Data/</a:t>
            </a:r>
            <a:r>
              <a:rPr lang="en-US" altLang="zh-CN" sz="2400" dirty="0" err="1"/>
              <a:t>inraster</a:t>
            </a:r>
            <a:r>
              <a:rPr lang="en-US" altLang="zh-CN" sz="2400" dirty="0"/>
              <a:t>") </a:t>
            </a:r>
            <a:r>
              <a:rPr lang="zh-CN" altLang="en-US" dirty="0" smtClean="0"/>
              <a:t>。</a:t>
            </a:r>
            <a:endParaRPr lang="en-US" altLang="zh-CN" dirty="0" smtClean="0"/>
          </a:p>
          <a:p>
            <a:endParaRPr lang="zh-CN" altLang="en-US" dirty="0"/>
          </a:p>
        </p:txBody>
      </p:sp>
    </p:spTree>
    <p:extLst>
      <p:ext uri="{BB962C8B-B14F-4D97-AF65-F5344CB8AC3E}">
        <p14:creationId xmlns:p14="http://schemas.microsoft.com/office/powerpoint/2010/main" val="397780184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088500564"/>
              </p:ext>
            </p:extLst>
          </p:nvPr>
        </p:nvGraphicFramePr>
        <p:xfrm>
          <a:off x="539552" y="1196752"/>
          <a:ext cx="7992888" cy="4914420"/>
        </p:xfrm>
        <a:graphic>
          <a:graphicData uri="http://schemas.openxmlformats.org/drawingml/2006/table">
            <a:tbl>
              <a:tblPr firstRow="1" bandRow="1">
                <a:tableStyleId>{5C22544A-7EE6-4342-B048-85BDC9FD1C3A}</a:tableStyleId>
              </a:tblPr>
              <a:tblGrid>
                <a:gridCol w="3744416"/>
                <a:gridCol w="4248472"/>
              </a:tblGrid>
              <a:tr h="431940">
                <a:tc>
                  <a:txBody>
                    <a:bodyPr/>
                    <a:lstStyle/>
                    <a:p>
                      <a:pPr algn="ctr"/>
                      <a:r>
                        <a:rPr lang="zh-CN" altLang="en-US" dirty="0" smtClean="0">
                          <a:solidFill>
                            <a:schemeClr val="bg1"/>
                          </a:solidFill>
                        </a:rPr>
                        <a:t>属性</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09248">
                <a:tc>
                  <a:txBody>
                    <a:bodyPr/>
                    <a:lstStyle/>
                    <a:p>
                      <a:r>
                        <a:rPr lang="en-US" altLang="zh-CN" dirty="0" smtClean="0"/>
                        <a:t>path</a:t>
                      </a:r>
                      <a:endParaRPr lang="zh-CN" altLang="en-US" dirty="0"/>
                    </a:p>
                  </a:txBody>
                  <a:tcPr/>
                </a:tc>
                <a:tc>
                  <a:txBody>
                    <a:bodyPr/>
                    <a:lstStyle/>
                    <a:p>
                      <a:r>
                        <a:rPr lang="zh-CN" altLang="en-US" dirty="0" smtClean="0"/>
                        <a:t>栅格数据的路径和文件名</a:t>
                      </a:r>
                      <a:endParaRPr lang="zh-CN" altLang="en-US" dirty="0"/>
                    </a:p>
                  </a:txBody>
                  <a:tcPr/>
                </a:tc>
              </a:tr>
              <a:tr h="409248">
                <a:tc>
                  <a:txBody>
                    <a:bodyPr/>
                    <a:lstStyle/>
                    <a:p>
                      <a:r>
                        <a:rPr lang="en-US" altLang="zh-CN" dirty="0" smtClean="0"/>
                        <a:t>name</a:t>
                      </a:r>
                      <a:endParaRPr lang="zh-CN" altLang="en-US" dirty="0"/>
                    </a:p>
                  </a:txBody>
                  <a:tcPr/>
                </a:tc>
                <a:tc>
                  <a:txBody>
                    <a:bodyPr/>
                    <a:lstStyle/>
                    <a:p>
                      <a:r>
                        <a:rPr lang="zh-CN" altLang="en-US" dirty="0" smtClean="0"/>
                        <a:t>栅格数据的名称</a:t>
                      </a:r>
                      <a:endParaRPr lang="zh-CN" altLang="en-US" dirty="0"/>
                    </a:p>
                  </a:txBody>
                  <a:tcPr/>
                </a:tc>
              </a:tr>
              <a:tr h="409248">
                <a:tc>
                  <a:txBody>
                    <a:bodyPr/>
                    <a:lstStyle/>
                    <a:p>
                      <a:r>
                        <a:rPr lang="en-US" altLang="zh-CN" dirty="0" smtClean="0"/>
                        <a:t>format</a:t>
                      </a:r>
                      <a:endParaRPr lang="zh-CN" altLang="en-US" dirty="0"/>
                    </a:p>
                  </a:txBody>
                  <a:tcPr/>
                </a:tc>
                <a:tc>
                  <a:txBody>
                    <a:bodyPr/>
                    <a:lstStyle/>
                    <a:p>
                      <a:r>
                        <a:rPr lang="zh-CN" altLang="en-US" dirty="0" smtClean="0"/>
                        <a:t>栅格数据格式</a:t>
                      </a:r>
                      <a:endParaRPr lang="zh-CN" altLang="en-US" dirty="0"/>
                    </a:p>
                  </a:txBody>
                  <a:tcPr/>
                </a:tc>
              </a:tr>
              <a:tr h="409248">
                <a:tc>
                  <a:txBody>
                    <a:bodyPr/>
                    <a:lstStyle/>
                    <a:p>
                      <a:r>
                        <a:rPr lang="en-US" altLang="zh-CN" dirty="0" err="1" smtClean="0"/>
                        <a:t>spatialReference</a:t>
                      </a:r>
                      <a:endParaRPr lang="zh-CN" altLang="en-US" dirty="0"/>
                    </a:p>
                  </a:txBody>
                  <a:tcPr/>
                </a:tc>
                <a:tc>
                  <a:txBody>
                    <a:bodyPr/>
                    <a:lstStyle/>
                    <a:p>
                      <a:r>
                        <a:rPr lang="zh-CN" altLang="en-US" dirty="0" smtClean="0"/>
                        <a:t>空间参照</a:t>
                      </a:r>
                      <a:endParaRPr lang="zh-CN" altLang="en-US" dirty="0"/>
                    </a:p>
                  </a:txBody>
                  <a:tcPr/>
                </a:tc>
              </a:tr>
              <a:tr h="477648">
                <a:tc>
                  <a:txBody>
                    <a:bodyPr/>
                    <a:lstStyle/>
                    <a:p>
                      <a:r>
                        <a:rPr lang="en-US" altLang="zh-CN" dirty="0" err="1" smtClean="0"/>
                        <a:t>bandCount</a:t>
                      </a:r>
                      <a:endParaRPr lang="zh-CN" altLang="en-US" dirty="0"/>
                    </a:p>
                  </a:txBody>
                  <a:tcPr/>
                </a:tc>
                <a:tc>
                  <a:txBody>
                    <a:bodyPr/>
                    <a:lstStyle/>
                    <a:p>
                      <a:r>
                        <a:rPr lang="zh-CN" altLang="en-US" dirty="0" smtClean="0"/>
                        <a:t>波段数</a:t>
                      </a:r>
                      <a:endParaRPr lang="zh-CN" altLang="en-US" dirty="0"/>
                    </a:p>
                  </a:txBody>
                  <a:tcPr/>
                </a:tc>
              </a:tr>
              <a:tr h="431940">
                <a:tc>
                  <a:txBody>
                    <a:bodyPr/>
                    <a:lstStyle/>
                    <a:p>
                      <a:r>
                        <a:rPr lang="en-US" altLang="zh-CN" dirty="0" smtClean="0"/>
                        <a:t>extent</a:t>
                      </a:r>
                      <a:endParaRPr lang="zh-CN" altLang="en-US" dirty="0"/>
                    </a:p>
                  </a:txBody>
                  <a:tcPr/>
                </a:tc>
                <a:tc>
                  <a:txBody>
                    <a:bodyPr/>
                    <a:lstStyle/>
                    <a:p>
                      <a:r>
                        <a:rPr lang="zh-CN" altLang="en-US" dirty="0" smtClean="0"/>
                        <a:t>范围（返回</a:t>
                      </a:r>
                      <a:r>
                        <a:rPr lang="en-US" altLang="zh-CN" dirty="0" smtClean="0"/>
                        <a:t>extent</a:t>
                      </a:r>
                      <a:r>
                        <a:rPr lang="zh-CN" altLang="en-US" dirty="0" smtClean="0"/>
                        <a:t>对象）</a:t>
                      </a:r>
                      <a:endParaRPr lang="zh-CN" altLang="en-US" dirty="0"/>
                    </a:p>
                  </a:txBody>
                  <a:tcPr/>
                </a:tc>
              </a:tr>
              <a:tr h="431940">
                <a:tc>
                  <a:txBody>
                    <a:bodyPr/>
                    <a:lstStyle/>
                    <a:p>
                      <a:r>
                        <a:rPr lang="en-US" altLang="zh-CN" dirty="0" err="1" smtClean="0"/>
                        <a:t>hasRAT</a:t>
                      </a:r>
                      <a:endParaRPr lang="zh-CN" altLang="en-US" dirty="0"/>
                    </a:p>
                  </a:txBody>
                  <a:tcPr/>
                </a:tc>
                <a:tc>
                  <a:txBody>
                    <a:bodyPr/>
                    <a:lstStyle/>
                    <a:p>
                      <a:r>
                        <a:rPr lang="zh-CN" altLang="en-US" dirty="0" smtClean="0"/>
                        <a:t>是否有关联的属性表</a:t>
                      </a:r>
                      <a:endParaRPr lang="zh-CN" altLang="en-US" dirty="0"/>
                    </a:p>
                  </a:txBody>
                  <a:tcPr/>
                </a:tc>
              </a:tr>
              <a:tr h="4319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height</a:t>
                      </a:r>
                      <a:r>
                        <a:rPr lang="zh-CN" altLang="en-US" dirty="0" smtClean="0"/>
                        <a:t>，</a:t>
                      </a:r>
                      <a:r>
                        <a:rPr lang="en-US" altLang="zh-CN" dirty="0" smtClean="0"/>
                        <a:t>width</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行数，列数</a:t>
                      </a:r>
                      <a:endParaRPr lang="zh-CN" altLang="en-US" dirty="0"/>
                    </a:p>
                  </a:txBody>
                  <a:tcPr/>
                </a:tc>
              </a:tr>
              <a:tr h="4319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maximum</a:t>
                      </a:r>
                      <a:r>
                        <a:rPr lang="zh-CN" altLang="en-US" dirty="0" smtClean="0"/>
                        <a:t>，</a:t>
                      </a:r>
                      <a:r>
                        <a:rPr lang="en-US" altLang="zh-CN" dirty="0" smtClean="0"/>
                        <a:t>minimum</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最大值，最小值</a:t>
                      </a:r>
                      <a:endParaRPr lang="zh-CN" altLang="en-US" dirty="0"/>
                    </a:p>
                  </a:txBody>
                  <a:tcPr/>
                </a:tc>
              </a:tr>
              <a:tr h="4319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meanCellWidth</a:t>
                      </a:r>
                      <a:r>
                        <a:rPr lang="zh-CN" altLang="en-US" dirty="0" smtClean="0"/>
                        <a:t>，</a:t>
                      </a:r>
                      <a:r>
                        <a:rPr lang="en-US" altLang="zh-CN" dirty="0" err="1" smtClean="0"/>
                        <a:t>meanCellHeight</a:t>
                      </a:r>
                      <a:endParaRPr lang="zh-CN" altLang="en-US" dirty="0" smtClean="0"/>
                    </a:p>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X</a:t>
                      </a:r>
                      <a:r>
                        <a:rPr lang="zh-CN" altLang="en-US" dirty="0" smtClean="0"/>
                        <a:t>方向的栅格大小，</a:t>
                      </a:r>
                      <a:r>
                        <a:rPr lang="en-US" altLang="zh-CN" dirty="0" smtClean="0"/>
                        <a:t>Y</a:t>
                      </a:r>
                      <a:r>
                        <a:rPr lang="zh-CN" altLang="en-US" dirty="0" smtClean="0"/>
                        <a:t>方向的栅格大小</a:t>
                      </a:r>
                    </a:p>
                    <a:p>
                      <a:endParaRPr lang="zh-CN" altLang="en-US" dirty="0"/>
                    </a:p>
                  </a:txBody>
                  <a:tcPr/>
                </a:tc>
              </a:tr>
            </a:tbl>
          </a:graphicData>
        </a:graphic>
      </p:graphicFrame>
      <p:sp>
        <p:nvSpPr>
          <p:cNvPr id="5" name="矩形 4"/>
          <p:cNvSpPr/>
          <p:nvPr/>
        </p:nvSpPr>
        <p:spPr>
          <a:xfrm>
            <a:off x="2987824" y="620688"/>
            <a:ext cx="3126177" cy="461665"/>
          </a:xfrm>
          <a:prstGeom prst="rect">
            <a:avLst/>
          </a:prstGeom>
        </p:spPr>
        <p:txBody>
          <a:bodyPr wrap="none">
            <a:spAutoFit/>
          </a:bodyPr>
          <a:lstStyle/>
          <a:p>
            <a:r>
              <a:rPr lang="en-US" altLang="zh-CN" sz="2400" dirty="0" smtClean="0"/>
              <a:t>raster</a:t>
            </a:r>
            <a:r>
              <a:rPr lang="zh-CN" altLang="en-US" sz="2400" dirty="0" smtClean="0"/>
              <a:t>对象的主要属性</a:t>
            </a:r>
            <a:endParaRPr lang="en-US" altLang="zh-CN" sz="2400" dirty="0"/>
          </a:p>
        </p:txBody>
      </p:sp>
    </p:spTree>
    <p:extLst>
      <p:ext uri="{BB962C8B-B14F-4D97-AF65-F5344CB8AC3E}">
        <p14:creationId xmlns:p14="http://schemas.microsoft.com/office/powerpoint/2010/main" val="400526715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Raster</a:t>
            </a:r>
            <a:r>
              <a:rPr lang="zh-CN" altLang="en-US" dirty="0" smtClean="0"/>
              <a:t>对象只有一个</a:t>
            </a:r>
            <a:r>
              <a:rPr lang="en-US" altLang="zh-CN" dirty="0" smtClean="0"/>
              <a:t>save</a:t>
            </a:r>
            <a:r>
              <a:rPr lang="zh-CN" altLang="en-US" dirty="0" smtClean="0"/>
              <a:t>方法，用于保存栅格数据，句法为：</a:t>
            </a:r>
            <a:r>
              <a:rPr lang="en-US" altLang="zh-CN" dirty="0" smtClean="0"/>
              <a:t/>
            </a:r>
            <a:br>
              <a:rPr lang="en-US" altLang="zh-CN" dirty="0" smtClean="0"/>
            </a:br>
            <a:r>
              <a:rPr lang="en-US" altLang="zh-CN" dirty="0" smtClean="0"/>
              <a:t>    save </a:t>
            </a:r>
            <a:r>
              <a:rPr lang="en-US" altLang="zh-CN" dirty="0"/>
              <a:t>({name})</a:t>
            </a:r>
            <a:endParaRPr lang="zh-CN" altLang="en-US" dirty="0"/>
          </a:p>
        </p:txBody>
      </p:sp>
    </p:spTree>
    <p:extLst>
      <p:ext uri="{BB962C8B-B14F-4D97-AF65-F5344CB8AC3E}">
        <p14:creationId xmlns:p14="http://schemas.microsoft.com/office/powerpoint/2010/main" val="318364423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1556792"/>
            <a:ext cx="8640960" cy="3046988"/>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Raster = </a:t>
            </a:r>
            <a:r>
              <a:rPr lang="en-US" altLang="zh-CN" sz="2400" dirty="0" err="1"/>
              <a:t>arcpy.Raster</a:t>
            </a:r>
            <a:r>
              <a:rPr lang="en-US" altLang="zh-CN" sz="2400" dirty="0"/>
              <a:t>('c:\\data\\Spatial\\elevation')</a:t>
            </a:r>
          </a:p>
          <a:p>
            <a:r>
              <a:rPr lang="en-US" altLang="zh-CN" sz="2400" dirty="0"/>
              <a:t>Min = </a:t>
            </a:r>
            <a:r>
              <a:rPr lang="en-US" altLang="zh-CN" sz="2400" dirty="0" err="1"/>
              <a:t>Raster.minimum</a:t>
            </a:r>
            <a:endParaRPr lang="en-US" altLang="zh-CN" sz="2400" dirty="0"/>
          </a:p>
          <a:p>
            <a:r>
              <a:rPr lang="en-US" altLang="zh-CN" sz="2400" dirty="0"/>
              <a:t>Max = </a:t>
            </a:r>
            <a:r>
              <a:rPr lang="en-US" altLang="zh-CN" sz="2400" dirty="0" err="1"/>
              <a:t>Raster.maximum</a:t>
            </a:r>
            <a:endParaRPr lang="en-US" altLang="zh-CN" sz="2400" dirty="0"/>
          </a:p>
          <a:p>
            <a:r>
              <a:rPr lang="en-US" altLang="zh-CN" sz="2400" dirty="0"/>
              <a:t>Area = (</a:t>
            </a:r>
            <a:r>
              <a:rPr lang="en-US" altLang="zh-CN" sz="2400" dirty="0" err="1"/>
              <a:t>Raster.width</a:t>
            </a:r>
            <a:r>
              <a:rPr lang="en-US" altLang="zh-CN" sz="2400" dirty="0"/>
              <a:t> * </a:t>
            </a:r>
            <a:r>
              <a:rPr lang="en-US" altLang="zh-CN" sz="2400" dirty="0" err="1"/>
              <a:t>Raster.height</a:t>
            </a:r>
            <a:r>
              <a:rPr lang="en-US" altLang="zh-CN" sz="2400" dirty="0"/>
              <a:t>) * </a:t>
            </a:r>
            <a:r>
              <a:rPr lang="en-US" altLang="zh-CN" sz="2400" dirty="0" err="1"/>
              <a:t>Raster.meanCellWidth</a:t>
            </a:r>
            <a:endParaRPr lang="en-US" altLang="zh-CN" sz="2400" dirty="0"/>
          </a:p>
          <a:p>
            <a:r>
              <a:rPr lang="en-US" altLang="zh-CN" sz="2400" dirty="0"/>
              <a:t>print Min</a:t>
            </a:r>
          </a:p>
          <a:p>
            <a:r>
              <a:rPr lang="en-US" altLang="zh-CN" sz="2400" dirty="0"/>
              <a:t>print Max</a:t>
            </a:r>
          </a:p>
          <a:p>
            <a:r>
              <a:rPr lang="en-US" altLang="zh-CN" sz="2400" dirty="0"/>
              <a:t>print Area</a:t>
            </a:r>
          </a:p>
        </p:txBody>
      </p:sp>
      <p:sp>
        <p:nvSpPr>
          <p:cNvPr id="2" name="TextBox 1"/>
          <p:cNvSpPr txBox="1"/>
          <p:nvPr/>
        </p:nvSpPr>
        <p:spPr>
          <a:xfrm>
            <a:off x="1763688" y="5127575"/>
            <a:ext cx="5472608" cy="461665"/>
          </a:xfrm>
          <a:prstGeom prst="rect">
            <a:avLst/>
          </a:prstGeom>
          <a:noFill/>
        </p:spPr>
        <p:txBody>
          <a:bodyPr wrap="square" rtlCol="0">
            <a:spAutoFit/>
          </a:bodyPr>
          <a:lstStyle/>
          <a:p>
            <a:r>
              <a:rPr lang="zh-CN" altLang="en-US" sz="2400" dirty="0" smtClean="0"/>
              <a:t>打印栅格数据的最大值、最小值和面积</a:t>
            </a:r>
            <a:endParaRPr lang="zh-CN" altLang="en-US" sz="2400" dirty="0"/>
          </a:p>
        </p:txBody>
      </p:sp>
    </p:spTree>
    <p:extLst>
      <p:ext uri="{BB962C8B-B14F-4D97-AF65-F5344CB8AC3E}">
        <p14:creationId xmlns:p14="http://schemas.microsoft.com/office/powerpoint/2010/main" val="37055928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2"/>
          <p:cNvSpPr txBox="1">
            <a:spLocks noChangeArrowheads="1"/>
          </p:cNvSpPr>
          <p:nvPr/>
        </p:nvSpPr>
        <p:spPr bwMode="auto">
          <a:xfrm>
            <a:off x="3574728" y="6000750"/>
            <a:ext cx="207739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dirty="0" err="1" smtClean="0"/>
              <a:t>ArcGlobe</a:t>
            </a:r>
            <a:r>
              <a:rPr lang="zh-CN" altLang="en-US" dirty="0" smtClean="0"/>
              <a:t>界面</a:t>
            </a:r>
            <a:endParaRPr lang="zh-CN" altLang="en-US" dirty="0"/>
          </a:p>
        </p:txBody>
      </p:sp>
      <p:pic>
        <p:nvPicPr>
          <p:cNvPr id="3379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476250"/>
            <a:ext cx="7951787" cy="539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020491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476672"/>
            <a:ext cx="2232248" cy="792088"/>
          </a:xfrm>
          <a:solidFill>
            <a:schemeClr val="accent1">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rtlCol="0" anchor="ctr" anchorCtr="0" compatLnSpc="1">
            <a:prstTxWarp prst="textNoShape">
              <a:avLst/>
            </a:prstTxWarp>
            <a:normAutofit/>
          </a:bodyPr>
          <a:lstStyle/>
          <a:p>
            <a:r>
              <a:rPr lang="en-US" altLang="zh-CN" sz="3600" dirty="0">
                <a:ea typeface="华文新魏" pitchFamily="2" charset="-122"/>
              </a:rPr>
              <a:t>extent</a:t>
            </a:r>
            <a:endParaRPr lang="zh-CN" altLang="en-US" sz="3600" dirty="0">
              <a:ea typeface="华文新魏" pitchFamily="2" charset="-122"/>
            </a:endParaRPr>
          </a:p>
        </p:txBody>
      </p:sp>
      <p:sp>
        <p:nvSpPr>
          <p:cNvPr id="3" name="内容占位符 2"/>
          <p:cNvSpPr>
            <a:spLocks noGrp="1"/>
          </p:cNvSpPr>
          <p:nvPr>
            <p:ph idx="1"/>
          </p:nvPr>
        </p:nvSpPr>
        <p:spPr/>
        <p:txBody>
          <a:bodyPr/>
          <a:lstStyle/>
          <a:p>
            <a:r>
              <a:rPr lang="en-US" altLang="zh-CN" dirty="0"/>
              <a:t> </a:t>
            </a:r>
            <a:r>
              <a:rPr lang="en-US" altLang="zh-CN" dirty="0" smtClean="0"/>
              <a:t>extent</a:t>
            </a:r>
            <a:r>
              <a:rPr lang="zh-CN" altLang="en-US" dirty="0" smtClean="0"/>
              <a:t>是一个由左上角坐标和右下角坐标构成的矩形。几何对象、栅格对象等都有</a:t>
            </a:r>
            <a:r>
              <a:rPr lang="en-US" altLang="zh-CN" dirty="0" smtClean="0"/>
              <a:t>extent</a:t>
            </a:r>
            <a:r>
              <a:rPr lang="zh-CN" altLang="en-US" dirty="0" smtClean="0"/>
              <a:t>属性（只读），返回表示空间数据范围的</a:t>
            </a:r>
            <a:r>
              <a:rPr lang="en-US" altLang="zh-CN" dirty="0" smtClean="0"/>
              <a:t>extent</a:t>
            </a:r>
            <a:r>
              <a:rPr lang="zh-CN" altLang="en-US" dirty="0" smtClean="0"/>
              <a:t>对象。另外</a:t>
            </a:r>
            <a:r>
              <a:rPr lang="en-US" altLang="zh-CN" dirty="0" err="1" smtClean="0"/>
              <a:t>env</a:t>
            </a:r>
            <a:r>
              <a:rPr lang="zh-CN" altLang="en-US" dirty="0" smtClean="0"/>
              <a:t>对象也有</a:t>
            </a:r>
            <a:r>
              <a:rPr lang="en-US" altLang="zh-CN" dirty="0"/>
              <a:t>extent</a:t>
            </a:r>
            <a:r>
              <a:rPr lang="zh-CN" altLang="en-US" dirty="0"/>
              <a:t>属性</a:t>
            </a:r>
            <a:r>
              <a:rPr lang="zh-CN" altLang="en-US" dirty="0" smtClean="0"/>
              <a:t>（可读写），可获取或定义空间数据的处理范围。</a:t>
            </a:r>
            <a:r>
              <a:rPr lang="en-US" altLang="zh-CN" dirty="0" smtClean="0"/>
              <a:t> </a:t>
            </a:r>
            <a:endParaRPr lang="zh-CN" altLang="en-US" dirty="0"/>
          </a:p>
        </p:txBody>
      </p:sp>
    </p:spTree>
    <p:extLst>
      <p:ext uri="{BB962C8B-B14F-4D97-AF65-F5344CB8AC3E}">
        <p14:creationId xmlns:p14="http://schemas.microsoft.com/office/powerpoint/2010/main" val="319532746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1"/>
            <a:ext cx="8229600" cy="4205064"/>
          </a:xfrm>
        </p:spPr>
        <p:txBody>
          <a:bodyPr/>
          <a:lstStyle/>
          <a:p>
            <a:r>
              <a:rPr lang="zh-CN" altLang="en-US" dirty="0" smtClean="0"/>
              <a:t>创建</a:t>
            </a:r>
            <a:r>
              <a:rPr lang="en-US" altLang="zh-CN" dirty="0" smtClean="0"/>
              <a:t>extent</a:t>
            </a:r>
            <a:r>
              <a:rPr lang="zh-CN" altLang="en-US" dirty="0" smtClean="0"/>
              <a:t>对象的句法：</a:t>
            </a:r>
            <a:r>
              <a:rPr lang="en-US" altLang="zh-CN" dirty="0"/>
              <a:t/>
            </a:r>
            <a:br>
              <a:rPr lang="en-US" altLang="zh-CN" dirty="0"/>
            </a:br>
            <a:r>
              <a:rPr lang="en-US" altLang="zh-CN" dirty="0"/>
              <a:t>Extent ({</a:t>
            </a:r>
            <a:r>
              <a:rPr lang="en-US" altLang="zh-CN" dirty="0" err="1"/>
              <a:t>XMin</a:t>
            </a:r>
            <a:r>
              <a:rPr lang="en-US" altLang="zh-CN" dirty="0"/>
              <a:t>}, {</a:t>
            </a:r>
            <a:r>
              <a:rPr lang="en-US" altLang="zh-CN" dirty="0" err="1"/>
              <a:t>YMin</a:t>
            </a:r>
            <a:r>
              <a:rPr lang="en-US" altLang="zh-CN" dirty="0"/>
              <a:t>}, {</a:t>
            </a:r>
            <a:r>
              <a:rPr lang="en-US" altLang="zh-CN" dirty="0" err="1"/>
              <a:t>XMax</a:t>
            </a:r>
            <a:r>
              <a:rPr lang="en-US" altLang="zh-CN" dirty="0"/>
              <a:t>}, {</a:t>
            </a:r>
            <a:r>
              <a:rPr lang="en-US" altLang="zh-CN" dirty="0" err="1"/>
              <a:t>YMax</a:t>
            </a:r>
            <a:r>
              <a:rPr lang="en-US" altLang="zh-CN" dirty="0"/>
              <a:t>}, {</a:t>
            </a:r>
            <a:r>
              <a:rPr lang="en-US" altLang="zh-CN" dirty="0" err="1"/>
              <a:t>ZMin</a:t>
            </a:r>
            <a:r>
              <a:rPr lang="en-US" altLang="zh-CN" dirty="0"/>
              <a:t>}, {</a:t>
            </a:r>
            <a:r>
              <a:rPr lang="en-US" altLang="zh-CN" dirty="0" err="1"/>
              <a:t>ZMax</a:t>
            </a:r>
            <a:r>
              <a:rPr lang="en-US" altLang="zh-CN" dirty="0"/>
              <a:t>}, {</a:t>
            </a:r>
            <a:r>
              <a:rPr lang="en-US" altLang="zh-CN" dirty="0" err="1"/>
              <a:t>MMin</a:t>
            </a:r>
            <a:r>
              <a:rPr lang="en-US" altLang="zh-CN" dirty="0"/>
              <a:t>}, {</a:t>
            </a:r>
            <a:r>
              <a:rPr lang="en-US" altLang="zh-CN" dirty="0" err="1"/>
              <a:t>MMax</a:t>
            </a:r>
            <a:r>
              <a:rPr lang="en-US" altLang="zh-CN" dirty="0"/>
              <a:t>})</a:t>
            </a:r>
          </a:p>
          <a:p>
            <a:endParaRPr lang="zh-CN" altLang="en-US" dirty="0"/>
          </a:p>
        </p:txBody>
      </p:sp>
    </p:spTree>
    <p:extLst>
      <p:ext uri="{BB962C8B-B14F-4D97-AF65-F5344CB8AC3E}">
        <p14:creationId xmlns:p14="http://schemas.microsoft.com/office/powerpoint/2010/main" val="332217068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055252624"/>
              </p:ext>
            </p:extLst>
          </p:nvPr>
        </p:nvGraphicFramePr>
        <p:xfrm>
          <a:off x="539552" y="1196752"/>
          <a:ext cx="7992888" cy="4706280"/>
        </p:xfrm>
        <a:graphic>
          <a:graphicData uri="http://schemas.openxmlformats.org/drawingml/2006/table">
            <a:tbl>
              <a:tblPr firstRow="1" bandRow="1">
                <a:tableStyleId>{5C22544A-7EE6-4342-B048-85BDC9FD1C3A}</a:tableStyleId>
              </a:tblPr>
              <a:tblGrid>
                <a:gridCol w="2952328"/>
                <a:gridCol w="5040560"/>
              </a:tblGrid>
              <a:tr h="431940">
                <a:tc>
                  <a:txBody>
                    <a:bodyPr/>
                    <a:lstStyle/>
                    <a:p>
                      <a:pPr algn="ctr"/>
                      <a:r>
                        <a:rPr lang="zh-CN" altLang="en-US" dirty="0" smtClean="0">
                          <a:solidFill>
                            <a:schemeClr val="bg1"/>
                          </a:solidFill>
                        </a:rPr>
                        <a:t>属性</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09248">
                <a:tc>
                  <a:txBody>
                    <a:bodyPr/>
                    <a:lstStyle/>
                    <a:p>
                      <a:r>
                        <a:rPr lang="en-US" altLang="zh-CN" dirty="0" err="1" smtClean="0"/>
                        <a:t>XMax</a:t>
                      </a:r>
                      <a:endParaRPr lang="zh-CN" altLang="en-US" dirty="0"/>
                    </a:p>
                  </a:txBody>
                  <a:tcPr/>
                </a:tc>
                <a:tc>
                  <a:txBody>
                    <a:bodyPr/>
                    <a:lstStyle/>
                    <a:p>
                      <a:r>
                        <a:rPr lang="zh-CN" altLang="en-US" dirty="0" smtClean="0"/>
                        <a:t>最大</a:t>
                      </a:r>
                      <a:r>
                        <a:rPr lang="en-US" altLang="zh-CN" dirty="0" smtClean="0"/>
                        <a:t>x</a:t>
                      </a:r>
                      <a:endParaRPr lang="zh-CN" altLang="en-US" dirty="0"/>
                    </a:p>
                  </a:txBody>
                  <a:tcPr/>
                </a:tc>
              </a:tr>
              <a:tr h="409248">
                <a:tc>
                  <a:txBody>
                    <a:bodyPr/>
                    <a:lstStyle/>
                    <a:p>
                      <a:r>
                        <a:rPr lang="en-US" altLang="zh-CN" dirty="0" err="1" smtClean="0"/>
                        <a:t>XMin</a:t>
                      </a:r>
                      <a:endParaRPr lang="zh-CN" altLang="en-US" dirty="0"/>
                    </a:p>
                  </a:txBody>
                  <a:tcPr/>
                </a:tc>
                <a:tc>
                  <a:txBody>
                    <a:bodyPr/>
                    <a:lstStyle/>
                    <a:p>
                      <a:r>
                        <a:rPr lang="zh-CN" altLang="en-US" dirty="0" smtClean="0"/>
                        <a:t>最小</a:t>
                      </a:r>
                      <a:r>
                        <a:rPr lang="en-US" altLang="zh-CN" dirty="0" smtClean="0"/>
                        <a:t>x</a:t>
                      </a:r>
                      <a:endParaRPr lang="zh-CN" altLang="en-US" dirty="0"/>
                    </a:p>
                  </a:txBody>
                  <a:tcPr/>
                </a:tc>
              </a:tr>
              <a:tr h="409248">
                <a:tc>
                  <a:txBody>
                    <a:bodyPr/>
                    <a:lstStyle/>
                    <a:p>
                      <a:r>
                        <a:rPr lang="en-US" altLang="zh-CN" dirty="0" err="1" smtClean="0"/>
                        <a:t>YMax</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最大</a:t>
                      </a:r>
                      <a:r>
                        <a:rPr lang="en-US" altLang="zh-CN" dirty="0" smtClean="0"/>
                        <a:t>y</a:t>
                      </a:r>
                      <a:endParaRPr lang="zh-CN" altLang="en-US" dirty="0"/>
                    </a:p>
                  </a:txBody>
                  <a:tcPr/>
                </a:tc>
              </a:tr>
              <a:tr h="409248">
                <a:tc>
                  <a:txBody>
                    <a:bodyPr/>
                    <a:lstStyle/>
                    <a:p>
                      <a:r>
                        <a:rPr lang="en-US" altLang="zh-CN" dirty="0" err="1" smtClean="0"/>
                        <a:t>YMin</a:t>
                      </a:r>
                      <a:endParaRPr lang="zh-CN" altLang="en-US" dirty="0"/>
                    </a:p>
                  </a:txBody>
                  <a:tcPr/>
                </a:tc>
                <a:tc>
                  <a:txBody>
                    <a:bodyPr/>
                    <a:lstStyle/>
                    <a:p>
                      <a:r>
                        <a:rPr lang="zh-CN" altLang="en-US" dirty="0" smtClean="0"/>
                        <a:t>最小</a:t>
                      </a:r>
                      <a:r>
                        <a:rPr lang="en-US" altLang="zh-CN" dirty="0" smtClean="0"/>
                        <a:t>y</a:t>
                      </a:r>
                      <a:endParaRPr lang="zh-CN" altLang="en-US" dirty="0"/>
                    </a:p>
                  </a:txBody>
                  <a:tcPr/>
                </a:tc>
              </a:tr>
              <a:tr h="477648">
                <a:tc>
                  <a:txBody>
                    <a:bodyPr/>
                    <a:lstStyle/>
                    <a:p>
                      <a:r>
                        <a:rPr lang="en-US" altLang="zh-CN" dirty="0" smtClean="0"/>
                        <a:t>width</a:t>
                      </a:r>
                      <a:endParaRPr lang="zh-CN" altLang="en-US" dirty="0"/>
                    </a:p>
                  </a:txBody>
                  <a:tcPr/>
                </a:tc>
                <a:tc>
                  <a:txBody>
                    <a:bodyPr/>
                    <a:lstStyle/>
                    <a:p>
                      <a:r>
                        <a:rPr lang="zh-CN" altLang="en-US" dirty="0" smtClean="0"/>
                        <a:t>宽度</a:t>
                      </a:r>
                      <a:endParaRPr lang="zh-CN" altLang="en-US" dirty="0"/>
                    </a:p>
                  </a:txBody>
                  <a:tcPr/>
                </a:tc>
              </a:tr>
              <a:tr h="431940">
                <a:tc>
                  <a:txBody>
                    <a:bodyPr/>
                    <a:lstStyle/>
                    <a:p>
                      <a:r>
                        <a:rPr lang="en-US" altLang="zh-CN" dirty="0" smtClean="0"/>
                        <a:t>height</a:t>
                      </a:r>
                      <a:endParaRPr lang="zh-CN" altLang="en-US" dirty="0"/>
                    </a:p>
                  </a:txBody>
                  <a:tcPr/>
                </a:tc>
                <a:tc>
                  <a:txBody>
                    <a:bodyPr/>
                    <a:lstStyle/>
                    <a:p>
                      <a:r>
                        <a:rPr lang="zh-CN" altLang="en-US" dirty="0" smtClean="0"/>
                        <a:t>高度</a:t>
                      </a:r>
                      <a:endParaRPr lang="zh-CN" altLang="en-US" dirty="0"/>
                    </a:p>
                  </a:txBody>
                  <a:tcPr/>
                </a:tc>
              </a:tr>
              <a:tr h="431940">
                <a:tc>
                  <a:txBody>
                    <a:bodyPr/>
                    <a:lstStyle/>
                    <a:p>
                      <a:r>
                        <a:rPr lang="en-US" altLang="zh-CN" dirty="0" err="1" smtClean="0"/>
                        <a:t>upperLeft</a:t>
                      </a:r>
                      <a:endParaRPr lang="zh-CN" altLang="en-US" dirty="0"/>
                    </a:p>
                  </a:txBody>
                  <a:tcPr/>
                </a:tc>
                <a:tc>
                  <a:txBody>
                    <a:bodyPr/>
                    <a:lstStyle/>
                    <a:p>
                      <a:r>
                        <a:rPr lang="zh-CN" altLang="en-US" dirty="0" smtClean="0"/>
                        <a:t>左上角点</a:t>
                      </a:r>
                      <a:endParaRPr lang="zh-CN" altLang="en-US" dirty="0"/>
                    </a:p>
                  </a:txBody>
                  <a:tcPr/>
                </a:tc>
              </a:tr>
              <a:tr h="4319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mtClean="0"/>
                        <a:t>upperRight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右上角点</a:t>
                      </a:r>
                      <a:endParaRPr lang="zh-CN" altLang="en-US" dirty="0"/>
                    </a:p>
                  </a:txBody>
                  <a:tcPr/>
                </a:tc>
              </a:tr>
              <a:tr h="4319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lowerLeft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左下角点</a:t>
                      </a:r>
                      <a:endParaRPr lang="zh-CN" altLang="en-US" dirty="0"/>
                    </a:p>
                  </a:txBody>
                  <a:tcPr/>
                </a:tc>
              </a:tr>
              <a:tr h="431940">
                <a:tc>
                  <a:txBody>
                    <a:bodyPr/>
                    <a:lstStyle/>
                    <a:p>
                      <a:r>
                        <a:rPr lang="en-US" altLang="zh-CN" dirty="0" err="1" smtClean="0"/>
                        <a:t>lowerRight</a:t>
                      </a:r>
                      <a:endParaRPr lang="zh-CN" altLang="en-US" dirty="0"/>
                    </a:p>
                  </a:txBody>
                  <a:tcPr/>
                </a:tc>
                <a:tc>
                  <a:txBody>
                    <a:bodyPr/>
                    <a:lstStyle/>
                    <a:p>
                      <a:r>
                        <a:rPr lang="zh-CN" altLang="en-US" dirty="0" smtClean="0"/>
                        <a:t>右下角点</a:t>
                      </a:r>
                      <a:endParaRPr lang="zh-CN" altLang="en-US" dirty="0"/>
                    </a:p>
                  </a:txBody>
                  <a:tcPr/>
                </a:tc>
              </a:tr>
            </a:tbl>
          </a:graphicData>
        </a:graphic>
      </p:graphicFrame>
      <p:sp>
        <p:nvSpPr>
          <p:cNvPr id="5" name="矩形 4"/>
          <p:cNvSpPr/>
          <p:nvPr/>
        </p:nvSpPr>
        <p:spPr>
          <a:xfrm>
            <a:off x="2987824" y="620688"/>
            <a:ext cx="3177473" cy="461665"/>
          </a:xfrm>
          <a:prstGeom prst="rect">
            <a:avLst/>
          </a:prstGeom>
        </p:spPr>
        <p:txBody>
          <a:bodyPr wrap="none">
            <a:spAutoFit/>
          </a:bodyPr>
          <a:lstStyle/>
          <a:p>
            <a:r>
              <a:rPr lang="en-US" altLang="zh-CN" sz="2400" dirty="0"/>
              <a:t>extent</a:t>
            </a:r>
            <a:r>
              <a:rPr lang="zh-CN" altLang="en-US" sz="2400" dirty="0" smtClean="0"/>
              <a:t>对象的主要属性</a:t>
            </a:r>
            <a:endParaRPr lang="en-US" altLang="zh-CN" sz="2400" dirty="0"/>
          </a:p>
        </p:txBody>
      </p:sp>
    </p:spTree>
    <p:extLst>
      <p:ext uri="{BB962C8B-B14F-4D97-AF65-F5344CB8AC3E}">
        <p14:creationId xmlns:p14="http://schemas.microsoft.com/office/powerpoint/2010/main" val="391847666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1700808"/>
            <a:ext cx="8640960" cy="3170099"/>
          </a:xfrm>
          <a:prstGeom prst="rect">
            <a:avLst/>
          </a:prstGeom>
        </p:spPr>
        <p:txBody>
          <a:bodyPr wrap="square">
            <a:spAutoFit/>
          </a:bodyPr>
          <a:lstStyle/>
          <a:p>
            <a:r>
              <a:rPr lang="en-US" altLang="zh-CN" sz="2000" dirty="0"/>
              <a:t>import </a:t>
            </a:r>
            <a:r>
              <a:rPr lang="en-US" altLang="zh-CN" sz="2000" dirty="0" err="1"/>
              <a:t>arcpy</a:t>
            </a:r>
            <a:endParaRPr lang="en-US" altLang="zh-CN" sz="2000" dirty="0"/>
          </a:p>
          <a:p>
            <a:r>
              <a:rPr lang="en-US" altLang="zh-CN" sz="2000" dirty="0"/>
              <a:t>from </a:t>
            </a:r>
            <a:r>
              <a:rPr lang="en-US" altLang="zh-CN" sz="2000" dirty="0" err="1"/>
              <a:t>arcpy</a:t>
            </a:r>
            <a:r>
              <a:rPr lang="en-US" altLang="zh-CN" sz="2000" dirty="0"/>
              <a:t> import </a:t>
            </a:r>
            <a:r>
              <a:rPr lang="en-US" altLang="zh-CN" sz="2000" dirty="0" err="1"/>
              <a:t>env</a:t>
            </a:r>
            <a:endParaRPr lang="en-US" altLang="zh-CN" sz="2000" dirty="0"/>
          </a:p>
          <a:p>
            <a:r>
              <a:rPr lang="en-US" altLang="zh-CN" sz="2000" dirty="0" err="1"/>
              <a:t>env.workspace</a:t>
            </a:r>
            <a:r>
              <a:rPr lang="en-US" altLang="zh-CN" sz="2000" dirty="0"/>
              <a:t> = "C:\\data\\USA"</a:t>
            </a:r>
          </a:p>
          <a:p>
            <a:r>
              <a:rPr lang="en-US" altLang="zh-CN" sz="2000" dirty="0"/>
              <a:t>c</a:t>
            </a:r>
            <a:r>
              <a:rPr lang="en-US" altLang="zh-CN" sz="2000" dirty="0" smtClean="0"/>
              <a:t>ur </a:t>
            </a:r>
            <a:r>
              <a:rPr lang="en-US" altLang="zh-CN" sz="2000" dirty="0"/>
              <a:t>= </a:t>
            </a:r>
            <a:r>
              <a:rPr lang="en-US" altLang="zh-CN" sz="2000" dirty="0" err="1"/>
              <a:t>arcpy.SearchCursor</a:t>
            </a:r>
            <a:r>
              <a:rPr lang="en-US" altLang="zh-CN" sz="2000" dirty="0"/>
              <a:t>("</a:t>
            </a:r>
            <a:r>
              <a:rPr lang="en-US" altLang="zh-CN" sz="2000" dirty="0" err="1"/>
              <a:t>States.shp</a:t>
            </a:r>
            <a:r>
              <a:rPr lang="en-US" altLang="zh-CN" sz="2000" dirty="0"/>
              <a:t>", "STATE_NAME ='Ohio'")</a:t>
            </a:r>
          </a:p>
          <a:p>
            <a:r>
              <a:rPr lang="en-US" altLang="zh-CN" sz="2000" dirty="0"/>
              <a:t>for row in c</a:t>
            </a:r>
            <a:r>
              <a:rPr lang="en-US" altLang="zh-CN" sz="2000" dirty="0" smtClean="0"/>
              <a:t>ur</a:t>
            </a:r>
            <a:r>
              <a:rPr lang="en-US" altLang="zh-CN" sz="2000" dirty="0"/>
              <a:t>:</a:t>
            </a:r>
          </a:p>
          <a:p>
            <a:r>
              <a:rPr lang="en-US" altLang="zh-CN" sz="2000" dirty="0"/>
              <a:t>    </a:t>
            </a:r>
            <a:r>
              <a:rPr lang="en-US" altLang="zh-CN" sz="2000" dirty="0" err="1"/>
              <a:t>geom</a:t>
            </a:r>
            <a:r>
              <a:rPr lang="en-US" altLang="zh-CN" sz="2000" dirty="0"/>
              <a:t> = </a:t>
            </a:r>
            <a:r>
              <a:rPr lang="en-US" altLang="zh-CN" sz="2000" dirty="0" err="1"/>
              <a:t>row.shape</a:t>
            </a:r>
            <a:endParaRPr lang="en-US" altLang="zh-CN" sz="2000" dirty="0"/>
          </a:p>
          <a:p>
            <a:r>
              <a:rPr lang="en-US" altLang="zh-CN" sz="2000" dirty="0"/>
              <a:t>    </a:t>
            </a:r>
            <a:r>
              <a:rPr lang="en-US" altLang="zh-CN" sz="2000" dirty="0" err="1"/>
              <a:t>ext</a:t>
            </a:r>
            <a:r>
              <a:rPr lang="en-US" altLang="zh-CN" sz="2000" dirty="0"/>
              <a:t> = </a:t>
            </a:r>
            <a:r>
              <a:rPr lang="en-US" altLang="zh-CN" sz="2000" dirty="0" err="1"/>
              <a:t>geom.extent</a:t>
            </a:r>
            <a:endParaRPr lang="en-US" altLang="zh-CN" sz="2000" dirty="0"/>
          </a:p>
          <a:p>
            <a:r>
              <a:rPr lang="en-US" altLang="zh-CN" sz="2000" dirty="0"/>
              <a:t>    print "Extent of feature:\</a:t>
            </a:r>
            <a:r>
              <a:rPr lang="en-US" altLang="zh-CN" sz="2000" dirty="0" err="1"/>
              <a:t>nXMin</a:t>
            </a:r>
            <a:r>
              <a:rPr lang="en-US" altLang="zh-CN" sz="2000" dirty="0"/>
              <a:t>: %f, </a:t>
            </a:r>
            <a:r>
              <a:rPr lang="en-US" altLang="zh-CN" sz="2000" dirty="0" err="1"/>
              <a:t>YMin</a:t>
            </a:r>
            <a:r>
              <a:rPr lang="en-US" altLang="zh-CN" sz="2000" dirty="0"/>
              <a:t>: %f, \</a:t>
            </a:r>
            <a:r>
              <a:rPr lang="en-US" altLang="zh-CN" sz="2000" dirty="0" err="1"/>
              <a:t>nXMax</a:t>
            </a:r>
            <a:r>
              <a:rPr lang="en-US" altLang="zh-CN" sz="2000" dirty="0"/>
              <a:t>: %f, </a:t>
            </a:r>
            <a:r>
              <a:rPr lang="en-US" altLang="zh-CN" sz="2000" dirty="0" err="1"/>
              <a:t>YMax</a:t>
            </a:r>
            <a:r>
              <a:rPr lang="en-US" altLang="zh-CN" sz="2000" dirty="0"/>
              <a:t>: %f" % \</a:t>
            </a:r>
          </a:p>
          <a:p>
            <a:r>
              <a:rPr lang="en-US" altLang="zh-CN" sz="2000" dirty="0"/>
              <a:t>             (</a:t>
            </a:r>
            <a:r>
              <a:rPr lang="en-US" altLang="zh-CN" sz="2000" dirty="0" err="1"/>
              <a:t>ext.XMin,ext.YMin,ext.XMax,ext.YMax</a:t>
            </a:r>
            <a:r>
              <a:rPr lang="en-US" altLang="zh-CN" sz="2000" dirty="0" smtClean="0"/>
              <a:t>)</a:t>
            </a:r>
          </a:p>
          <a:p>
            <a:r>
              <a:rPr lang="en-US" altLang="zh-CN" sz="2000" dirty="0"/>
              <a:t>del </a:t>
            </a:r>
            <a:r>
              <a:rPr lang="en-US" altLang="zh-CN" sz="2000" dirty="0" err="1"/>
              <a:t>cur,row</a:t>
            </a:r>
            <a:r>
              <a:rPr lang="en-US" altLang="zh-CN" sz="2000" dirty="0"/>
              <a:t> </a:t>
            </a:r>
            <a:endParaRPr lang="zh-CN" altLang="en-US" sz="2000" dirty="0"/>
          </a:p>
        </p:txBody>
      </p:sp>
      <p:sp>
        <p:nvSpPr>
          <p:cNvPr id="2" name="TextBox 1"/>
          <p:cNvSpPr txBox="1"/>
          <p:nvPr/>
        </p:nvSpPr>
        <p:spPr>
          <a:xfrm>
            <a:off x="1763688" y="5301208"/>
            <a:ext cx="5904656" cy="461665"/>
          </a:xfrm>
          <a:prstGeom prst="rect">
            <a:avLst/>
          </a:prstGeom>
          <a:noFill/>
        </p:spPr>
        <p:txBody>
          <a:bodyPr wrap="square" rtlCol="0">
            <a:spAutoFit/>
          </a:bodyPr>
          <a:lstStyle/>
          <a:p>
            <a:r>
              <a:rPr lang="zh-CN" altLang="en-US" sz="2400" dirty="0"/>
              <a:t>显示</a:t>
            </a:r>
            <a:r>
              <a:rPr lang="en-US" altLang="zh-CN" sz="2400" dirty="0" smtClean="0"/>
              <a:t>Ohio</a:t>
            </a:r>
            <a:r>
              <a:rPr lang="zh-CN" altLang="en-US" sz="2400" dirty="0" smtClean="0"/>
              <a:t>州的最大最小</a:t>
            </a:r>
            <a:r>
              <a:rPr lang="en-US" altLang="zh-CN" sz="2400" dirty="0" smtClean="0"/>
              <a:t>x</a:t>
            </a:r>
            <a:r>
              <a:rPr lang="zh-CN" altLang="en-US" sz="2400" dirty="0" smtClean="0"/>
              <a:t>和最大最小</a:t>
            </a:r>
            <a:r>
              <a:rPr lang="en-US" altLang="zh-CN" sz="2400" dirty="0" smtClean="0"/>
              <a:t>y</a:t>
            </a:r>
            <a:r>
              <a:rPr lang="zh-CN" altLang="en-US" sz="2400" dirty="0" smtClean="0"/>
              <a:t>值</a:t>
            </a:r>
            <a:endParaRPr lang="zh-CN" altLang="en-US" sz="2400" dirty="0"/>
          </a:p>
        </p:txBody>
      </p:sp>
    </p:spTree>
    <p:extLst>
      <p:ext uri="{BB962C8B-B14F-4D97-AF65-F5344CB8AC3E}">
        <p14:creationId xmlns:p14="http://schemas.microsoft.com/office/powerpoint/2010/main" val="207229023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268760"/>
            <a:ext cx="8568952" cy="3477875"/>
          </a:xfrm>
          <a:prstGeom prst="rect">
            <a:avLst/>
          </a:prstGeom>
        </p:spPr>
        <p:txBody>
          <a:bodyPr wrap="square">
            <a:spAutoFit/>
          </a:bodyPr>
          <a:lstStyle/>
          <a:p>
            <a:r>
              <a:rPr lang="en-US" altLang="zh-CN" sz="2200" dirty="0"/>
              <a:t>import </a:t>
            </a:r>
            <a:r>
              <a:rPr lang="en-US" altLang="zh-CN" sz="2200" dirty="0" err="1"/>
              <a:t>arcpy</a:t>
            </a:r>
            <a:endParaRPr lang="en-US" altLang="zh-CN" sz="2200" dirty="0"/>
          </a:p>
          <a:p>
            <a:r>
              <a:rPr lang="en-US" altLang="zh-CN" sz="2200" dirty="0"/>
              <a:t>from </a:t>
            </a:r>
            <a:r>
              <a:rPr lang="en-US" altLang="zh-CN" sz="2200" dirty="0" err="1"/>
              <a:t>arcpy</a:t>
            </a:r>
            <a:r>
              <a:rPr lang="en-US" altLang="zh-CN" sz="2200" dirty="0"/>
              <a:t> import </a:t>
            </a:r>
            <a:r>
              <a:rPr lang="en-US" altLang="zh-CN" sz="2200" dirty="0" err="1"/>
              <a:t>env</a:t>
            </a:r>
            <a:endParaRPr lang="en-US" altLang="zh-CN" sz="2200" dirty="0"/>
          </a:p>
          <a:p>
            <a:r>
              <a:rPr lang="en-US" altLang="zh-CN" sz="2200" dirty="0" err="1"/>
              <a:t>env.workspace</a:t>
            </a:r>
            <a:r>
              <a:rPr lang="en-US" altLang="zh-CN" sz="2200" dirty="0"/>
              <a:t> = "C:\\data\\USA"</a:t>
            </a:r>
          </a:p>
          <a:p>
            <a:r>
              <a:rPr lang="en-US" altLang="zh-CN" sz="2200" dirty="0"/>
              <a:t>cur = </a:t>
            </a:r>
            <a:r>
              <a:rPr lang="en-US" altLang="zh-CN" sz="2200" dirty="0" err="1"/>
              <a:t>arcpy.SearchCursor</a:t>
            </a:r>
            <a:r>
              <a:rPr lang="en-US" altLang="zh-CN" sz="2200" dirty="0"/>
              <a:t>("</a:t>
            </a:r>
            <a:r>
              <a:rPr lang="en-US" altLang="zh-CN" sz="2200" dirty="0" err="1"/>
              <a:t>States_prj.shp</a:t>
            </a:r>
            <a:r>
              <a:rPr lang="en-US" altLang="zh-CN" sz="2200" dirty="0"/>
              <a:t>", "STATE_NAME ='Ohio'")</a:t>
            </a:r>
          </a:p>
          <a:p>
            <a:r>
              <a:rPr lang="en-US" altLang="zh-CN" sz="2200" dirty="0"/>
              <a:t>for row in cur:</a:t>
            </a:r>
          </a:p>
          <a:p>
            <a:r>
              <a:rPr lang="en-US" altLang="zh-CN" sz="2200" dirty="0"/>
              <a:t>    </a:t>
            </a:r>
            <a:r>
              <a:rPr lang="en-US" altLang="zh-CN" sz="2200" dirty="0" err="1"/>
              <a:t>geom</a:t>
            </a:r>
            <a:r>
              <a:rPr lang="en-US" altLang="zh-CN" sz="2200" dirty="0"/>
              <a:t> = </a:t>
            </a:r>
            <a:r>
              <a:rPr lang="en-US" altLang="zh-CN" sz="2200" dirty="0" err="1"/>
              <a:t>row.shape</a:t>
            </a:r>
            <a:endParaRPr lang="en-US" altLang="zh-CN" sz="2200" dirty="0"/>
          </a:p>
          <a:p>
            <a:r>
              <a:rPr lang="en-US" altLang="zh-CN" sz="2200" dirty="0"/>
              <a:t>    </a:t>
            </a:r>
            <a:r>
              <a:rPr lang="en-US" altLang="zh-CN" sz="2200" dirty="0" err="1"/>
              <a:t>ext</a:t>
            </a:r>
            <a:r>
              <a:rPr lang="en-US" altLang="zh-CN" sz="2200" dirty="0"/>
              <a:t> = </a:t>
            </a:r>
            <a:r>
              <a:rPr lang="en-US" altLang="zh-CN" sz="2200" dirty="0" err="1"/>
              <a:t>geom.extent</a:t>
            </a:r>
            <a:endParaRPr lang="en-US" altLang="zh-CN" sz="2200" dirty="0"/>
          </a:p>
          <a:p>
            <a:r>
              <a:rPr lang="en-US" altLang="zh-CN" sz="2200" dirty="0" err="1"/>
              <a:t>env.extent</a:t>
            </a:r>
            <a:r>
              <a:rPr lang="en-US" altLang="zh-CN" sz="2200" dirty="0"/>
              <a:t> = </a:t>
            </a:r>
            <a:r>
              <a:rPr lang="en-US" altLang="zh-CN" sz="2200" dirty="0" err="1"/>
              <a:t>ext</a:t>
            </a:r>
            <a:endParaRPr lang="en-US" altLang="zh-CN" sz="2200" dirty="0"/>
          </a:p>
          <a:p>
            <a:r>
              <a:rPr lang="en-US" altLang="zh-CN" sz="2200" dirty="0" err="1"/>
              <a:t>arcpy.Buffer_analysis</a:t>
            </a:r>
            <a:r>
              <a:rPr lang="en-US" altLang="zh-CN" sz="2200" dirty="0"/>
              <a:t> ("USHIGH_prj.shp","Ohio_buffer.shp",10000)</a:t>
            </a:r>
          </a:p>
          <a:p>
            <a:r>
              <a:rPr lang="en-US" altLang="zh-CN" sz="2200" dirty="0"/>
              <a:t>del </a:t>
            </a:r>
            <a:r>
              <a:rPr lang="en-US" altLang="zh-CN" sz="2200" dirty="0" err="1"/>
              <a:t>cur,row</a:t>
            </a:r>
            <a:r>
              <a:rPr lang="en-US" altLang="zh-CN" sz="2200" dirty="0"/>
              <a:t> </a:t>
            </a:r>
            <a:endParaRPr lang="zh-CN" altLang="en-US" sz="2200" dirty="0"/>
          </a:p>
        </p:txBody>
      </p:sp>
      <p:sp>
        <p:nvSpPr>
          <p:cNvPr id="3" name="矩形 2"/>
          <p:cNvSpPr/>
          <p:nvPr/>
        </p:nvSpPr>
        <p:spPr>
          <a:xfrm>
            <a:off x="1619672" y="5373216"/>
            <a:ext cx="6341801" cy="461665"/>
          </a:xfrm>
          <a:prstGeom prst="rect">
            <a:avLst/>
          </a:prstGeom>
        </p:spPr>
        <p:txBody>
          <a:bodyPr wrap="none">
            <a:spAutoFit/>
          </a:bodyPr>
          <a:lstStyle/>
          <a:p>
            <a:r>
              <a:rPr lang="zh-CN" altLang="en-US" sz="2400" dirty="0" smtClean="0"/>
              <a:t>以</a:t>
            </a:r>
            <a:r>
              <a:rPr lang="en-US" altLang="zh-CN" sz="2400" dirty="0" smtClean="0"/>
              <a:t>Ohio</a:t>
            </a:r>
            <a:r>
              <a:rPr lang="zh-CN" altLang="en-US" sz="2400" dirty="0" smtClean="0"/>
              <a:t>州的范围作为</a:t>
            </a:r>
            <a:r>
              <a:rPr lang="en-US" altLang="zh-CN" sz="2400" dirty="0" smtClean="0"/>
              <a:t>USHIGH</a:t>
            </a:r>
            <a:r>
              <a:rPr lang="zh-CN" altLang="en-US" sz="2400" dirty="0" smtClean="0"/>
              <a:t>缓冲分析的范围</a:t>
            </a:r>
            <a:endParaRPr lang="zh-CN" altLang="en-US" sz="2400" dirty="0"/>
          </a:p>
        </p:txBody>
      </p:sp>
    </p:spTree>
    <p:extLst>
      <p:ext uri="{BB962C8B-B14F-4D97-AF65-F5344CB8AC3E}">
        <p14:creationId xmlns:p14="http://schemas.microsoft.com/office/powerpoint/2010/main" val="125215736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404664"/>
            <a:ext cx="2448272" cy="720080"/>
          </a:xfrm>
          <a:solidFill>
            <a:schemeClr val="accent1">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rtlCol="0" anchor="ctr" anchorCtr="0" compatLnSpc="1">
            <a:prstTxWarp prst="textNoShape">
              <a:avLst/>
            </a:prstTxWarp>
            <a:normAutofit/>
          </a:bodyPr>
          <a:lstStyle/>
          <a:p>
            <a:r>
              <a:rPr lang="en-US" altLang="zh-CN" sz="3600" dirty="0">
                <a:ea typeface="华文新魏" pitchFamily="2" charset="-122"/>
              </a:rPr>
              <a:t>Field</a:t>
            </a:r>
            <a:endParaRPr lang="zh-CN" altLang="en-US" sz="3600" dirty="0">
              <a:ea typeface="华文新魏" pitchFamily="2" charset="-122"/>
            </a:endParaRPr>
          </a:p>
        </p:txBody>
      </p:sp>
      <p:sp>
        <p:nvSpPr>
          <p:cNvPr id="3" name="内容占位符 2"/>
          <p:cNvSpPr>
            <a:spLocks noGrp="1"/>
          </p:cNvSpPr>
          <p:nvPr>
            <p:ph idx="1"/>
          </p:nvPr>
        </p:nvSpPr>
        <p:spPr/>
        <p:txBody>
          <a:bodyPr/>
          <a:lstStyle/>
          <a:p>
            <a:r>
              <a:rPr lang="en-US" altLang="zh-CN" dirty="0" smtClean="0"/>
              <a:t>Field</a:t>
            </a:r>
            <a:r>
              <a:rPr lang="zh-CN" altLang="en-US" dirty="0" smtClean="0"/>
              <a:t>对象表示数据表中的</a:t>
            </a:r>
            <a:r>
              <a:rPr lang="zh-CN" altLang="en-US" dirty="0"/>
              <a:t>字段</a:t>
            </a:r>
            <a:r>
              <a:rPr lang="zh-CN" altLang="en-US" dirty="0" smtClean="0"/>
              <a:t>，</a:t>
            </a:r>
            <a:r>
              <a:rPr lang="en-US" altLang="zh-CN" dirty="0" smtClean="0"/>
              <a:t>Field</a:t>
            </a:r>
            <a:r>
              <a:rPr lang="zh-CN" altLang="en-US" dirty="0" smtClean="0"/>
              <a:t>有许多属性，最主要的是名称和类型。</a:t>
            </a:r>
            <a:r>
              <a:rPr lang="en-US" altLang="zh-CN" dirty="0" smtClean="0"/>
              <a:t> </a:t>
            </a:r>
            <a:endParaRPr lang="en-US" altLang="zh-CN" dirty="0"/>
          </a:p>
          <a:p>
            <a:r>
              <a:rPr lang="zh-CN" altLang="en-US" dirty="0" smtClean="0"/>
              <a:t>可以通过</a:t>
            </a:r>
            <a:r>
              <a:rPr lang="en-US" altLang="zh-CN" dirty="0" err="1" smtClean="0"/>
              <a:t>ListFields</a:t>
            </a:r>
            <a:r>
              <a:rPr lang="zh-CN" altLang="en-US" dirty="0" smtClean="0"/>
              <a:t>函数得到</a:t>
            </a:r>
            <a:r>
              <a:rPr lang="en-US" altLang="zh-CN" dirty="0" smtClean="0"/>
              <a:t>Field</a:t>
            </a:r>
            <a:r>
              <a:rPr lang="zh-CN" altLang="en-US" dirty="0" smtClean="0"/>
              <a:t>对象的列表，进一步可以访问每个</a:t>
            </a:r>
            <a:r>
              <a:rPr lang="en-US" altLang="zh-CN" dirty="0" smtClean="0"/>
              <a:t>Field</a:t>
            </a:r>
            <a:r>
              <a:rPr lang="zh-CN" altLang="en-US" dirty="0" smtClean="0"/>
              <a:t>对象的属性。</a:t>
            </a:r>
            <a:r>
              <a:rPr lang="en-US" altLang="zh-CN" dirty="0" smtClean="0"/>
              <a:t> </a:t>
            </a:r>
            <a:endParaRPr lang="zh-CN" altLang="en-US" dirty="0"/>
          </a:p>
        </p:txBody>
      </p:sp>
    </p:spTree>
    <p:extLst>
      <p:ext uri="{BB962C8B-B14F-4D97-AF65-F5344CB8AC3E}">
        <p14:creationId xmlns:p14="http://schemas.microsoft.com/office/powerpoint/2010/main" val="36587150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826" y="692696"/>
            <a:ext cx="7882614" cy="5123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131840" y="5949280"/>
            <a:ext cx="2448272" cy="461665"/>
          </a:xfrm>
          <a:prstGeom prst="rect">
            <a:avLst/>
          </a:prstGeom>
          <a:noFill/>
        </p:spPr>
        <p:txBody>
          <a:bodyPr wrap="square" rtlCol="0">
            <a:spAutoFit/>
          </a:bodyPr>
          <a:lstStyle/>
          <a:p>
            <a:r>
              <a:rPr lang="en-US" altLang="zh-CN" sz="2400" dirty="0" smtClean="0"/>
              <a:t>Field</a:t>
            </a:r>
            <a:r>
              <a:rPr lang="zh-CN" altLang="en-US" sz="2400" dirty="0" smtClean="0"/>
              <a:t>对象的属性</a:t>
            </a:r>
            <a:endParaRPr lang="zh-CN" altLang="en-US" sz="2400" dirty="0"/>
          </a:p>
        </p:txBody>
      </p:sp>
    </p:spTree>
    <p:extLst>
      <p:ext uri="{BB962C8B-B14F-4D97-AF65-F5344CB8AC3E}">
        <p14:creationId xmlns:p14="http://schemas.microsoft.com/office/powerpoint/2010/main" val="423794847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1484784"/>
            <a:ext cx="7632848" cy="3785652"/>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fc = "C:\\Data\\majorrds.shp"</a:t>
            </a:r>
          </a:p>
          <a:p>
            <a:r>
              <a:rPr lang="en-US" altLang="zh-CN" sz="2400" dirty="0"/>
              <a:t>fields = </a:t>
            </a:r>
            <a:r>
              <a:rPr lang="en-US" altLang="zh-CN" sz="2400" dirty="0" err="1"/>
              <a:t>arcpy.ListFields</a:t>
            </a:r>
            <a:r>
              <a:rPr lang="en-US" altLang="zh-CN" sz="2400" dirty="0"/>
              <a:t>(fc)</a:t>
            </a:r>
          </a:p>
          <a:p>
            <a:r>
              <a:rPr lang="en-US" altLang="zh-CN" sz="2400" dirty="0"/>
              <a:t>for field in fields:</a:t>
            </a:r>
          </a:p>
          <a:p>
            <a:r>
              <a:rPr lang="en-US" altLang="zh-CN" sz="2400" dirty="0"/>
              <a:t>    print "Field:       %s" % field.name</a:t>
            </a:r>
          </a:p>
          <a:p>
            <a:r>
              <a:rPr lang="en-US" altLang="zh-CN" sz="2400" dirty="0"/>
              <a:t>    print "Alias:       %s" % </a:t>
            </a:r>
            <a:r>
              <a:rPr lang="en-US" altLang="zh-CN" sz="2400" dirty="0" err="1"/>
              <a:t>field.aliasName</a:t>
            </a:r>
            <a:endParaRPr lang="en-US" altLang="zh-CN" sz="2400" dirty="0"/>
          </a:p>
          <a:p>
            <a:r>
              <a:rPr lang="en-US" altLang="zh-CN" sz="2400" dirty="0"/>
              <a:t>    print "Type:        %s" % </a:t>
            </a:r>
            <a:r>
              <a:rPr lang="en-US" altLang="zh-CN" sz="2400" dirty="0" err="1"/>
              <a:t>field.type</a:t>
            </a:r>
            <a:endParaRPr lang="en-US" altLang="zh-CN" sz="2400" dirty="0"/>
          </a:p>
          <a:p>
            <a:r>
              <a:rPr lang="en-US" altLang="zh-CN" sz="2400" dirty="0"/>
              <a:t>    print "Is Editable: %s" % </a:t>
            </a:r>
            <a:r>
              <a:rPr lang="en-US" altLang="zh-CN" sz="2400" dirty="0" err="1"/>
              <a:t>field.editable</a:t>
            </a:r>
            <a:r>
              <a:rPr lang="en-US" altLang="zh-CN" sz="2400" dirty="0"/>
              <a:t> </a:t>
            </a:r>
          </a:p>
          <a:p>
            <a:r>
              <a:rPr lang="en-US" altLang="zh-CN" sz="2400" dirty="0"/>
              <a:t>    print "Required:    %s" % </a:t>
            </a:r>
            <a:r>
              <a:rPr lang="en-US" altLang="zh-CN" sz="2400" dirty="0" err="1"/>
              <a:t>field.required</a:t>
            </a:r>
            <a:r>
              <a:rPr lang="en-US" altLang="zh-CN" sz="2400" dirty="0"/>
              <a:t> </a:t>
            </a:r>
          </a:p>
          <a:p>
            <a:r>
              <a:rPr lang="en-US" altLang="zh-CN" sz="2400" dirty="0"/>
              <a:t>    print "\n"</a:t>
            </a:r>
          </a:p>
        </p:txBody>
      </p:sp>
      <p:sp>
        <p:nvSpPr>
          <p:cNvPr id="3" name="矩形 2"/>
          <p:cNvSpPr/>
          <p:nvPr/>
        </p:nvSpPr>
        <p:spPr>
          <a:xfrm>
            <a:off x="2699792" y="5661248"/>
            <a:ext cx="3570208" cy="461665"/>
          </a:xfrm>
          <a:prstGeom prst="rect">
            <a:avLst/>
          </a:prstGeom>
        </p:spPr>
        <p:txBody>
          <a:bodyPr wrap="none">
            <a:spAutoFit/>
          </a:bodyPr>
          <a:lstStyle/>
          <a:p>
            <a:r>
              <a:rPr lang="zh-CN" altLang="en-US" sz="2400" dirty="0" smtClean="0"/>
              <a:t>打印每个字段的字段属性</a:t>
            </a:r>
            <a:endParaRPr lang="zh-CN" altLang="en-US" sz="2400" dirty="0"/>
          </a:p>
        </p:txBody>
      </p:sp>
    </p:spTree>
    <p:extLst>
      <p:ext uri="{BB962C8B-B14F-4D97-AF65-F5344CB8AC3E}">
        <p14:creationId xmlns:p14="http://schemas.microsoft.com/office/powerpoint/2010/main" val="370158174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83568" y="404664"/>
            <a:ext cx="2520280" cy="864096"/>
          </a:xfrm>
          <a:solidFill>
            <a:schemeClr val="accent1">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rtlCol="0" anchor="ctr" anchorCtr="0" compatLnSpc="1">
            <a:prstTxWarp prst="textNoShape">
              <a:avLst/>
            </a:prstTxWarp>
            <a:normAutofit/>
          </a:bodyPr>
          <a:lstStyle/>
          <a:p>
            <a:r>
              <a:rPr lang="en-US" altLang="zh-CN" sz="3600" dirty="0">
                <a:ea typeface="华文新魏" pitchFamily="2" charset="-122"/>
              </a:rPr>
              <a:t>Graph </a:t>
            </a:r>
          </a:p>
        </p:txBody>
      </p:sp>
      <p:sp>
        <p:nvSpPr>
          <p:cNvPr id="3" name="内容占位符 2"/>
          <p:cNvSpPr>
            <a:spLocks noGrp="1"/>
          </p:cNvSpPr>
          <p:nvPr>
            <p:ph idx="1"/>
          </p:nvPr>
        </p:nvSpPr>
        <p:spPr/>
        <p:txBody>
          <a:bodyPr/>
          <a:lstStyle/>
          <a:p>
            <a:r>
              <a:rPr lang="en-US" altLang="zh-CN" dirty="0" smtClean="0"/>
              <a:t>Graph</a:t>
            </a:r>
            <a:r>
              <a:rPr lang="zh-CN" altLang="en-US" dirty="0" smtClean="0"/>
              <a:t>对象用于定义要创建图表的属性，包括图表中有几个图表序列、每个图表序列的类型、图表序列对应</a:t>
            </a:r>
            <a:r>
              <a:rPr lang="zh-CN" altLang="en-US" dirty="0"/>
              <a:t>的表格数据</a:t>
            </a:r>
            <a:r>
              <a:rPr lang="zh-CN" altLang="en-US" dirty="0" smtClean="0"/>
              <a:t>、</a:t>
            </a:r>
            <a:r>
              <a:rPr lang="en-US" altLang="zh-CN" dirty="0" smtClean="0"/>
              <a:t>x</a:t>
            </a:r>
            <a:r>
              <a:rPr lang="zh-CN" altLang="en-US" dirty="0" smtClean="0"/>
              <a:t>坐标轴字段、</a:t>
            </a:r>
            <a:r>
              <a:rPr lang="en-US" altLang="zh-CN" dirty="0" smtClean="0"/>
              <a:t>y</a:t>
            </a:r>
            <a:r>
              <a:rPr lang="zh-CN" altLang="en-US" dirty="0" smtClean="0"/>
              <a:t>坐标轴字段、标注字段、索引字段等。</a:t>
            </a:r>
            <a:endParaRPr lang="en-US" altLang="zh-CN" dirty="0" smtClean="0"/>
          </a:p>
          <a:p>
            <a:r>
              <a:rPr lang="zh-CN" altLang="en-US" dirty="0" smtClean="0"/>
              <a:t>利用</a:t>
            </a:r>
            <a:r>
              <a:rPr lang="en-US" altLang="zh-CN" dirty="0" err="1" smtClean="0"/>
              <a:t>arcpy</a:t>
            </a:r>
            <a:r>
              <a:rPr lang="zh-CN" altLang="en-US" dirty="0" smtClean="0"/>
              <a:t>的</a:t>
            </a:r>
            <a:r>
              <a:rPr lang="en-US" altLang="zh-CN" dirty="0" smtClean="0"/>
              <a:t>graph()</a:t>
            </a:r>
            <a:r>
              <a:rPr lang="zh-CN" altLang="en-US" dirty="0" smtClean="0"/>
              <a:t>方法可以创建一个空的</a:t>
            </a:r>
            <a:r>
              <a:rPr lang="en-US" altLang="zh-CN" dirty="0" smtClean="0"/>
              <a:t>graph</a:t>
            </a:r>
            <a:r>
              <a:rPr lang="zh-CN" altLang="en-US" dirty="0" smtClean="0"/>
              <a:t>对象。</a:t>
            </a:r>
            <a:endParaRPr lang="en-US" altLang="zh-CN" dirty="0" smtClean="0"/>
          </a:p>
        </p:txBody>
      </p:sp>
    </p:spTree>
    <p:extLst>
      <p:ext uri="{BB962C8B-B14F-4D97-AF65-F5344CB8AC3E}">
        <p14:creationId xmlns:p14="http://schemas.microsoft.com/office/powerpoint/2010/main" val="77407436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124744"/>
            <a:ext cx="8712968" cy="5001419"/>
          </a:xfrm>
        </p:spPr>
        <p:txBody>
          <a:bodyPr/>
          <a:lstStyle/>
          <a:p>
            <a:r>
              <a:rPr lang="en-US" altLang="zh-CN" dirty="0"/>
              <a:t>ArcGIS</a:t>
            </a:r>
            <a:r>
              <a:rPr lang="zh-CN" altLang="en-US" dirty="0"/>
              <a:t>提供了创建图表和保存图表的工具</a:t>
            </a:r>
            <a:r>
              <a:rPr lang="zh-CN" altLang="en-US" dirty="0" smtClean="0"/>
              <a:t>：</a:t>
            </a:r>
            <a:endParaRPr lang="en-US" altLang="zh-CN" dirty="0" smtClean="0"/>
          </a:p>
          <a:p>
            <a:pPr lvl="1"/>
            <a:r>
              <a:rPr lang="zh-CN" altLang="en-US" dirty="0" smtClean="0"/>
              <a:t>创建图表工具的句法：</a:t>
            </a:r>
            <a:r>
              <a:rPr lang="en-US" altLang="zh-CN" dirty="0" smtClean="0"/>
              <a:t/>
            </a:r>
            <a:br>
              <a:rPr lang="en-US" altLang="zh-CN" dirty="0" smtClean="0"/>
            </a:br>
            <a:r>
              <a:rPr lang="en-US" altLang="zh-CN" dirty="0" err="1" smtClean="0"/>
              <a:t>MakeGraph_management</a:t>
            </a:r>
            <a:r>
              <a:rPr lang="en-US" altLang="zh-CN" dirty="0" smtClean="0"/>
              <a:t> </a:t>
            </a:r>
            <a:r>
              <a:rPr lang="en-US" altLang="zh-CN" dirty="0"/>
              <a:t>(</a:t>
            </a:r>
            <a:r>
              <a:rPr lang="en-US" altLang="zh-CN" dirty="0" err="1"/>
              <a:t>in_graph_template_source</a:t>
            </a:r>
            <a:r>
              <a:rPr lang="en-US" altLang="zh-CN" dirty="0"/>
              <a:t>, </a:t>
            </a:r>
            <a:r>
              <a:rPr lang="en-US" altLang="zh-CN" dirty="0" err="1"/>
              <a:t>in_datasets</a:t>
            </a:r>
            <a:r>
              <a:rPr lang="en-US" altLang="zh-CN" dirty="0"/>
              <a:t>, </a:t>
            </a:r>
            <a:r>
              <a:rPr lang="en-US" altLang="zh-CN" dirty="0" err="1"/>
              <a:t>out_graph_name</a:t>
            </a:r>
            <a:r>
              <a:rPr lang="en-US" altLang="zh-CN" dirty="0" smtClean="0"/>
              <a:t>)</a:t>
            </a:r>
            <a:br>
              <a:rPr lang="en-US" altLang="zh-CN" dirty="0" smtClean="0"/>
            </a:br>
            <a:r>
              <a:rPr lang="zh-CN" altLang="en-US" dirty="0" smtClean="0"/>
              <a:t>其中，</a:t>
            </a:r>
            <a:r>
              <a:rPr lang="en-US" altLang="zh-CN" dirty="0" err="1" smtClean="0"/>
              <a:t>in_graph_template_source</a:t>
            </a:r>
            <a:r>
              <a:rPr lang="zh-CN" altLang="en-US" dirty="0" smtClean="0"/>
              <a:t>为输入图表模板文件</a:t>
            </a:r>
            <a:r>
              <a:rPr lang="en-US" altLang="zh-CN" dirty="0" smtClean="0"/>
              <a:t>(.</a:t>
            </a:r>
            <a:r>
              <a:rPr lang="en-US" altLang="zh-CN" dirty="0"/>
              <a:t>tee</a:t>
            </a:r>
            <a:r>
              <a:rPr lang="en-US" altLang="zh-CN" dirty="0" smtClean="0"/>
              <a:t>)</a:t>
            </a:r>
            <a:r>
              <a:rPr lang="zh-CN" altLang="en-US" dirty="0" smtClean="0"/>
              <a:t>或图表文件</a:t>
            </a:r>
            <a:r>
              <a:rPr lang="en-US" altLang="zh-CN" dirty="0" smtClean="0"/>
              <a:t>(.</a:t>
            </a:r>
            <a:r>
              <a:rPr lang="en-US" altLang="zh-CN" dirty="0" err="1"/>
              <a:t>grf</a:t>
            </a:r>
            <a:r>
              <a:rPr lang="en-US" altLang="zh-CN" dirty="0" smtClean="0"/>
              <a:t>)</a:t>
            </a:r>
            <a:r>
              <a:rPr lang="zh-CN" altLang="en-US" dirty="0" smtClean="0"/>
              <a:t>；</a:t>
            </a:r>
            <a:r>
              <a:rPr lang="en-US" altLang="zh-CN" dirty="0"/>
              <a:t> </a:t>
            </a:r>
            <a:r>
              <a:rPr lang="en-US" altLang="zh-CN" dirty="0" err="1" smtClean="0"/>
              <a:t>in_datasets</a:t>
            </a:r>
            <a:r>
              <a:rPr lang="zh-CN" altLang="en-US" dirty="0" smtClean="0"/>
              <a:t>为创建图表的输入数据，可以利用</a:t>
            </a:r>
            <a:r>
              <a:rPr lang="en-US" altLang="zh-CN" dirty="0" smtClean="0"/>
              <a:t>Graph</a:t>
            </a:r>
            <a:r>
              <a:rPr lang="zh-CN" altLang="en-US" dirty="0" smtClean="0"/>
              <a:t>对象；</a:t>
            </a:r>
            <a:r>
              <a:rPr lang="en-US" altLang="zh-CN" dirty="0"/>
              <a:t> </a:t>
            </a:r>
            <a:r>
              <a:rPr lang="en-US" altLang="zh-CN" dirty="0" err="1" smtClean="0"/>
              <a:t>out_graph_name</a:t>
            </a:r>
            <a:r>
              <a:rPr lang="zh-CN" altLang="en-US" dirty="0" smtClean="0"/>
              <a:t>创建的图表名称。</a:t>
            </a:r>
            <a:endParaRPr lang="en-US" altLang="zh-CN" dirty="0"/>
          </a:p>
          <a:p>
            <a:pPr lvl="1"/>
            <a:endParaRPr lang="en-US" altLang="zh-CN" dirty="0"/>
          </a:p>
          <a:p>
            <a:endParaRPr lang="zh-CN" altLang="en-US" dirty="0"/>
          </a:p>
        </p:txBody>
      </p:sp>
    </p:spTree>
    <p:extLst>
      <p:ext uri="{BB962C8B-B14F-4D97-AF65-F5344CB8AC3E}">
        <p14:creationId xmlns:p14="http://schemas.microsoft.com/office/powerpoint/2010/main" val="22097542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idx="1"/>
          </p:nvPr>
        </p:nvSpPr>
        <p:spPr>
          <a:xfrm>
            <a:off x="457200" y="1600200"/>
            <a:ext cx="8363272" cy="4525963"/>
          </a:xfrm>
        </p:spPr>
        <p:txBody>
          <a:bodyPr/>
          <a:lstStyle/>
          <a:p>
            <a:r>
              <a:rPr lang="en-US" altLang="zh-CN" dirty="0" smtClean="0"/>
              <a:t>ArcGIS Desktop</a:t>
            </a:r>
            <a:r>
              <a:rPr lang="zh-CN" altLang="en-US" dirty="0" smtClean="0"/>
              <a:t>中有一个工具箱（</a:t>
            </a:r>
            <a:r>
              <a:rPr lang="en-US" altLang="zh-CN" dirty="0" err="1" smtClean="0"/>
              <a:t>ArcToolbox</a:t>
            </a:r>
            <a:r>
              <a:rPr lang="zh-CN" altLang="en-US" dirty="0" smtClean="0"/>
              <a:t>），工具箱中有大量的工具支持各种数据处理（通常称</a:t>
            </a:r>
            <a:r>
              <a:rPr lang="en-US" altLang="zh-CN" dirty="0" err="1" smtClean="0"/>
              <a:t>Geoprocessing</a:t>
            </a:r>
            <a:r>
              <a:rPr lang="zh-CN" altLang="en-US" dirty="0" smtClean="0"/>
              <a:t>，简称</a:t>
            </a:r>
            <a:r>
              <a:rPr lang="en-US" altLang="zh-CN" dirty="0" err="1" smtClean="0"/>
              <a:t>gp</a:t>
            </a:r>
            <a:r>
              <a:rPr lang="zh-CN" altLang="en-US" dirty="0" smtClean="0"/>
              <a:t>）。</a:t>
            </a:r>
            <a:endParaRPr lang="en-US" altLang="zh-CN" dirty="0" smtClean="0"/>
          </a:p>
          <a:p>
            <a:r>
              <a:rPr lang="zh-CN" altLang="en-US" dirty="0"/>
              <a:t>在</a:t>
            </a:r>
            <a:r>
              <a:rPr lang="en-US" altLang="zh-CN" dirty="0" err="1" smtClean="0"/>
              <a:t>ArcToolbox</a:t>
            </a:r>
            <a:r>
              <a:rPr lang="zh-CN" altLang="en-US" dirty="0" smtClean="0"/>
              <a:t>窗口中可以查看和运行工具。</a:t>
            </a:r>
            <a:endParaRPr lang="en-US" altLang="zh-CN" dirty="0" smtClean="0"/>
          </a:p>
          <a:p>
            <a:endParaRPr lang="zh-CN" altLang="en-US" dirty="0" smtClean="0"/>
          </a:p>
        </p:txBody>
      </p:sp>
    </p:spTree>
    <p:extLst>
      <p:ext uri="{BB962C8B-B14F-4D97-AF65-F5344CB8AC3E}">
        <p14:creationId xmlns:p14="http://schemas.microsoft.com/office/powerpoint/2010/main" val="275703083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1"/>
            <a:r>
              <a:rPr lang="zh-CN" altLang="en-US" dirty="0" smtClean="0"/>
              <a:t>保存图表工具的句法：</a:t>
            </a:r>
            <a:r>
              <a:rPr lang="en-US" altLang="zh-CN" dirty="0" smtClean="0"/>
              <a:t/>
            </a:r>
            <a:br>
              <a:rPr lang="en-US" altLang="zh-CN" dirty="0" smtClean="0"/>
            </a:br>
            <a:r>
              <a:rPr lang="en-US" altLang="zh-CN" dirty="0" err="1" smtClean="0"/>
              <a:t>SaveGraph_management</a:t>
            </a:r>
            <a:r>
              <a:rPr lang="en-US" altLang="zh-CN" dirty="0" smtClean="0"/>
              <a:t> (</a:t>
            </a:r>
            <a:r>
              <a:rPr lang="en-US" altLang="zh-CN" dirty="0" err="1" smtClean="0"/>
              <a:t>in_graph</a:t>
            </a:r>
            <a:r>
              <a:rPr lang="en-US" altLang="zh-CN" dirty="0" smtClean="0"/>
              <a:t>, </a:t>
            </a:r>
            <a:r>
              <a:rPr lang="en-US" altLang="zh-CN" dirty="0" err="1" smtClean="0"/>
              <a:t>out_graph_file</a:t>
            </a:r>
            <a:r>
              <a:rPr lang="en-US" altLang="zh-CN" dirty="0" smtClean="0"/>
              <a:t>, {</a:t>
            </a:r>
            <a:r>
              <a:rPr lang="en-US" altLang="zh-CN" dirty="0" err="1" smtClean="0"/>
              <a:t>maintain_image_aspect</a:t>
            </a:r>
            <a:r>
              <a:rPr lang="en-US" altLang="zh-CN" dirty="0" smtClean="0"/>
              <a:t>}, {</a:t>
            </a:r>
            <a:r>
              <a:rPr lang="en-US" altLang="zh-CN" dirty="0" err="1" smtClean="0"/>
              <a:t>image_width</a:t>
            </a:r>
            <a:r>
              <a:rPr lang="en-US" altLang="zh-CN" dirty="0" smtClean="0"/>
              <a:t>}, {</a:t>
            </a:r>
            <a:r>
              <a:rPr lang="en-US" altLang="zh-CN" dirty="0" err="1" smtClean="0"/>
              <a:t>image_height</a:t>
            </a:r>
            <a:r>
              <a:rPr lang="en-US" altLang="zh-CN" dirty="0" smtClean="0"/>
              <a:t>})</a:t>
            </a:r>
            <a:br>
              <a:rPr lang="en-US" altLang="zh-CN" dirty="0" smtClean="0"/>
            </a:br>
            <a:r>
              <a:rPr lang="zh-CN" altLang="en-US" dirty="0" smtClean="0"/>
              <a:t>其中，</a:t>
            </a:r>
            <a:r>
              <a:rPr lang="en-US" altLang="zh-CN" dirty="0" err="1" smtClean="0"/>
              <a:t>in_graph</a:t>
            </a:r>
            <a:r>
              <a:rPr lang="zh-CN" altLang="en-US" dirty="0" smtClean="0"/>
              <a:t>为输入的图表名称或位置；</a:t>
            </a:r>
            <a:r>
              <a:rPr lang="en-US" altLang="zh-CN" dirty="0"/>
              <a:t> </a:t>
            </a:r>
            <a:r>
              <a:rPr lang="en-US" altLang="zh-CN" dirty="0" err="1" smtClean="0"/>
              <a:t>out_graph_file</a:t>
            </a:r>
            <a:r>
              <a:rPr lang="zh-CN" altLang="en-US" dirty="0" smtClean="0"/>
              <a:t>为输出的图表文件名。</a:t>
            </a:r>
            <a:endParaRPr lang="zh-CN" altLang="en-US" dirty="0"/>
          </a:p>
        </p:txBody>
      </p:sp>
    </p:spTree>
    <p:extLst>
      <p:ext uri="{BB962C8B-B14F-4D97-AF65-F5344CB8AC3E}">
        <p14:creationId xmlns:p14="http://schemas.microsoft.com/office/powerpoint/2010/main" val="342002309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719" y="980728"/>
            <a:ext cx="8376753" cy="4720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635896" y="5877271"/>
            <a:ext cx="1584176" cy="461665"/>
          </a:xfrm>
          <a:prstGeom prst="rect">
            <a:avLst/>
          </a:prstGeom>
          <a:noFill/>
        </p:spPr>
        <p:txBody>
          <a:bodyPr wrap="square" rtlCol="0">
            <a:spAutoFit/>
          </a:bodyPr>
          <a:lstStyle/>
          <a:p>
            <a:r>
              <a:rPr lang="zh-CN" altLang="en-US" sz="2400" dirty="0" smtClean="0"/>
              <a:t>图表类型</a:t>
            </a:r>
            <a:endParaRPr lang="zh-CN" altLang="en-US" sz="2400" dirty="0"/>
          </a:p>
        </p:txBody>
      </p:sp>
    </p:spTree>
    <p:extLst>
      <p:ext uri="{BB962C8B-B14F-4D97-AF65-F5344CB8AC3E}">
        <p14:creationId xmlns:p14="http://schemas.microsoft.com/office/powerpoint/2010/main" val="87964443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340768"/>
            <a:ext cx="8819456" cy="421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635896" y="5805264"/>
            <a:ext cx="1584176" cy="461665"/>
          </a:xfrm>
          <a:prstGeom prst="rect">
            <a:avLst/>
          </a:prstGeom>
          <a:noFill/>
        </p:spPr>
        <p:txBody>
          <a:bodyPr wrap="square" rtlCol="0">
            <a:spAutoFit/>
          </a:bodyPr>
          <a:lstStyle/>
          <a:p>
            <a:r>
              <a:rPr lang="zh-CN" altLang="en-US" sz="2400" dirty="0" smtClean="0"/>
              <a:t>图表类型</a:t>
            </a:r>
            <a:endParaRPr lang="zh-CN" altLang="en-US" sz="2400" dirty="0"/>
          </a:p>
        </p:txBody>
      </p:sp>
    </p:spTree>
    <p:extLst>
      <p:ext uri="{BB962C8B-B14F-4D97-AF65-F5344CB8AC3E}">
        <p14:creationId xmlns:p14="http://schemas.microsoft.com/office/powerpoint/2010/main" val="262639520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73" y="1700808"/>
            <a:ext cx="8889623" cy="3646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707904" y="5661248"/>
            <a:ext cx="1584176" cy="461665"/>
          </a:xfrm>
          <a:prstGeom prst="rect">
            <a:avLst/>
          </a:prstGeom>
          <a:noFill/>
        </p:spPr>
        <p:txBody>
          <a:bodyPr wrap="square" rtlCol="0">
            <a:spAutoFit/>
          </a:bodyPr>
          <a:lstStyle/>
          <a:p>
            <a:r>
              <a:rPr lang="zh-CN" altLang="en-US" sz="2400" dirty="0" smtClean="0"/>
              <a:t>图表类型</a:t>
            </a:r>
            <a:endParaRPr lang="zh-CN" altLang="en-US" sz="2400" dirty="0"/>
          </a:p>
        </p:txBody>
      </p:sp>
    </p:spTree>
    <p:extLst>
      <p:ext uri="{BB962C8B-B14F-4D97-AF65-F5344CB8AC3E}">
        <p14:creationId xmlns:p14="http://schemas.microsoft.com/office/powerpoint/2010/main" val="244154915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430" y="1628800"/>
            <a:ext cx="8663058" cy="3651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707904" y="5517232"/>
            <a:ext cx="1584176" cy="461665"/>
          </a:xfrm>
          <a:prstGeom prst="rect">
            <a:avLst/>
          </a:prstGeom>
          <a:noFill/>
        </p:spPr>
        <p:txBody>
          <a:bodyPr wrap="square" rtlCol="0">
            <a:spAutoFit/>
          </a:bodyPr>
          <a:lstStyle/>
          <a:p>
            <a:r>
              <a:rPr lang="zh-CN" altLang="en-US" sz="2400" dirty="0" smtClean="0"/>
              <a:t>图表类型</a:t>
            </a:r>
            <a:endParaRPr lang="zh-CN" altLang="en-US" sz="2400" dirty="0"/>
          </a:p>
        </p:txBody>
      </p:sp>
    </p:spTree>
    <p:extLst>
      <p:ext uri="{BB962C8B-B14F-4D97-AF65-F5344CB8AC3E}">
        <p14:creationId xmlns:p14="http://schemas.microsoft.com/office/powerpoint/2010/main" val="16190941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442637733"/>
              </p:ext>
            </p:extLst>
          </p:nvPr>
        </p:nvGraphicFramePr>
        <p:xfrm>
          <a:off x="539552" y="900756"/>
          <a:ext cx="7992888" cy="5552580"/>
        </p:xfrm>
        <a:graphic>
          <a:graphicData uri="http://schemas.openxmlformats.org/drawingml/2006/table">
            <a:tbl>
              <a:tblPr firstRow="1" bandRow="1">
                <a:tableStyleId>{5C22544A-7EE6-4342-B048-85BDC9FD1C3A}</a:tableStyleId>
              </a:tblPr>
              <a:tblGrid>
                <a:gridCol w="4752528"/>
                <a:gridCol w="3240360"/>
              </a:tblGrid>
              <a:tr h="431940">
                <a:tc>
                  <a:txBody>
                    <a:bodyPr/>
                    <a:lstStyle/>
                    <a:p>
                      <a:pPr algn="ctr"/>
                      <a:r>
                        <a:rPr lang="zh-CN" altLang="en-US" dirty="0" smtClean="0">
                          <a:solidFill>
                            <a:schemeClr val="bg1"/>
                          </a:solidFill>
                        </a:rPr>
                        <a:t>方法</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09248">
                <a:tc>
                  <a:txBody>
                    <a:bodyPr/>
                    <a:lstStyle/>
                    <a:p>
                      <a:r>
                        <a:rPr lang="en-US" altLang="zh-CN" dirty="0" err="1" smtClean="0"/>
                        <a:t>addSeriesBarHorizontal</a:t>
                      </a:r>
                      <a:r>
                        <a:rPr lang="en-US" altLang="zh-CN" dirty="0" smtClean="0"/>
                        <a:t> (</a:t>
                      </a:r>
                      <a:r>
                        <a:rPr lang="en-US" altLang="zh-CN" dirty="0" err="1" smtClean="0"/>
                        <a:t>dataSrc</a:t>
                      </a:r>
                      <a:r>
                        <a:rPr lang="en-US" altLang="zh-CN" dirty="0" smtClean="0"/>
                        <a:t>, </a:t>
                      </a:r>
                      <a:r>
                        <a:rPr lang="en-US" altLang="zh-CN" dirty="0" err="1" smtClean="0"/>
                        <a:t>fieldX</a:t>
                      </a:r>
                      <a:r>
                        <a:rPr lang="en-US" altLang="zh-CN" dirty="0" smtClean="0"/>
                        <a:t>, {</a:t>
                      </a:r>
                      <a:r>
                        <a:rPr lang="en-US" altLang="zh-CN" dirty="0" err="1" smtClean="0"/>
                        <a:t>fieldY</a:t>
                      </a:r>
                      <a:r>
                        <a:rPr lang="en-US" altLang="zh-CN" dirty="0" smtClean="0"/>
                        <a:t>}, {</a:t>
                      </a:r>
                      <a:r>
                        <a:rPr lang="en-US" altLang="zh-CN" dirty="0" err="1" smtClean="0"/>
                        <a:t>fieldLabel</a:t>
                      </a:r>
                      <a:r>
                        <a:rPr lang="en-US" altLang="zh-CN" dirty="0" smtClean="0"/>
                        <a:t>}, {</a:t>
                      </a:r>
                      <a:r>
                        <a:rPr lang="en-US" altLang="zh-CN" dirty="0" err="1" smtClean="0"/>
                        <a:t>sortType</a:t>
                      </a:r>
                      <a:r>
                        <a:rPr lang="en-US" altLang="zh-CN" dirty="0" smtClean="0"/>
                        <a:t>})</a:t>
                      </a:r>
                      <a:endParaRPr lang="zh-CN" altLang="en-US" dirty="0"/>
                    </a:p>
                  </a:txBody>
                  <a:tcPr/>
                </a:tc>
                <a:tc>
                  <a:txBody>
                    <a:bodyPr/>
                    <a:lstStyle/>
                    <a:p>
                      <a:r>
                        <a:rPr lang="zh-CN" altLang="en-US" dirty="0" smtClean="0"/>
                        <a:t>增加水平的柱状图表序列</a:t>
                      </a:r>
                      <a:endParaRPr lang="zh-CN" altLang="en-US" dirty="0"/>
                    </a:p>
                  </a:txBody>
                  <a:tcPr/>
                </a:tc>
              </a:tr>
              <a:tr h="409248">
                <a:tc>
                  <a:txBody>
                    <a:bodyPr/>
                    <a:lstStyle/>
                    <a:p>
                      <a:r>
                        <a:rPr lang="en-US" altLang="zh-CN" dirty="0" err="1" smtClean="0"/>
                        <a:t>addSeriesBarVertical</a:t>
                      </a:r>
                      <a:r>
                        <a:rPr lang="en-US" altLang="zh-CN" dirty="0" smtClean="0"/>
                        <a:t> (</a:t>
                      </a:r>
                      <a:r>
                        <a:rPr lang="en-US" altLang="zh-CN" dirty="0" err="1" smtClean="0"/>
                        <a:t>dataSrc</a:t>
                      </a:r>
                      <a:r>
                        <a:rPr lang="en-US" altLang="zh-CN" dirty="0" smtClean="0"/>
                        <a:t>, </a:t>
                      </a:r>
                      <a:r>
                        <a:rPr lang="en-US" altLang="zh-CN" dirty="0" err="1" smtClean="0"/>
                        <a:t>fieldY</a:t>
                      </a:r>
                      <a:r>
                        <a:rPr lang="en-US" altLang="zh-CN" dirty="0" smtClean="0"/>
                        <a:t>, {</a:t>
                      </a:r>
                      <a:r>
                        <a:rPr lang="en-US" altLang="zh-CN" dirty="0" err="1" smtClean="0"/>
                        <a:t>fieldX</a:t>
                      </a:r>
                      <a:r>
                        <a:rPr lang="en-US" altLang="zh-CN" dirty="0" smtClean="0"/>
                        <a:t>}, {</a:t>
                      </a:r>
                      <a:r>
                        <a:rPr lang="en-US" altLang="zh-CN" dirty="0" err="1" smtClean="0"/>
                        <a:t>fieldLabel</a:t>
                      </a:r>
                      <a:r>
                        <a:rPr lang="en-US" altLang="zh-CN" dirty="0" smtClean="0"/>
                        <a:t>}, {</a:t>
                      </a:r>
                      <a:r>
                        <a:rPr lang="en-US" altLang="zh-CN" dirty="0" err="1" smtClean="0"/>
                        <a:t>sortType</a:t>
                      </a:r>
                      <a:r>
                        <a:rPr lang="en-US" altLang="zh-CN" dirty="0" smtClean="0"/>
                        <a:t>})</a:t>
                      </a:r>
                      <a:endParaRPr lang="zh-CN" altLang="en-US" dirty="0"/>
                    </a:p>
                  </a:txBody>
                  <a:tcPr/>
                </a:tc>
                <a:tc>
                  <a:txBody>
                    <a:bodyPr/>
                    <a:lstStyle/>
                    <a:p>
                      <a:r>
                        <a:rPr lang="zh-CN" altLang="en-US" dirty="0" smtClean="0"/>
                        <a:t>增加垂直的柱状图表序列</a:t>
                      </a:r>
                      <a:endParaRPr lang="zh-CN" altLang="en-US" dirty="0"/>
                    </a:p>
                  </a:txBody>
                  <a:tcPr/>
                </a:tc>
              </a:tr>
              <a:tr h="409248">
                <a:tc>
                  <a:txBody>
                    <a:bodyPr/>
                    <a:lstStyle/>
                    <a:p>
                      <a:r>
                        <a:rPr lang="en-US" altLang="zh-CN" dirty="0" err="1" smtClean="0"/>
                        <a:t>addSeriesHistogram</a:t>
                      </a:r>
                      <a:r>
                        <a:rPr lang="en-US" altLang="zh-CN" dirty="0" smtClean="0"/>
                        <a:t> (</a:t>
                      </a:r>
                      <a:r>
                        <a:rPr lang="en-US" altLang="zh-CN" dirty="0" err="1" smtClean="0"/>
                        <a:t>dataSrc</a:t>
                      </a:r>
                      <a:r>
                        <a:rPr lang="en-US" altLang="zh-CN" dirty="0" smtClean="0"/>
                        <a:t>, </a:t>
                      </a:r>
                      <a:r>
                        <a:rPr lang="en-US" altLang="zh-CN" dirty="0" err="1" smtClean="0"/>
                        <a:t>fieldValue</a:t>
                      </a:r>
                      <a:r>
                        <a:rPr lang="en-US" altLang="zh-CN" dirty="0" smtClean="0"/>
                        <a:t>, </a:t>
                      </a:r>
                      <a:r>
                        <a:rPr lang="en-US" altLang="zh-CN" dirty="0" err="1" smtClean="0"/>
                        <a:t>countBin</a:t>
                      </a:r>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增加直方图图表序列</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r>
              <a:tr h="409248">
                <a:tc>
                  <a:txBody>
                    <a:bodyPr/>
                    <a:lstStyle/>
                    <a:p>
                      <a:r>
                        <a:rPr lang="en-US" altLang="zh-CN" dirty="0" err="1" smtClean="0"/>
                        <a:t>addSeriesBarMinMax</a:t>
                      </a:r>
                      <a:r>
                        <a:rPr lang="en-US" altLang="zh-CN" dirty="0" smtClean="0"/>
                        <a:t> (</a:t>
                      </a:r>
                      <a:r>
                        <a:rPr lang="en-US" altLang="zh-CN" dirty="0" err="1" smtClean="0"/>
                        <a:t>dataSrc</a:t>
                      </a:r>
                      <a:r>
                        <a:rPr lang="en-US" altLang="zh-CN" dirty="0" smtClean="0"/>
                        <a:t>, </a:t>
                      </a:r>
                      <a:r>
                        <a:rPr lang="en-US" altLang="zh-CN" dirty="0" err="1" smtClean="0"/>
                        <a:t>fieldYMax</a:t>
                      </a:r>
                      <a:r>
                        <a:rPr lang="en-US" altLang="zh-CN" dirty="0" smtClean="0"/>
                        <a:t>, </a:t>
                      </a:r>
                      <a:r>
                        <a:rPr lang="en-US" altLang="zh-CN" dirty="0" err="1" smtClean="0"/>
                        <a:t>fieldYMin</a:t>
                      </a:r>
                      <a:r>
                        <a:rPr lang="en-US" altLang="zh-CN" dirty="0" smtClean="0"/>
                        <a:t>, {</a:t>
                      </a:r>
                      <a:r>
                        <a:rPr lang="en-US" altLang="zh-CN" dirty="0" err="1" smtClean="0"/>
                        <a:t>fieldX</a:t>
                      </a:r>
                      <a:r>
                        <a:rPr lang="en-US" altLang="zh-CN" dirty="0" smtClean="0"/>
                        <a:t>}, {</a:t>
                      </a:r>
                      <a:r>
                        <a:rPr lang="en-US" altLang="zh-CN" dirty="0" err="1" smtClean="0"/>
                        <a:t>fieldLabel</a:t>
                      </a:r>
                      <a:r>
                        <a:rPr lang="en-US" altLang="zh-CN" dirty="0" smtClean="0"/>
                        <a:t>}, {</a:t>
                      </a:r>
                      <a:r>
                        <a:rPr lang="en-US" altLang="zh-CN" dirty="0" err="1" smtClean="0"/>
                        <a:t>sortType</a:t>
                      </a:r>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增加最大最小柱状图表序列</a:t>
                      </a:r>
                    </a:p>
                    <a:p>
                      <a:endParaRPr lang="zh-CN" altLang="en-US" dirty="0"/>
                    </a:p>
                  </a:txBody>
                  <a:tcPr/>
                </a:tc>
              </a:tr>
              <a:tr h="477648">
                <a:tc>
                  <a:txBody>
                    <a:bodyPr/>
                    <a:lstStyle/>
                    <a:p>
                      <a:r>
                        <a:rPr lang="en-US" altLang="zh-CN" dirty="0" err="1" smtClean="0"/>
                        <a:t>addSeriesLineHorizontal</a:t>
                      </a:r>
                      <a:r>
                        <a:rPr lang="en-US" altLang="zh-CN" dirty="0" smtClean="0"/>
                        <a:t> (</a:t>
                      </a:r>
                      <a:r>
                        <a:rPr lang="en-US" altLang="zh-CN" dirty="0" err="1" smtClean="0"/>
                        <a:t>dataSrc</a:t>
                      </a:r>
                      <a:r>
                        <a:rPr lang="en-US" altLang="zh-CN" dirty="0" smtClean="0"/>
                        <a:t>, </a:t>
                      </a:r>
                      <a:r>
                        <a:rPr lang="en-US" altLang="zh-CN" dirty="0" err="1" smtClean="0"/>
                        <a:t>fieldX</a:t>
                      </a:r>
                      <a:r>
                        <a:rPr lang="en-US" altLang="zh-CN" dirty="0" smtClean="0"/>
                        <a:t>, {</a:t>
                      </a:r>
                      <a:r>
                        <a:rPr lang="en-US" altLang="zh-CN" dirty="0" err="1" smtClean="0"/>
                        <a:t>fieldY</a:t>
                      </a:r>
                      <a:r>
                        <a:rPr lang="en-US" altLang="zh-CN" dirty="0" smtClean="0"/>
                        <a:t>}, {</a:t>
                      </a:r>
                      <a:r>
                        <a:rPr lang="en-US" altLang="zh-CN" dirty="0" err="1" smtClean="0"/>
                        <a:t>fieldLabel</a:t>
                      </a:r>
                      <a:r>
                        <a:rPr lang="en-US" altLang="zh-CN" dirty="0" smtClean="0"/>
                        <a:t>}, {</a:t>
                      </a:r>
                      <a:r>
                        <a:rPr lang="en-US" altLang="zh-CN" dirty="0" err="1" smtClean="0"/>
                        <a:t>sortType</a:t>
                      </a:r>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增加水平线状图表序列</a:t>
                      </a:r>
                    </a:p>
                    <a:p>
                      <a:endParaRPr lang="zh-CN" altLang="en-US" dirty="0"/>
                    </a:p>
                  </a:txBody>
                  <a:tcPr/>
                </a:tc>
              </a:tr>
              <a:tr h="431940">
                <a:tc>
                  <a:txBody>
                    <a:bodyPr/>
                    <a:lstStyle/>
                    <a:p>
                      <a:r>
                        <a:rPr lang="en-US" altLang="zh-CN" dirty="0" err="1" smtClean="0"/>
                        <a:t>addSeriesLineVertical</a:t>
                      </a:r>
                      <a:r>
                        <a:rPr lang="en-US" altLang="zh-CN" dirty="0" smtClean="0"/>
                        <a:t> (</a:t>
                      </a:r>
                      <a:r>
                        <a:rPr lang="en-US" altLang="zh-CN" dirty="0" err="1" smtClean="0"/>
                        <a:t>dataSrc</a:t>
                      </a:r>
                      <a:r>
                        <a:rPr lang="en-US" altLang="zh-CN" dirty="0" smtClean="0"/>
                        <a:t>, </a:t>
                      </a:r>
                      <a:r>
                        <a:rPr lang="en-US" altLang="zh-CN" dirty="0" err="1" smtClean="0"/>
                        <a:t>fieldY</a:t>
                      </a:r>
                      <a:r>
                        <a:rPr lang="en-US" altLang="zh-CN" dirty="0" smtClean="0"/>
                        <a:t>, {</a:t>
                      </a:r>
                      <a:r>
                        <a:rPr lang="en-US" altLang="zh-CN" dirty="0" err="1" smtClean="0"/>
                        <a:t>fieldX</a:t>
                      </a:r>
                      <a:r>
                        <a:rPr lang="en-US" altLang="zh-CN" dirty="0" smtClean="0"/>
                        <a:t>}, {</a:t>
                      </a:r>
                      <a:r>
                        <a:rPr lang="en-US" altLang="zh-CN" dirty="0" err="1" smtClean="0"/>
                        <a:t>fieldLabel</a:t>
                      </a:r>
                      <a:r>
                        <a:rPr lang="en-US" altLang="zh-CN" dirty="0" smtClean="0"/>
                        <a:t>}, {</a:t>
                      </a:r>
                      <a:r>
                        <a:rPr lang="en-US" altLang="zh-CN" dirty="0" err="1" smtClean="0"/>
                        <a:t>sortType</a:t>
                      </a:r>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增加垂直线状图表序列</a:t>
                      </a:r>
                    </a:p>
                    <a:p>
                      <a:endParaRPr lang="zh-CN" altLang="en-US" dirty="0"/>
                    </a:p>
                  </a:txBody>
                  <a:tcPr/>
                </a:tc>
              </a:tr>
              <a:tr h="431940">
                <a:tc>
                  <a:txBody>
                    <a:bodyPr/>
                    <a:lstStyle/>
                    <a:p>
                      <a:r>
                        <a:rPr lang="en-US" altLang="zh-CN" dirty="0" err="1" smtClean="0"/>
                        <a:t>addSeriesAreaHorizontal</a:t>
                      </a:r>
                      <a:r>
                        <a:rPr lang="en-US" altLang="zh-CN" dirty="0" smtClean="0"/>
                        <a:t> (</a:t>
                      </a:r>
                      <a:r>
                        <a:rPr lang="en-US" altLang="zh-CN" dirty="0" err="1" smtClean="0"/>
                        <a:t>dataSrc</a:t>
                      </a:r>
                      <a:r>
                        <a:rPr lang="en-US" altLang="zh-CN" dirty="0" smtClean="0"/>
                        <a:t>, </a:t>
                      </a:r>
                      <a:r>
                        <a:rPr lang="en-US" altLang="zh-CN" dirty="0" err="1" smtClean="0"/>
                        <a:t>fieldX</a:t>
                      </a:r>
                      <a:r>
                        <a:rPr lang="en-US" altLang="zh-CN" dirty="0" smtClean="0"/>
                        <a:t>, {</a:t>
                      </a:r>
                      <a:r>
                        <a:rPr lang="en-US" altLang="zh-CN" dirty="0" err="1" smtClean="0"/>
                        <a:t>fieldY</a:t>
                      </a:r>
                      <a:r>
                        <a:rPr lang="en-US" altLang="zh-CN" dirty="0" smtClean="0"/>
                        <a:t>}, {</a:t>
                      </a:r>
                      <a:r>
                        <a:rPr lang="en-US" altLang="zh-CN" dirty="0" err="1" smtClean="0"/>
                        <a:t>fieldLabel</a:t>
                      </a:r>
                      <a:r>
                        <a:rPr lang="en-US" altLang="zh-CN" dirty="0" smtClean="0"/>
                        <a:t>}, {</a:t>
                      </a:r>
                      <a:r>
                        <a:rPr lang="en-US" altLang="zh-CN" dirty="0" err="1" smtClean="0"/>
                        <a:t>sortType</a:t>
                      </a:r>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增加水平面状图表序列</a:t>
                      </a:r>
                    </a:p>
                    <a:p>
                      <a:endParaRPr lang="zh-CN" altLang="en-US" dirty="0"/>
                    </a:p>
                  </a:txBody>
                  <a:tcPr/>
                </a:tc>
              </a:tr>
              <a:tr h="4319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addSeriesAreaVertical</a:t>
                      </a:r>
                      <a:r>
                        <a:rPr lang="en-US" altLang="zh-CN" dirty="0" smtClean="0"/>
                        <a:t> (</a:t>
                      </a:r>
                      <a:r>
                        <a:rPr lang="en-US" altLang="zh-CN" dirty="0" err="1" smtClean="0"/>
                        <a:t>dataSrc</a:t>
                      </a:r>
                      <a:r>
                        <a:rPr lang="en-US" altLang="zh-CN" dirty="0" smtClean="0"/>
                        <a:t>, </a:t>
                      </a:r>
                      <a:r>
                        <a:rPr lang="en-US" altLang="zh-CN" dirty="0" err="1" smtClean="0"/>
                        <a:t>fieldY</a:t>
                      </a:r>
                      <a:r>
                        <a:rPr lang="en-US" altLang="zh-CN" dirty="0" smtClean="0"/>
                        <a:t>, {</a:t>
                      </a:r>
                      <a:r>
                        <a:rPr lang="en-US" altLang="zh-CN" dirty="0" err="1" smtClean="0"/>
                        <a:t>fieldX</a:t>
                      </a:r>
                      <a:r>
                        <a:rPr lang="en-US" altLang="zh-CN" dirty="0" smtClean="0"/>
                        <a:t>}, {</a:t>
                      </a:r>
                      <a:r>
                        <a:rPr lang="en-US" altLang="zh-CN" dirty="0" err="1" smtClean="0"/>
                        <a:t>fieldLabel</a:t>
                      </a:r>
                      <a:r>
                        <a:rPr lang="en-US" altLang="zh-CN" dirty="0" smtClean="0"/>
                        <a:t>}, {</a:t>
                      </a:r>
                      <a:r>
                        <a:rPr lang="en-US" altLang="zh-CN" dirty="0" err="1" smtClean="0"/>
                        <a:t>sortType</a:t>
                      </a:r>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增加垂直面状图表序列</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r>
            </a:tbl>
          </a:graphicData>
        </a:graphic>
      </p:graphicFrame>
      <p:sp>
        <p:nvSpPr>
          <p:cNvPr id="3" name="TextBox 2"/>
          <p:cNvSpPr txBox="1"/>
          <p:nvPr/>
        </p:nvSpPr>
        <p:spPr>
          <a:xfrm>
            <a:off x="3059832" y="404664"/>
            <a:ext cx="2592288" cy="461665"/>
          </a:xfrm>
          <a:prstGeom prst="rect">
            <a:avLst/>
          </a:prstGeom>
          <a:noFill/>
        </p:spPr>
        <p:txBody>
          <a:bodyPr wrap="square" rtlCol="0">
            <a:spAutoFit/>
          </a:bodyPr>
          <a:lstStyle/>
          <a:p>
            <a:r>
              <a:rPr lang="en-US" altLang="zh-CN" sz="2400" dirty="0" smtClean="0"/>
              <a:t>Graph</a:t>
            </a:r>
            <a:r>
              <a:rPr lang="zh-CN" altLang="en-US" sz="2400" dirty="0" smtClean="0"/>
              <a:t>对象的方法</a:t>
            </a:r>
            <a:endParaRPr lang="zh-CN" altLang="en-US" sz="2400" dirty="0"/>
          </a:p>
        </p:txBody>
      </p:sp>
    </p:spTree>
    <p:extLst>
      <p:ext uri="{BB962C8B-B14F-4D97-AF65-F5344CB8AC3E}">
        <p14:creationId xmlns:p14="http://schemas.microsoft.com/office/powerpoint/2010/main" val="215325957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782324861"/>
              </p:ext>
            </p:extLst>
          </p:nvPr>
        </p:nvGraphicFramePr>
        <p:xfrm>
          <a:off x="539552" y="1314792"/>
          <a:ext cx="7992888" cy="3401508"/>
        </p:xfrm>
        <a:graphic>
          <a:graphicData uri="http://schemas.openxmlformats.org/drawingml/2006/table">
            <a:tbl>
              <a:tblPr firstRow="1" bandRow="1">
                <a:tableStyleId>{5C22544A-7EE6-4342-B048-85BDC9FD1C3A}</a:tableStyleId>
              </a:tblPr>
              <a:tblGrid>
                <a:gridCol w="4752528"/>
                <a:gridCol w="3240360"/>
              </a:tblGrid>
              <a:tr h="431940">
                <a:tc>
                  <a:txBody>
                    <a:bodyPr/>
                    <a:lstStyle/>
                    <a:p>
                      <a:pPr algn="ctr"/>
                      <a:r>
                        <a:rPr lang="zh-CN" altLang="en-US" dirty="0" smtClean="0">
                          <a:solidFill>
                            <a:schemeClr val="bg1"/>
                          </a:solidFill>
                        </a:rPr>
                        <a:t>方法</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09248">
                <a:tc>
                  <a:txBody>
                    <a:bodyPr/>
                    <a:lstStyle/>
                    <a:p>
                      <a:r>
                        <a:rPr lang="en-US" altLang="zh-CN" dirty="0" err="1" smtClean="0"/>
                        <a:t>addSeriesScatterPlot</a:t>
                      </a:r>
                      <a:r>
                        <a:rPr lang="en-US" altLang="zh-CN" dirty="0" smtClean="0"/>
                        <a:t> (</a:t>
                      </a:r>
                      <a:r>
                        <a:rPr lang="en-US" altLang="zh-CN" dirty="0" err="1" smtClean="0"/>
                        <a:t>dataSrc</a:t>
                      </a:r>
                      <a:r>
                        <a:rPr lang="en-US" altLang="zh-CN" dirty="0" smtClean="0"/>
                        <a:t>, </a:t>
                      </a:r>
                      <a:r>
                        <a:rPr lang="en-US" altLang="zh-CN" dirty="0" err="1" smtClean="0"/>
                        <a:t>fieldY</a:t>
                      </a:r>
                      <a:r>
                        <a:rPr lang="en-US" altLang="zh-CN" dirty="0" smtClean="0"/>
                        <a:t>, {</a:t>
                      </a:r>
                      <a:r>
                        <a:rPr lang="en-US" altLang="zh-CN" dirty="0" err="1" smtClean="0"/>
                        <a:t>fieldX</a:t>
                      </a:r>
                      <a:r>
                        <a:rPr lang="en-US" altLang="zh-CN" dirty="0" smtClean="0"/>
                        <a:t>}, {</a:t>
                      </a:r>
                      <a:r>
                        <a:rPr lang="en-US" altLang="zh-CN" dirty="0" err="1" smtClean="0"/>
                        <a:t>fieldLabel</a:t>
                      </a:r>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增加散点图表序列</a:t>
                      </a:r>
                    </a:p>
                    <a:p>
                      <a:endParaRPr lang="zh-CN" altLang="en-US" dirty="0"/>
                    </a:p>
                  </a:txBody>
                  <a:tcPr/>
                </a:tc>
              </a:tr>
              <a:tr h="409248">
                <a:tc>
                  <a:txBody>
                    <a:bodyPr/>
                    <a:lstStyle/>
                    <a:p>
                      <a:r>
                        <a:rPr lang="en-US" altLang="zh-CN" dirty="0" err="1" smtClean="0"/>
                        <a:t>addSeriesBoxPlot</a:t>
                      </a:r>
                      <a:r>
                        <a:rPr lang="en-US" altLang="zh-CN" dirty="0" smtClean="0"/>
                        <a:t> (</a:t>
                      </a:r>
                      <a:r>
                        <a:rPr lang="en-US" altLang="zh-CN" dirty="0" err="1" smtClean="0"/>
                        <a:t>dataSrc</a:t>
                      </a:r>
                      <a:r>
                        <a:rPr lang="en-US" altLang="zh-CN" dirty="0" smtClean="0"/>
                        <a:t>, </a:t>
                      </a:r>
                      <a:r>
                        <a:rPr lang="en-US" altLang="zh-CN" dirty="0" err="1" smtClean="0"/>
                        <a:t>fieldValue</a:t>
                      </a:r>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增加盒状图表序列</a:t>
                      </a:r>
                      <a:endParaRPr lang="zh-CN" altLang="en-US" dirty="0"/>
                    </a:p>
                  </a:txBody>
                  <a:tcPr/>
                </a:tc>
              </a:tr>
              <a:tr h="409248">
                <a:tc>
                  <a:txBody>
                    <a:bodyPr/>
                    <a:lstStyle/>
                    <a:p>
                      <a:r>
                        <a:rPr lang="en-US" altLang="zh-CN" dirty="0" err="1" smtClean="0"/>
                        <a:t>addSeriesBubble</a:t>
                      </a:r>
                      <a:r>
                        <a:rPr lang="en-US" altLang="zh-CN" dirty="0" smtClean="0"/>
                        <a:t> (</a:t>
                      </a:r>
                      <a:r>
                        <a:rPr lang="en-US" altLang="zh-CN" dirty="0" err="1" smtClean="0"/>
                        <a:t>dataSrc</a:t>
                      </a:r>
                      <a:r>
                        <a:rPr lang="en-US" altLang="zh-CN" dirty="0" smtClean="0"/>
                        <a:t>, </a:t>
                      </a:r>
                      <a:r>
                        <a:rPr lang="en-US" altLang="zh-CN" dirty="0" err="1" smtClean="0"/>
                        <a:t>fieldRadius</a:t>
                      </a:r>
                      <a:r>
                        <a:rPr lang="en-US" altLang="zh-CN" dirty="0" smtClean="0"/>
                        <a:t>, </a:t>
                      </a:r>
                      <a:r>
                        <a:rPr lang="en-US" altLang="zh-CN" dirty="0" err="1" smtClean="0"/>
                        <a:t>fieldY</a:t>
                      </a:r>
                      <a:r>
                        <a:rPr lang="en-US" altLang="zh-CN" dirty="0" smtClean="0"/>
                        <a:t>, {</a:t>
                      </a:r>
                      <a:r>
                        <a:rPr lang="en-US" altLang="zh-CN" dirty="0" err="1" smtClean="0"/>
                        <a:t>fieldX</a:t>
                      </a:r>
                      <a:r>
                        <a:rPr lang="en-US" altLang="zh-CN" dirty="0" smtClean="0"/>
                        <a:t>}, {</a:t>
                      </a:r>
                      <a:r>
                        <a:rPr lang="en-US" altLang="zh-CN" dirty="0" err="1" smtClean="0"/>
                        <a:t>fieldLabel</a:t>
                      </a:r>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增加泡泡图表序列</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r>
              <a:tr h="409248">
                <a:tc>
                  <a:txBody>
                    <a:bodyPr/>
                    <a:lstStyle/>
                    <a:p>
                      <a:r>
                        <a:rPr lang="en-US" altLang="zh-CN" dirty="0" err="1" smtClean="0"/>
                        <a:t>addSeriesPolar</a:t>
                      </a:r>
                      <a:r>
                        <a:rPr lang="en-US" altLang="zh-CN" dirty="0" smtClean="0"/>
                        <a:t> (</a:t>
                      </a:r>
                      <a:r>
                        <a:rPr lang="en-US" altLang="zh-CN" dirty="0" err="1" smtClean="0"/>
                        <a:t>dataSrc</a:t>
                      </a:r>
                      <a:r>
                        <a:rPr lang="en-US" altLang="zh-CN" dirty="0" smtClean="0"/>
                        <a:t>, </a:t>
                      </a:r>
                      <a:r>
                        <a:rPr lang="en-US" altLang="zh-CN" dirty="0" err="1" smtClean="0"/>
                        <a:t>fieldRadius</a:t>
                      </a:r>
                      <a:r>
                        <a:rPr lang="en-US" altLang="zh-CN" dirty="0" smtClean="0"/>
                        <a:t>, {</a:t>
                      </a:r>
                      <a:r>
                        <a:rPr lang="en-US" altLang="zh-CN" dirty="0" err="1" smtClean="0"/>
                        <a:t>fieldAngle</a:t>
                      </a:r>
                      <a:r>
                        <a:rPr lang="en-US" altLang="zh-CN" dirty="0" smtClean="0"/>
                        <a:t>}, {</a:t>
                      </a:r>
                      <a:r>
                        <a:rPr lang="en-US" altLang="zh-CN" dirty="0" err="1" smtClean="0"/>
                        <a:t>fieldLabel</a:t>
                      </a:r>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增加风玫瑰图表序列</a:t>
                      </a:r>
                    </a:p>
                    <a:p>
                      <a:endParaRPr lang="zh-CN" altLang="en-US" dirty="0"/>
                    </a:p>
                  </a:txBody>
                  <a:tcPr/>
                </a:tc>
              </a:tr>
              <a:tr h="477648">
                <a:tc>
                  <a:txBody>
                    <a:bodyPr/>
                    <a:lstStyle/>
                    <a:p>
                      <a:r>
                        <a:rPr lang="en-US" altLang="zh-CN" dirty="0" err="1" smtClean="0"/>
                        <a:t>addSeriesPie</a:t>
                      </a:r>
                      <a:r>
                        <a:rPr lang="en-US" altLang="zh-CN" dirty="0" smtClean="0"/>
                        <a:t> (</a:t>
                      </a:r>
                      <a:r>
                        <a:rPr lang="en-US" altLang="zh-CN" dirty="0" err="1" smtClean="0"/>
                        <a:t>dataSrc</a:t>
                      </a:r>
                      <a:r>
                        <a:rPr lang="en-US" altLang="zh-CN" dirty="0" smtClean="0"/>
                        <a:t>, </a:t>
                      </a:r>
                      <a:r>
                        <a:rPr lang="en-US" altLang="zh-CN" dirty="0" err="1" smtClean="0"/>
                        <a:t>fieldValue</a:t>
                      </a:r>
                      <a:r>
                        <a:rPr lang="en-US" altLang="zh-CN" dirty="0" smtClean="0"/>
                        <a:t>, </a:t>
                      </a:r>
                      <a:r>
                        <a:rPr lang="en-US" altLang="zh-CN" dirty="0" err="1" smtClean="0"/>
                        <a:t>fieldSort</a:t>
                      </a:r>
                      <a:r>
                        <a:rPr lang="en-US" altLang="zh-CN" dirty="0" smtClean="0"/>
                        <a:t>, {</a:t>
                      </a:r>
                      <a:r>
                        <a:rPr lang="en-US" altLang="zh-CN" dirty="0" err="1" smtClean="0"/>
                        <a:t>fieldLabel</a:t>
                      </a:r>
                      <a:r>
                        <a:rPr lang="en-US" altLang="zh-CN" dirty="0" smtClean="0"/>
                        <a:t>}, {</a:t>
                      </a:r>
                      <a:r>
                        <a:rPr lang="en-US" altLang="zh-CN" dirty="0" err="1" smtClean="0"/>
                        <a:t>sortType</a:t>
                      </a:r>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增加饼图图表序列</a:t>
                      </a:r>
                    </a:p>
                    <a:p>
                      <a:endParaRPr lang="zh-CN" altLang="en-US" dirty="0"/>
                    </a:p>
                  </a:txBody>
                  <a:tcPr/>
                </a:tc>
              </a:tr>
            </a:tbl>
          </a:graphicData>
        </a:graphic>
      </p:graphicFrame>
    </p:spTree>
    <p:extLst>
      <p:ext uri="{BB962C8B-B14F-4D97-AF65-F5344CB8AC3E}">
        <p14:creationId xmlns:p14="http://schemas.microsoft.com/office/powerpoint/2010/main" val="67917063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58346585"/>
              </p:ext>
            </p:extLst>
          </p:nvPr>
        </p:nvGraphicFramePr>
        <p:xfrm>
          <a:off x="539552" y="1314792"/>
          <a:ext cx="7992888" cy="3815220"/>
        </p:xfrm>
        <a:graphic>
          <a:graphicData uri="http://schemas.openxmlformats.org/drawingml/2006/table">
            <a:tbl>
              <a:tblPr firstRow="1" bandRow="1">
                <a:tableStyleId>{5C22544A-7EE6-4342-B048-85BDC9FD1C3A}</a:tableStyleId>
              </a:tblPr>
              <a:tblGrid>
                <a:gridCol w="2304256"/>
                <a:gridCol w="5688632"/>
              </a:tblGrid>
              <a:tr h="431940">
                <a:tc>
                  <a:txBody>
                    <a:bodyPr/>
                    <a:lstStyle/>
                    <a:p>
                      <a:pPr algn="ctr"/>
                      <a:r>
                        <a:rPr lang="zh-CN" altLang="en-US" dirty="0" smtClean="0">
                          <a:solidFill>
                            <a:schemeClr val="bg1"/>
                          </a:solidFill>
                        </a:rPr>
                        <a:t>属性</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09248">
                <a:tc>
                  <a:txBody>
                    <a:bodyPr/>
                    <a:lstStyle/>
                    <a:p>
                      <a:r>
                        <a:rPr lang="en-US" altLang="zh-CN" dirty="0" err="1" smtClean="0"/>
                        <a:t>graphPropsGeneral</a:t>
                      </a:r>
                      <a:endParaRPr lang="en-US" altLang="zh-CN" dirty="0" smtClean="0"/>
                    </a:p>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a:t>
                      </a:r>
                      <a:r>
                        <a:rPr lang="en-US" altLang="zh-CN" dirty="0" err="1" smtClean="0"/>
                        <a:t>graphPropsGeneral</a:t>
                      </a:r>
                      <a:r>
                        <a:rPr lang="zh-CN" altLang="en-US" dirty="0" smtClean="0"/>
                        <a:t>对象，该对象表示图表一般属性，包括</a:t>
                      </a:r>
                      <a:r>
                        <a:rPr lang="en-US" altLang="zh-CN" dirty="0" err="1" smtClean="0"/>
                        <a:t>aType</a:t>
                      </a:r>
                      <a:r>
                        <a:rPr lang="zh-CN" altLang="en-US" dirty="0" smtClean="0"/>
                        <a:t>（图表属性类型）、</a:t>
                      </a:r>
                      <a:r>
                        <a:rPr lang="en-US" altLang="zh-CN" dirty="0" smtClean="0"/>
                        <a:t>title</a:t>
                      </a:r>
                      <a:r>
                        <a:rPr lang="zh-CN" altLang="en-US" dirty="0" smtClean="0"/>
                        <a:t>（图表标题）、</a:t>
                      </a:r>
                      <a:r>
                        <a:rPr lang="en-US" altLang="zh-CN" dirty="0" smtClean="0"/>
                        <a:t>subtitle</a:t>
                      </a:r>
                      <a:r>
                        <a:rPr lang="zh-CN" altLang="en-US" dirty="0" smtClean="0"/>
                        <a:t>（图表子标题）、</a:t>
                      </a:r>
                      <a:r>
                        <a:rPr lang="en-US" altLang="zh-CN" dirty="0" smtClean="0"/>
                        <a:t>footer</a:t>
                      </a:r>
                      <a:r>
                        <a:rPr lang="zh-CN" altLang="en-US" dirty="0" smtClean="0"/>
                        <a:t>（图表脚注）。</a:t>
                      </a:r>
                      <a:endParaRPr lang="zh-CN" altLang="en-US" dirty="0"/>
                    </a:p>
                  </a:txBody>
                  <a:tcPr/>
                </a:tc>
              </a:tr>
              <a:tr h="409248">
                <a:tc>
                  <a:txBody>
                    <a:bodyPr/>
                    <a:lstStyle/>
                    <a:p>
                      <a:r>
                        <a:rPr lang="en-US" altLang="zh-CN" dirty="0" err="1" smtClean="0"/>
                        <a:t>graphAxis</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a:t>
                      </a:r>
                      <a:r>
                        <a:rPr lang="en-US" altLang="zh-CN" dirty="0" err="1" smtClean="0"/>
                        <a:t>graphAxis</a:t>
                      </a:r>
                      <a:r>
                        <a:rPr lang="zh-CN" altLang="en-US" dirty="0" smtClean="0"/>
                        <a:t>对象，该对象有</a:t>
                      </a:r>
                      <a:r>
                        <a:rPr lang="en-US" altLang="zh-CN" dirty="0" err="1" smtClean="0"/>
                        <a:t>aType</a:t>
                      </a:r>
                      <a:r>
                        <a:rPr lang="zh-CN" altLang="en-US" dirty="0" smtClean="0"/>
                        <a:t>（图表属性类型）、</a:t>
                      </a:r>
                      <a:r>
                        <a:rPr lang="en-US" altLang="zh-CN" dirty="0" smtClean="0"/>
                        <a:t>Left</a:t>
                      </a:r>
                      <a:r>
                        <a:rPr lang="zh-CN" altLang="en-US" dirty="0" smtClean="0"/>
                        <a:t>（图表左轴标题）、</a:t>
                      </a:r>
                      <a:r>
                        <a:rPr lang="en-US" altLang="zh-CN" dirty="0" smtClean="0"/>
                        <a:t>Right</a:t>
                      </a:r>
                      <a:r>
                        <a:rPr lang="zh-CN" altLang="en-US" dirty="0" smtClean="0"/>
                        <a:t>（图表右轴标题）、</a:t>
                      </a:r>
                      <a:r>
                        <a:rPr lang="en-US" altLang="zh-CN" dirty="0" err="1" smtClean="0"/>
                        <a:t>Buttom</a:t>
                      </a:r>
                      <a:r>
                        <a:rPr lang="zh-CN" altLang="en-US" dirty="0" smtClean="0"/>
                        <a:t>（图表底轴标题）、</a:t>
                      </a:r>
                      <a:r>
                        <a:rPr lang="en-US" altLang="zh-CN" dirty="0" smtClean="0"/>
                        <a:t>Top</a:t>
                      </a:r>
                      <a:r>
                        <a:rPr lang="zh-CN" altLang="en-US" dirty="0" smtClean="0"/>
                        <a:t>（图表顶轴标题）等属性。</a:t>
                      </a:r>
                      <a:endParaRPr lang="zh-CN" altLang="en-US" dirty="0"/>
                    </a:p>
                  </a:txBody>
                  <a:tcPr/>
                </a:tc>
              </a:tr>
              <a:tr h="409248">
                <a:tc>
                  <a:txBody>
                    <a:bodyPr/>
                    <a:lstStyle/>
                    <a:p>
                      <a:r>
                        <a:rPr lang="en-US" altLang="zh-CN" dirty="0" err="1" smtClean="0"/>
                        <a:t>graphPropsLegend</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a:t>
                      </a:r>
                      <a:r>
                        <a:rPr lang="en-US" altLang="zh-CN" dirty="0" err="1" smtClean="0"/>
                        <a:t>graphPropsLegend</a:t>
                      </a:r>
                      <a:r>
                        <a:rPr lang="zh-CN" altLang="en-US" dirty="0" smtClean="0"/>
                        <a:t>对象，用于设置图表中图例的标题，包括</a:t>
                      </a:r>
                      <a:r>
                        <a:rPr lang="en-US" altLang="zh-CN" dirty="0" err="1" smtClean="0"/>
                        <a:t>aType</a:t>
                      </a:r>
                      <a:r>
                        <a:rPr lang="zh-CN" altLang="en-US" dirty="0" smtClean="0"/>
                        <a:t>（图表属性类型）、</a:t>
                      </a:r>
                      <a:r>
                        <a:rPr lang="en-US" altLang="zh-CN" dirty="0" smtClean="0"/>
                        <a:t>title</a:t>
                      </a:r>
                      <a:r>
                        <a:rPr lang="zh-CN" altLang="en-US" dirty="0" smtClean="0"/>
                        <a:t>（图例标题）。</a:t>
                      </a:r>
                      <a:endParaRPr lang="zh-CN" altLang="en-US" dirty="0"/>
                    </a:p>
                  </a:txBody>
                  <a:tcPr/>
                </a:tc>
              </a:tr>
              <a:tr h="409248">
                <a:tc>
                  <a:txBody>
                    <a:bodyPr/>
                    <a:lstStyle/>
                    <a:p>
                      <a:r>
                        <a:rPr lang="en-US" altLang="zh-CN" dirty="0" err="1" smtClean="0"/>
                        <a:t>graphSeries</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返回和图表相关的图表序列，如果一个图表中有多个序列，可以可以获得每个序列的信息。</a:t>
                      </a:r>
                      <a:endParaRPr lang="zh-CN" altLang="en-US" dirty="0"/>
                    </a:p>
                  </a:txBody>
                  <a:tcPr/>
                </a:tc>
              </a:tr>
            </a:tbl>
          </a:graphicData>
        </a:graphic>
      </p:graphicFrame>
      <p:sp>
        <p:nvSpPr>
          <p:cNvPr id="3" name="TextBox 2"/>
          <p:cNvSpPr txBox="1"/>
          <p:nvPr/>
        </p:nvSpPr>
        <p:spPr>
          <a:xfrm>
            <a:off x="3032019" y="635496"/>
            <a:ext cx="2592288" cy="461665"/>
          </a:xfrm>
          <a:prstGeom prst="rect">
            <a:avLst/>
          </a:prstGeom>
          <a:noFill/>
        </p:spPr>
        <p:txBody>
          <a:bodyPr wrap="square" rtlCol="0">
            <a:spAutoFit/>
          </a:bodyPr>
          <a:lstStyle/>
          <a:p>
            <a:r>
              <a:rPr lang="en-US" altLang="zh-CN" sz="2400" dirty="0" smtClean="0"/>
              <a:t>Graph</a:t>
            </a:r>
            <a:r>
              <a:rPr lang="zh-CN" altLang="en-US" sz="2400" dirty="0" smtClean="0"/>
              <a:t>对象的属性</a:t>
            </a:r>
            <a:endParaRPr lang="zh-CN" altLang="en-US" sz="2400" dirty="0"/>
          </a:p>
        </p:txBody>
      </p:sp>
    </p:spTree>
    <p:extLst>
      <p:ext uri="{BB962C8B-B14F-4D97-AF65-F5344CB8AC3E}">
        <p14:creationId xmlns:p14="http://schemas.microsoft.com/office/powerpoint/2010/main" val="340886757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24744"/>
            <a:ext cx="6528934" cy="4206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99592" y="5645027"/>
            <a:ext cx="7416824" cy="461665"/>
          </a:xfrm>
          <a:prstGeom prst="rect">
            <a:avLst/>
          </a:prstGeom>
          <a:noFill/>
        </p:spPr>
        <p:txBody>
          <a:bodyPr wrap="square" rtlCol="0">
            <a:spAutoFit/>
          </a:bodyPr>
          <a:lstStyle/>
          <a:p>
            <a:r>
              <a:rPr lang="zh-CN" altLang="en-US" sz="2400" dirty="0" smtClean="0"/>
              <a:t>用于产生图表的数据（不同年份每月新开工的房产数）</a:t>
            </a:r>
            <a:endParaRPr lang="zh-CN" altLang="en-US" sz="2400" dirty="0"/>
          </a:p>
        </p:txBody>
      </p:sp>
    </p:spTree>
    <p:extLst>
      <p:ext uri="{BB962C8B-B14F-4D97-AF65-F5344CB8AC3E}">
        <p14:creationId xmlns:p14="http://schemas.microsoft.com/office/powerpoint/2010/main" val="73274344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96752"/>
            <a:ext cx="8291470" cy="4549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82649" y="5877272"/>
            <a:ext cx="1481439" cy="461665"/>
          </a:xfrm>
          <a:prstGeom prst="rect">
            <a:avLst/>
          </a:prstGeom>
          <a:noFill/>
        </p:spPr>
        <p:txBody>
          <a:bodyPr wrap="square" rtlCol="0">
            <a:spAutoFit/>
          </a:bodyPr>
          <a:lstStyle/>
          <a:p>
            <a:r>
              <a:rPr lang="zh-CN" altLang="en-US" sz="2400" dirty="0" smtClean="0"/>
              <a:t>图表模板</a:t>
            </a:r>
            <a:endParaRPr lang="zh-CN" altLang="en-US" sz="2400" dirty="0"/>
          </a:p>
        </p:txBody>
      </p:sp>
    </p:spTree>
    <p:extLst>
      <p:ext uri="{BB962C8B-B14F-4D97-AF65-F5344CB8AC3E}">
        <p14:creationId xmlns:p14="http://schemas.microsoft.com/office/powerpoint/2010/main" val="20888880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767" y="332656"/>
            <a:ext cx="5946402" cy="5594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563888" y="6021308"/>
            <a:ext cx="2324226" cy="461665"/>
          </a:xfrm>
          <a:prstGeom prst="rect">
            <a:avLst/>
          </a:prstGeom>
        </p:spPr>
        <p:txBody>
          <a:bodyPr wrap="none">
            <a:spAutoFit/>
          </a:bodyPr>
          <a:lstStyle/>
          <a:p>
            <a:r>
              <a:rPr lang="en-US" altLang="zh-CN" sz="2400" dirty="0" err="1"/>
              <a:t>ArcToolbox</a:t>
            </a:r>
            <a:r>
              <a:rPr lang="zh-CN" altLang="en-US" sz="2400" dirty="0"/>
              <a:t>窗口</a:t>
            </a:r>
          </a:p>
        </p:txBody>
      </p:sp>
    </p:spTree>
    <p:extLst>
      <p:ext uri="{BB962C8B-B14F-4D97-AF65-F5344CB8AC3E}">
        <p14:creationId xmlns:p14="http://schemas.microsoft.com/office/powerpoint/2010/main" val="313072846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528" y="1175261"/>
            <a:ext cx="8712967" cy="3477875"/>
          </a:xfrm>
          <a:prstGeom prst="rect">
            <a:avLst/>
          </a:prstGeom>
        </p:spPr>
        <p:txBody>
          <a:bodyPr wrap="square">
            <a:spAutoFit/>
          </a:bodyPr>
          <a:lstStyle/>
          <a:p>
            <a:r>
              <a:rPr lang="en-US" altLang="zh-CN" sz="2000" dirty="0"/>
              <a:t># -*- coding: cp936 -*-</a:t>
            </a:r>
          </a:p>
          <a:p>
            <a:r>
              <a:rPr lang="en-US" altLang="zh-CN" sz="2000" dirty="0"/>
              <a:t>import </a:t>
            </a:r>
            <a:r>
              <a:rPr lang="en-US" altLang="zh-CN" sz="2000" dirty="0" err="1"/>
              <a:t>arcpy</a:t>
            </a:r>
            <a:endParaRPr lang="en-US" altLang="zh-CN" sz="2000" dirty="0"/>
          </a:p>
          <a:p>
            <a:r>
              <a:rPr lang="en-US" altLang="zh-CN" sz="2000" dirty="0"/>
              <a:t>from </a:t>
            </a:r>
            <a:r>
              <a:rPr lang="en-US" altLang="zh-CN" sz="2000" dirty="0" err="1"/>
              <a:t>arcpy</a:t>
            </a:r>
            <a:r>
              <a:rPr lang="en-US" altLang="zh-CN" sz="2000" dirty="0"/>
              <a:t> import </a:t>
            </a:r>
            <a:r>
              <a:rPr lang="en-US" altLang="zh-CN" sz="2000" dirty="0" err="1"/>
              <a:t>env</a:t>
            </a:r>
            <a:endParaRPr lang="en-US" altLang="zh-CN" sz="2000" dirty="0"/>
          </a:p>
          <a:p>
            <a:r>
              <a:rPr lang="en-US" altLang="zh-CN" sz="2000" dirty="0" err="1"/>
              <a:t>env.workspace</a:t>
            </a:r>
            <a:r>
              <a:rPr lang="en-US" altLang="zh-CN" sz="2000" dirty="0"/>
              <a:t> = "c:\\data"</a:t>
            </a:r>
          </a:p>
          <a:p>
            <a:r>
              <a:rPr lang="en-US" altLang="zh-CN" sz="2000" dirty="0"/>
              <a:t>graph = </a:t>
            </a:r>
            <a:r>
              <a:rPr lang="en-US" altLang="zh-CN" sz="2000" dirty="0" err="1"/>
              <a:t>arcpy.Graph</a:t>
            </a:r>
            <a:r>
              <a:rPr lang="en-US" altLang="zh-CN" sz="2000" dirty="0"/>
              <a:t>()</a:t>
            </a:r>
          </a:p>
          <a:p>
            <a:r>
              <a:rPr lang="en-US" altLang="zh-CN" sz="2000" dirty="0"/>
              <a:t>Year = "1984"</a:t>
            </a:r>
          </a:p>
          <a:p>
            <a:r>
              <a:rPr lang="en-US" altLang="zh-CN" sz="2000" dirty="0" err="1"/>
              <a:t>graph.addSeriesBarVertical</a:t>
            </a:r>
            <a:r>
              <a:rPr lang="en-US" altLang="zh-CN" sz="2000" dirty="0"/>
              <a:t>("</a:t>
            </a:r>
            <a:r>
              <a:rPr lang="en-US" altLang="zh-CN" sz="2000" dirty="0" err="1"/>
              <a:t>housing.dbf",Year</a:t>
            </a:r>
            <a:r>
              <a:rPr lang="en-US" altLang="zh-CN" sz="2000" dirty="0"/>
              <a:t>)</a:t>
            </a:r>
          </a:p>
          <a:p>
            <a:r>
              <a:rPr lang="en-US" altLang="zh-CN" sz="2000" dirty="0" err="1"/>
              <a:t>graph.graphPropsGeneral.title</a:t>
            </a:r>
            <a:r>
              <a:rPr lang="en-US" altLang="zh-CN" sz="2000" dirty="0"/>
              <a:t> = Year + "</a:t>
            </a:r>
            <a:r>
              <a:rPr lang="zh-CN" altLang="en-US" sz="2000" dirty="0"/>
              <a:t>年房屋销售数</a:t>
            </a:r>
            <a:r>
              <a:rPr lang="en-US" altLang="zh-CN" sz="2000" dirty="0"/>
              <a:t>"</a:t>
            </a:r>
          </a:p>
          <a:p>
            <a:r>
              <a:rPr lang="en-US" altLang="zh-CN" sz="2000" dirty="0" err="1"/>
              <a:t>arcpy.MakeGraph_management</a:t>
            </a:r>
            <a:r>
              <a:rPr lang="en-US" altLang="zh-CN" sz="2000" dirty="0"/>
              <a:t>("housing.</a:t>
            </a:r>
            <a:r>
              <a:rPr lang="en-US" altLang="zh-CN" sz="2000" dirty="0" err="1"/>
              <a:t>grf</a:t>
            </a:r>
            <a:r>
              <a:rPr lang="en-US" altLang="zh-CN" sz="2000" dirty="0"/>
              <a:t>",graph,"</a:t>
            </a:r>
            <a:r>
              <a:rPr lang="en-US" altLang="zh-CN" sz="2000" dirty="0" err="1"/>
              <a:t>output_graph</a:t>
            </a:r>
            <a:r>
              <a:rPr lang="en-US" altLang="zh-CN" sz="2000" dirty="0"/>
              <a:t>")</a:t>
            </a:r>
          </a:p>
          <a:p>
            <a:r>
              <a:rPr lang="en-US" altLang="zh-CN" sz="2000" dirty="0" err="1"/>
              <a:t>output_image</a:t>
            </a:r>
            <a:r>
              <a:rPr lang="en-US" altLang="zh-CN" sz="2000" dirty="0"/>
              <a:t> = Year + ".bmp"</a:t>
            </a:r>
          </a:p>
          <a:p>
            <a:r>
              <a:rPr lang="en-US" altLang="zh-CN" sz="2000" dirty="0" err="1"/>
              <a:t>arcpy.SaveGraph_management</a:t>
            </a:r>
            <a:r>
              <a:rPr lang="en-US" altLang="zh-CN" sz="2000" dirty="0"/>
              <a:t>("output_graph",output_image,"","600","375")</a:t>
            </a:r>
          </a:p>
        </p:txBody>
      </p:sp>
      <p:sp>
        <p:nvSpPr>
          <p:cNvPr id="2" name="TextBox 1"/>
          <p:cNvSpPr txBox="1"/>
          <p:nvPr/>
        </p:nvSpPr>
        <p:spPr>
          <a:xfrm>
            <a:off x="1331640" y="5271591"/>
            <a:ext cx="6336704" cy="461665"/>
          </a:xfrm>
          <a:prstGeom prst="rect">
            <a:avLst/>
          </a:prstGeom>
          <a:noFill/>
        </p:spPr>
        <p:txBody>
          <a:bodyPr wrap="square" rtlCol="0">
            <a:spAutoFit/>
          </a:bodyPr>
          <a:lstStyle/>
          <a:p>
            <a:r>
              <a:rPr lang="zh-CN" altLang="en-US" sz="2400" dirty="0" smtClean="0"/>
              <a:t>根据模板产生每年的月房屋销售数柱状图表</a:t>
            </a:r>
            <a:endParaRPr lang="zh-CN" altLang="en-US" sz="2400" dirty="0"/>
          </a:p>
        </p:txBody>
      </p:sp>
    </p:spTree>
    <p:extLst>
      <p:ext uri="{BB962C8B-B14F-4D97-AF65-F5344CB8AC3E}">
        <p14:creationId xmlns:p14="http://schemas.microsoft.com/office/powerpoint/2010/main" val="363931928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79912" y="5518446"/>
            <a:ext cx="1944216" cy="461665"/>
          </a:xfrm>
          <a:prstGeom prst="rect">
            <a:avLst/>
          </a:prstGeom>
          <a:noFill/>
        </p:spPr>
        <p:txBody>
          <a:bodyPr wrap="square" rtlCol="0">
            <a:spAutoFit/>
          </a:bodyPr>
          <a:lstStyle/>
          <a:p>
            <a:r>
              <a:rPr lang="zh-CN" altLang="en-US" sz="2400" dirty="0" smtClean="0"/>
              <a:t>产生的图表</a:t>
            </a:r>
            <a:endParaRPr lang="zh-CN" altLang="en-US" sz="24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891" y="692696"/>
            <a:ext cx="7955557" cy="4680519"/>
          </a:xfrm>
          <a:prstGeom prst="rect">
            <a:avLst/>
          </a:prstGeom>
        </p:spPr>
      </p:pic>
    </p:spTree>
    <p:extLst>
      <p:ext uri="{BB962C8B-B14F-4D97-AF65-F5344CB8AC3E}">
        <p14:creationId xmlns:p14="http://schemas.microsoft.com/office/powerpoint/2010/main" val="391146715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166843"/>
            <a:ext cx="8964488" cy="3785652"/>
          </a:xfrm>
          <a:prstGeom prst="rect">
            <a:avLst/>
          </a:prstGeom>
        </p:spPr>
        <p:txBody>
          <a:bodyPr wrap="square">
            <a:spAutoFit/>
          </a:bodyPr>
          <a:lstStyle/>
          <a:p>
            <a:r>
              <a:rPr lang="en-US" altLang="zh-CN" sz="2000" dirty="0"/>
              <a:t># -*- coding: cp936 -*-</a:t>
            </a:r>
          </a:p>
          <a:p>
            <a:r>
              <a:rPr lang="en-US" altLang="zh-CN" sz="2000" dirty="0"/>
              <a:t>import </a:t>
            </a:r>
            <a:r>
              <a:rPr lang="en-US" altLang="zh-CN" sz="2000" dirty="0" err="1"/>
              <a:t>arcpy</a:t>
            </a:r>
            <a:endParaRPr lang="en-US" altLang="zh-CN" sz="2000" dirty="0"/>
          </a:p>
          <a:p>
            <a:r>
              <a:rPr lang="en-US" altLang="zh-CN" sz="2000" dirty="0"/>
              <a:t>from </a:t>
            </a:r>
            <a:r>
              <a:rPr lang="en-US" altLang="zh-CN" sz="2000" dirty="0" err="1"/>
              <a:t>arcpy</a:t>
            </a:r>
            <a:r>
              <a:rPr lang="en-US" altLang="zh-CN" sz="2000" dirty="0"/>
              <a:t> import </a:t>
            </a:r>
            <a:r>
              <a:rPr lang="en-US" altLang="zh-CN" sz="2000" dirty="0" err="1"/>
              <a:t>env</a:t>
            </a:r>
            <a:endParaRPr lang="en-US" altLang="zh-CN" sz="2000" dirty="0"/>
          </a:p>
          <a:p>
            <a:r>
              <a:rPr lang="en-US" altLang="zh-CN" sz="2000" dirty="0" err="1"/>
              <a:t>arcpy.env.overwriteOutput</a:t>
            </a:r>
            <a:r>
              <a:rPr lang="en-US" altLang="zh-CN" sz="2000" dirty="0"/>
              <a:t> = True</a:t>
            </a:r>
          </a:p>
          <a:p>
            <a:r>
              <a:rPr lang="en-US" altLang="zh-CN" sz="2000" dirty="0" err="1"/>
              <a:t>env.workspace</a:t>
            </a:r>
            <a:r>
              <a:rPr lang="en-US" altLang="zh-CN" sz="2000" dirty="0"/>
              <a:t> = "c:\\data"</a:t>
            </a:r>
          </a:p>
          <a:p>
            <a:r>
              <a:rPr lang="en-US" altLang="zh-CN" sz="2000" dirty="0"/>
              <a:t>graph = </a:t>
            </a:r>
            <a:r>
              <a:rPr lang="en-US" altLang="zh-CN" sz="2000" dirty="0" err="1"/>
              <a:t>arcpy.Graph</a:t>
            </a:r>
            <a:r>
              <a:rPr lang="en-US" altLang="zh-CN" sz="2000" dirty="0"/>
              <a:t>()</a:t>
            </a:r>
          </a:p>
          <a:p>
            <a:r>
              <a:rPr lang="en-US" altLang="zh-CN" sz="2000" dirty="0"/>
              <a:t>years = ["1984","1985","1986"]</a:t>
            </a:r>
          </a:p>
          <a:p>
            <a:r>
              <a:rPr lang="en-US" altLang="zh-CN" sz="2000" dirty="0"/>
              <a:t>for year in years:    </a:t>
            </a:r>
          </a:p>
          <a:p>
            <a:r>
              <a:rPr lang="en-US" altLang="zh-CN" sz="2000" dirty="0"/>
              <a:t>    </a:t>
            </a:r>
            <a:r>
              <a:rPr lang="en-US" altLang="zh-CN" sz="2000" dirty="0" err="1"/>
              <a:t>graph.addSeriesBarVertical</a:t>
            </a:r>
            <a:r>
              <a:rPr lang="en-US" altLang="zh-CN" sz="2000" dirty="0"/>
              <a:t>("</a:t>
            </a:r>
            <a:r>
              <a:rPr lang="en-US" altLang="zh-CN" sz="2000" dirty="0" err="1"/>
              <a:t>housing.dbf",year</a:t>
            </a:r>
            <a:r>
              <a:rPr lang="en-US" altLang="zh-CN" sz="2000" dirty="0"/>
              <a:t>)   </a:t>
            </a:r>
          </a:p>
          <a:p>
            <a:r>
              <a:rPr lang="en-US" altLang="zh-CN" sz="2000" dirty="0" err="1"/>
              <a:t>graph.graphPropsGeneral.title</a:t>
            </a:r>
            <a:r>
              <a:rPr lang="en-US" altLang="zh-CN" sz="2000" dirty="0"/>
              <a:t> = years[0] +"-" + years[2] + "</a:t>
            </a:r>
            <a:r>
              <a:rPr lang="zh-CN" altLang="en-US" sz="2000" dirty="0"/>
              <a:t>年房屋销售数</a:t>
            </a:r>
            <a:r>
              <a:rPr lang="en-US" altLang="zh-CN" sz="2000" dirty="0"/>
              <a:t>" </a:t>
            </a:r>
          </a:p>
          <a:p>
            <a:r>
              <a:rPr lang="en-US" altLang="zh-CN" sz="2000" dirty="0" err="1"/>
              <a:t>arcpy.MakeGraph_management</a:t>
            </a:r>
            <a:r>
              <a:rPr lang="en-US" altLang="zh-CN" sz="2000" dirty="0"/>
              <a:t>("multi_series.</a:t>
            </a:r>
            <a:r>
              <a:rPr lang="en-US" altLang="zh-CN" sz="2000" dirty="0" err="1"/>
              <a:t>grf</a:t>
            </a:r>
            <a:r>
              <a:rPr lang="en-US" altLang="zh-CN" sz="2000" dirty="0"/>
              <a:t>",graph,"</a:t>
            </a:r>
            <a:r>
              <a:rPr lang="en-US" altLang="zh-CN" sz="2000" dirty="0" err="1"/>
              <a:t>output_graph</a:t>
            </a:r>
            <a:r>
              <a:rPr lang="en-US" altLang="zh-CN" sz="2000" dirty="0"/>
              <a:t>")</a:t>
            </a:r>
          </a:p>
          <a:p>
            <a:r>
              <a:rPr lang="en-US" altLang="zh-CN" sz="2000" dirty="0" err="1"/>
              <a:t>arcpy.SaveGraph_management</a:t>
            </a:r>
            <a:r>
              <a:rPr lang="en-US" altLang="zh-CN" sz="2000" dirty="0"/>
              <a:t>("output_graph","output_image.bmp","","600","375")</a:t>
            </a:r>
          </a:p>
        </p:txBody>
      </p:sp>
      <p:sp>
        <p:nvSpPr>
          <p:cNvPr id="3" name="TextBox 2"/>
          <p:cNvSpPr txBox="1"/>
          <p:nvPr/>
        </p:nvSpPr>
        <p:spPr>
          <a:xfrm>
            <a:off x="3131840" y="5645027"/>
            <a:ext cx="2448272" cy="461665"/>
          </a:xfrm>
          <a:prstGeom prst="rect">
            <a:avLst/>
          </a:prstGeom>
          <a:noFill/>
        </p:spPr>
        <p:txBody>
          <a:bodyPr wrap="square" rtlCol="0">
            <a:spAutoFit/>
          </a:bodyPr>
          <a:lstStyle/>
          <a:p>
            <a:r>
              <a:rPr lang="zh-CN" altLang="en-US" sz="2400" dirty="0" smtClean="0"/>
              <a:t>产生多序列图表</a:t>
            </a:r>
            <a:endParaRPr lang="zh-CN" altLang="en-US" sz="2400" dirty="0"/>
          </a:p>
        </p:txBody>
      </p:sp>
    </p:spTree>
    <p:extLst>
      <p:ext uri="{BB962C8B-B14F-4D97-AF65-F5344CB8AC3E}">
        <p14:creationId xmlns:p14="http://schemas.microsoft.com/office/powerpoint/2010/main" val="20579873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899592" y="404664"/>
            <a:ext cx="2448272" cy="720080"/>
          </a:xfrm>
          <a:solidFill>
            <a:schemeClr val="accent1">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rtlCol="0" anchor="ctr" anchorCtr="0" compatLnSpc="1">
            <a:prstTxWarp prst="textNoShape">
              <a:avLst/>
            </a:prstTxWarp>
            <a:normAutofit/>
          </a:bodyPr>
          <a:lstStyle/>
          <a:p>
            <a:r>
              <a:rPr lang="en-US" altLang="zh-CN" sz="3600" dirty="0" smtClean="0">
                <a:ea typeface="华文新魏" pitchFamily="2" charset="-122"/>
              </a:rPr>
              <a:t>Result</a:t>
            </a:r>
            <a:endParaRPr lang="zh-CN" altLang="en-US" sz="3600" dirty="0">
              <a:ea typeface="华文新魏" pitchFamily="2" charset="-122"/>
            </a:endParaRPr>
          </a:p>
        </p:txBody>
      </p:sp>
      <p:sp>
        <p:nvSpPr>
          <p:cNvPr id="3" name="内容占位符 2"/>
          <p:cNvSpPr>
            <a:spLocks noGrp="1"/>
          </p:cNvSpPr>
          <p:nvPr>
            <p:ph idx="1"/>
          </p:nvPr>
        </p:nvSpPr>
        <p:spPr/>
        <p:txBody>
          <a:bodyPr/>
          <a:lstStyle/>
          <a:p>
            <a:r>
              <a:rPr lang="zh-CN" altLang="en-US" dirty="0" smtClean="0"/>
              <a:t>所有工具运行后都将返回一个</a:t>
            </a:r>
            <a:r>
              <a:rPr lang="en-US" altLang="zh-CN" dirty="0" smtClean="0"/>
              <a:t>Result</a:t>
            </a:r>
            <a:r>
              <a:rPr lang="zh-CN" altLang="en-US" dirty="0" smtClean="0"/>
              <a:t>对象，通过该对象能获得工具运行信息，包括输入参数、输出结果、运行情况等。</a:t>
            </a:r>
            <a:endParaRPr lang="en-US" altLang="zh-CN" dirty="0" smtClean="0"/>
          </a:p>
          <a:p>
            <a:r>
              <a:rPr lang="zh-CN" altLang="en-US" dirty="0"/>
              <a:t>有些</a:t>
            </a:r>
            <a:r>
              <a:rPr lang="zh-CN" altLang="en-US" dirty="0" smtClean="0"/>
              <a:t>工具的执行结果并没有产生新的文件，而是把处理的结果</a:t>
            </a:r>
            <a:r>
              <a:rPr lang="zh-CN" altLang="en-US" dirty="0"/>
              <a:t>存储在</a:t>
            </a:r>
            <a:r>
              <a:rPr lang="en-US" altLang="zh-CN" dirty="0"/>
              <a:t>result</a:t>
            </a:r>
            <a:r>
              <a:rPr lang="zh-CN" altLang="en-US" dirty="0"/>
              <a:t>对象</a:t>
            </a:r>
            <a:r>
              <a:rPr lang="zh-CN" altLang="en-US" dirty="0" smtClean="0"/>
              <a:t>中，如计算表格记录数的工具（</a:t>
            </a:r>
            <a:r>
              <a:rPr lang="en-US" altLang="zh-CN" dirty="0" err="1"/>
              <a:t>GetCount_management</a:t>
            </a:r>
            <a:r>
              <a:rPr lang="zh-CN" altLang="en-US" dirty="0" smtClean="0"/>
              <a:t>），通过对</a:t>
            </a:r>
            <a:r>
              <a:rPr lang="en-US" altLang="zh-CN" dirty="0" smtClean="0"/>
              <a:t>result</a:t>
            </a:r>
            <a:r>
              <a:rPr lang="zh-CN" altLang="en-US" dirty="0" smtClean="0"/>
              <a:t>对象的操作可以</a:t>
            </a:r>
            <a:r>
              <a:rPr lang="zh-CN" altLang="en-US" dirty="0"/>
              <a:t>返回指定索引的输出结果</a:t>
            </a:r>
            <a:r>
              <a:rPr lang="zh-CN" altLang="en-US" dirty="0" smtClean="0"/>
              <a:t>。</a:t>
            </a:r>
            <a:endParaRPr lang="en-US" altLang="zh-CN" dirty="0"/>
          </a:p>
          <a:p>
            <a:endParaRPr lang="zh-CN" altLang="en-US" dirty="0"/>
          </a:p>
        </p:txBody>
      </p:sp>
    </p:spTree>
    <p:extLst>
      <p:ext uri="{BB962C8B-B14F-4D97-AF65-F5344CB8AC3E}">
        <p14:creationId xmlns:p14="http://schemas.microsoft.com/office/powerpoint/2010/main" val="390078247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497530248"/>
              </p:ext>
            </p:extLst>
          </p:nvPr>
        </p:nvGraphicFramePr>
        <p:xfrm>
          <a:off x="683568" y="4096372"/>
          <a:ext cx="7992888" cy="1659684"/>
        </p:xfrm>
        <a:graphic>
          <a:graphicData uri="http://schemas.openxmlformats.org/drawingml/2006/table">
            <a:tbl>
              <a:tblPr firstRow="1" bandRow="1">
                <a:tableStyleId>{5C22544A-7EE6-4342-B048-85BDC9FD1C3A}</a:tableStyleId>
              </a:tblPr>
              <a:tblGrid>
                <a:gridCol w="2952328"/>
                <a:gridCol w="5040560"/>
              </a:tblGrid>
              <a:tr h="431940">
                <a:tc>
                  <a:txBody>
                    <a:bodyPr/>
                    <a:lstStyle/>
                    <a:p>
                      <a:pPr marL="0" algn="ctr" defTabSz="914400" rtl="0" eaLnBrk="1" latinLnBrk="0" hangingPunct="1"/>
                      <a:r>
                        <a:rPr lang="zh-CN" altLang="en-US" sz="1800" b="1" kern="1200" dirty="0" smtClean="0">
                          <a:solidFill>
                            <a:schemeClr val="bg1"/>
                          </a:solidFill>
                          <a:latin typeface="+mn-lt"/>
                          <a:ea typeface="+mn-ea"/>
                          <a:cs typeface="+mn-cs"/>
                        </a:rPr>
                        <a:t>方法</a:t>
                      </a:r>
                      <a:endParaRPr lang="zh-CN" altLang="en-US" sz="1800" b="1" kern="1200" dirty="0">
                        <a:solidFill>
                          <a:schemeClr val="bg1"/>
                        </a:solidFill>
                        <a:latin typeface="+mn-lt"/>
                        <a:ea typeface="+mn-ea"/>
                        <a:cs typeface="+mn-cs"/>
                      </a:endParaRPr>
                    </a:p>
                  </a:txBody>
                  <a:tcPr/>
                </a:tc>
                <a:tc>
                  <a:txBody>
                    <a:bodyPr/>
                    <a:lstStyle/>
                    <a:p>
                      <a:pPr marL="0" algn="ctr" defTabSz="914400" rtl="0" eaLnBrk="1" latinLnBrk="0" hangingPunct="1"/>
                      <a:r>
                        <a:rPr lang="zh-CN" altLang="en-US" sz="1800" b="1" kern="1200" dirty="0" smtClean="0">
                          <a:solidFill>
                            <a:schemeClr val="bg1"/>
                          </a:solidFill>
                          <a:latin typeface="+mn-lt"/>
                          <a:ea typeface="+mn-ea"/>
                          <a:cs typeface="+mn-cs"/>
                        </a:rPr>
                        <a:t>解释</a:t>
                      </a:r>
                      <a:endParaRPr lang="zh-CN" altLang="en-US" sz="1800" b="1" kern="1200" dirty="0">
                        <a:solidFill>
                          <a:schemeClr val="bg1"/>
                        </a:solidFill>
                        <a:latin typeface="+mn-lt"/>
                        <a:ea typeface="+mn-ea"/>
                        <a:cs typeface="+mn-cs"/>
                      </a:endParaRPr>
                    </a:p>
                  </a:txBody>
                  <a:tcPr/>
                </a:tc>
              </a:tr>
              <a:tr h="409248">
                <a:tc>
                  <a:txBody>
                    <a:bodyPr/>
                    <a:lstStyle/>
                    <a:p>
                      <a:r>
                        <a:rPr lang="en-US" altLang="zh-CN" dirty="0" err="1" smtClean="0"/>
                        <a:t>getInput</a:t>
                      </a:r>
                      <a:r>
                        <a:rPr lang="en-US" altLang="zh-CN" dirty="0" smtClean="0"/>
                        <a:t> (index)</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返回指定索引的输入参数。</a:t>
                      </a:r>
                      <a:endParaRPr lang="zh-CN" altLang="en-US" dirty="0"/>
                    </a:p>
                  </a:txBody>
                  <a:tcPr/>
                </a:tc>
              </a:tr>
              <a:tr h="409248">
                <a:tc>
                  <a:txBody>
                    <a:bodyPr/>
                    <a:lstStyle/>
                    <a:p>
                      <a:r>
                        <a:rPr lang="en-US" altLang="zh-CN" dirty="0" err="1" smtClean="0"/>
                        <a:t>getOutput</a:t>
                      </a:r>
                      <a:r>
                        <a:rPr lang="en-US" altLang="zh-CN" dirty="0" smtClean="0"/>
                        <a:t> (index)</a:t>
                      </a:r>
                      <a:endParaRPr lang="zh-CN" altLang="en-US" dirty="0"/>
                    </a:p>
                  </a:txBody>
                  <a:tcPr/>
                </a:tc>
                <a:tc>
                  <a:txBody>
                    <a:bodyPr/>
                    <a:lstStyle/>
                    <a:p>
                      <a:r>
                        <a:rPr lang="zh-CN" altLang="en-US" dirty="0" smtClean="0"/>
                        <a:t>返回指定索引的输出结果。</a:t>
                      </a:r>
                      <a:endParaRPr lang="zh-CN" altLang="en-US" dirty="0"/>
                    </a:p>
                  </a:txBody>
                  <a:tcPr/>
                </a:tc>
              </a:tr>
              <a:tr h="409248">
                <a:tc>
                  <a:txBody>
                    <a:bodyPr/>
                    <a:lstStyle/>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r>
            </a:tbl>
          </a:graphicData>
        </a:graphic>
      </p:graphicFrame>
      <p:sp>
        <p:nvSpPr>
          <p:cNvPr id="3" name="矩形 2"/>
          <p:cNvSpPr/>
          <p:nvPr/>
        </p:nvSpPr>
        <p:spPr>
          <a:xfrm>
            <a:off x="2747419" y="764704"/>
            <a:ext cx="3051605" cy="461665"/>
          </a:xfrm>
          <a:prstGeom prst="rect">
            <a:avLst/>
          </a:prstGeom>
        </p:spPr>
        <p:txBody>
          <a:bodyPr wrap="none">
            <a:spAutoFit/>
          </a:bodyPr>
          <a:lstStyle/>
          <a:p>
            <a:r>
              <a:rPr lang="en-US" altLang="zh-CN" sz="2400" dirty="0"/>
              <a:t>result</a:t>
            </a:r>
            <a:r>
              <a:rPr lang="zh-CN" altLang="en-US" sz="2400" dirty="0" smtClean="0"/>
              <a:t>对象的主要属性</a:t>
            </a:r>
            <a:endParaRPr lang="en-US" altLang="zh-CN" sz="2400" dirty="0"/>
          </a:p>
        </p:txBody>
      </p:sp>
      <p:graphicFrame>
        <p:nvGraphicFramePr>
          <p:cNvPr id="5" name="表格 4"/>
          <p:cNvGraphicFramePr>
            <a:graphicFrameLocks noGrp="1"/>
          </p:cNvGraphicFramePr>
          <p:nvPr>
            <p:extLst>
              <p:ext uri="{D42A27DB-BD31-4B8C-83A1-F6EECF244321}">
                <p14:modId xmlns:p14="http://schemas.microsoft.com/office/powerpoint/2010/main" val="1536847332"/>
              </p:ext>
            </p:extLst>
          </p:nvPr>
        </p:nvGraphicFramePr>
        <p:xfrm>
          <a:off x="611560" y="1412776"/>
          <a:ext cx="7992888" cy="1659684"/>
        </p:xfrm>
        <a:graphic>
          <a:graphicData uri="http://schemas.openxmlformats.org/drawingml/2006/table">
            <a:tbl>
              <a:tblPr firstRow="1" bandRow="1">
                <a:tableStyleId>{5C22544A-7EE6-4342-B048-85BDC9FD1C3A}</a:tableStyleId>
              </a:tblPr>
              <a:tblGrid>
                <a:gridCol w="2952328"/>
                <a:gridCol w="5040560"/>
              </a:tblGrid>
              <a:tr h="431940">
                <a:tc>
                  <a:txBody>
                    <a:bodyPr/>
                    <a:lstStyle/>
                    <a:p>
                      <a:pPr algn="ctr"/>
                      <a:r>
                        <a:rPr lang="zh-CN" altLang="en-US" dirty="0" smtClean="0">
                          <a:solidFill>
                            <a:schemeClr val="bg1"/>
                          </a:solidFill>
                        </a:rPr>
                        <a:t>属性</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09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inputCount</a:t>
                      </a:r>
                      <a:r>
                        <a:rPr lang="en-US" altLang="zh-CN" dirty="0" smtClean="0"/>
                        <a:t> (Read Only)</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返回输入参数的个数。</a:t>
                      </a:r>
                      <a:endParaRPr lang="zh-CN" altLang="en-US" dirty="0"/>
                    </a:p>
                  </a:txBody>
                  <a:tcPr/>
                </a:tc>
              </a:tr>
              <a:tr h="409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outputCount</a:t>
                      </a:r>
                      <a:r>
                        <a:rPr lang="en-US" altLang="zh-CN" dirty="0" smtClean="0"/>
                        <a:t> (Read Only)</a:t>
                      </a:r>
                      <a:endParaRPr lang="zh-CN" altLang="en-US" dirty="0"/>
                    </a:p>
                  </a:txBody>
                  <a:tcPr/>
                </a:tc>
                <a:tc>
                  <a:txBody>
                    <a:bodyPr/>
                    <a:lstStyle/>
                    <a:p>
                      <a:r>
                        <a:rPr lang="zh-CN" altLang="en-US" dirty="0" smtClean="0"/>
                        <a:t>返回输出结果的个数。</a:t>
                      </a:r>
                      <a:endParaRPr lang="zh-CN" altLang="en-US" dirty="0"/>
                    </a:p>
                  </a:txBody>
                  <a:tcPr/>
                </a:tc>
              </a:tr>
              <a:tr h="409248">
                <a:tc>
                  <a:txBody>
                    <a:bodyPr/>
                    <a:lstStyle/>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r>
            </a:tbl>
          </a:graphicData>
        </a:graphic>
      </p:graphicFrame>
      <p:sp>
        <p:nvSpPr>
          <p:cNvPr id="6" name="矩形 5"/>
          <p:cNvSpPr/>
          <p:nvPr/>
        </p:nvSpPr>
        <p:spPr>
          <a:xfrm>
            <a:off x="2774194" y="3429000"/>
            <a:ext cx="3051605" cy="461665"/>
          </a:xfrm>
          <a:prstGeom prst="rect">
            <a:avLst/>
          </a:prstGeom>
        </p:spPr>
        <p:txBody>
          <a:bodyPr wrap="none">
            <a:spAutoFit/>
          </a:bodyPr>
          <a:lstStyle/>
          <a:p>
            <a:r>
              <a:rPr lang="en-US" altLang="zh-CN" sz="2400" dirty="0"/>
              <a:t>result</a:t>
            </a:r>
            <a:r>
              <a:rPr lang="zh-CN" altLang="en-US" sz="2400" dirty="0" smtClean="0"/>
              <a:t>对象的主要方法</a:t>
            </a:r>
            <a:endParaRPr lang="en-US" altLang="zh-CN" sz="2400" dirty="0"/>
          </a:p>
        </p:txBody>
      </p:sp>
    </p:spTree>
    <p:extLst>
      <p:ext uri="{BB962C8B-B14F-4D97-AF65-F5344CB8AC3E}">
        <p14:creationId xmlns:p14="http://schemas.microsoft.com/office/powerpoint/2010/main" val="22272357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1600" y="1628800"/>
            <a:ext cx="6030416" cy="1938992"/>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err="1"/>
              <a:t>inTable</a:t>
            </a:r>
            <a:r>
              <a:rPr lang="en-US" altLang="zh-CN" sz="2400" dirty="0"/>
              <a:t> = "C:\\Data\\STATES.dbf"</a:t>
            </a:r>
          </a:p>
          <a:p>
            <a:r>
              <a:rPr lang="en-US" altLang="zh-CN" sz="2400" dirty="0"/>
              <a:t>result = </a:t>
            </a:r>
            <a:r>
              <a:rPr lang="en-US" altLang="zh-CN" sz="2400" dirty="0" err="1"/>
              <a:t>arcpy.GetCount_management</a:t>
            </a:r>
            <a:r>
              <a:rPr lang="en-US" altLang="zh-CN" sz="2400" dirty="0"/>
              <a:t>(</a:t>
            </a:r>
            <a:r>
              <a:rPr lang="en-US" altLang="zh-CN" sz="2400" dirty="0" err="1"/>
              <a:t>inTable</a:t>
            </a:r>
            <a:r>
              <a:rPr lang="en-US" altLang="zh-CN" sz="2400" dirty="0"/>
              <a:t>)</a:t>
            </a:r>
          </a:p>
          <a:p>
            <a:r>
              <a:rPr lang="en-US" altLang="zh-CN" sz="2400" dirty="0"/>
              <a:t>print "</a:t>
            </a:r>
            <a:r>
              <a:rPr lang="en-US" altLang="zh-CN" sz="2400" dirty="0" err="1"/>
              <a:t>outputCount</a:t>
            </a:r>
            <a:r>
              <a:rPr lang="en-US" altLang="zh-CN" sz="2400" dirty="0"/>
              <a:t>:",</a:t>
            </a:r>
            <a:r>
              <a:rPr lang="en-US" altLang="zh-CN" sz="2400" dirty="0" err="1"/>
              <a:t>result.outputCount</a:t>
            </a:r>
            <a:endParaRPr lang="en-US" altLang="zh-CN" sz="2400" dirty="0"/>
          </a:p>
          <a:p>
            <a:r>
              <a:rPr lang="en-US" altLang="zh-CN" sz="2400" dirty="0"/>
              <a:t>print "</a:t>
            </a:r>
            <a:r>
              <a:rPr lang="en-US" altLang="zh-CN" sz="2400" dirty="0" err="1"/>
              <a:t>firstOutput</a:t>
            </a:r>
            <a:r>
              <a:rPr lang="en-US" altLang="zh-CN" sz="2400" dirty="0"/>
              <a:t>:",</a:t>
            </a:r>
            <a:r>
              <a:rPr lang="en-US" altLang="zh-CN" sz="2400" dirty="0" err="1"/>
              <a:t>result.getOutput</a:t>
            </a:r>
            <a:r>
              <a:rPr lang="en-US" altLang="zh-CN" sz="2400" dirty="0"/>
              <a:t>(0)</a:t>
            </a:r>
          </a:p>
        </p:txBody>
      </p:sp>
    </p:spTree>
    <p:extLst>
      <p:ext uri="{BB962C8B-B14F-4D97-AF65-F5344CB8AC3E}">
        <p14:creationId xmlns:p14="http://schemas.microsoft.com/office/powerpoint/2010/main" val="402425666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概述</a:t>
            </a:r>
            <a:endParaRPr lang="en-US" altLang="zh-CN" dirty="0"/>
          </a:p>
          <a:p>
            <a:r>
              <a:rPr lang="en-US" altLang="zh-CN" dirty="0" err="1" smtClean="0"/>
              <a:t>ArcPy</a:t>
            </a:r>
            <a:r>
              <a:rPr lang="zh-CN" altLang="en-US" dirty="0" smtClean="0"/>
              <a:t>基本的函数</a:t>
            </a:r>
            <a:r>
              <a:rPr lang="zh-CN" altLang="en-US" dirty="0"/>
              <a:t>和类</a:t>
            </a:r>
            <a:endParaRPr lang="en-US" altLang="zh-CN" dirty="0"/>
          </a:p>
          <a:p>
            <a:r>
              <a:rPr kumimoji="1" lang="en-US" altLang="zh-CN" b="1" u="sng" dirty="0" err="1">
                <a:solidFill>
                  <a:schemeClr val="accent2"/>
                </a:solidFill>
              </a:rPr>
              <a:t>ArcPy</a:t>
            </a:r>
            <a:r>
              <a:rPr kumimoji="1" lang="zh-CN" altLang="en-US" b="1" u="sng" dirty="0">
                <a:solidFill>
                  <a:schemeClr val="accent2"/>
                </a:solidFill>
              </a:rPr>
              <a:t>专题模块</a:t>
            </a:r>
            <a:endParaRPr kumimoji="1" lang="en-US" altLang="zh-CN" b="1" u="sng" dirty="0">
              <a:solidFill>
                <a:schemeClr val="accent2"/>
              </a:solidFill>
            </a:endParaRPr>
          </a:p>
          <a:p>
            <a:r>
              <a:rPr lang="zh-CN" altLang="en-US" dirty="0"/>
              <a:t>开发实例</a:t>
            </a:r>
            <a:endParaRPr lang="en-US" altLang="zh-CN" dirty="0"/>
          </a:p>
          <a:p>
            <a:r>
              <a:rPr lang="en-US" altLang="zh-CN" dirty="0"/>
              <a:t>Python add-ins</a:t>
            </a:r>
          </a:p>
          <a:p>
            <a:endParaRPr lang="zh-CN" altLang="en-US" dirty="0"/>
          </a:p>
        </p:txBody>
      </p:sp>
    </p:spTree>
    <p:extLst>
      <p:ext uri="{BB962C8B-B14F-4D97-AF65-F5344CB8AC3E}">
        <p14:creationId xmlns:p14="http://schemas.microsoft.com/office/powerpoint/2010/main" val="14161870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404664"/>
            <a:ext cx="6120680" cy="1012974"/>
          </a:xfrm>
        </p:spPr>
        <p:txBody>
          <a:bodyPr/>
          <a:lstStyle/>
          <a:p>
            <a:r>
              <a:rPr lang="zh-CN" altLang="en-US" dirty="0">
                <a:latin typeface="华文新魏" pitchFamily="2" charset="-122"/>
                <a:ea typeface="华文新魏" pitchFamily="2" charset="-122"/>
              </a:rPr>
              <a:t>数据访问模块</a:t>
            </a:r>
          </a:p>
        </p:txBody>
      </p:sp>
      <p:sp>
        <p:nvSpPr>
          <p:cNvPr id="3" name="内容占位符 2"/>
          <p:cNvSpPr>
            <a:spLocks noGrp="1"/>
          </p:cNvSpPr>
          <p:nvPr>
            <p:ph idx="1"/>
          </p:nvPr>
        </p:nvSpPr>
        <p:spPr/>
        <p:txBody>
          <a:bodyPr/>
          <a:lstStyle/>
          <a:p>
            <a:r>
              <a:rPr lang="zh-CN" altLang="en-US" dirty="0" smtClean="0"/>
              <a:t>数据访问（</a:t>
            </a:r>
            <a:r>
              <a:rPr lang="en-US" altLang="zh-CN" dirty="0"/>
              <a:t>data </a:t>
            </a:r>
            <a:r>
              <a:rPr lang="en-US" altLang="zh-CN" dirty="0" smtClean="0"/>
              <a:t>access module</a:t>
            </a:r>
            <a:r>
              <a:rPr lang="en-US" altLang="zh-CN" dirty="0"/>
              <a:t>, </a:t>
            </a:r>
            <a:r>
              <a:rPr lang="en-US" altLang="zh-CN" dirty="0" err="1"/>
              <a:t>arcpy.da</a:t>
            </a:r>
            <a:r>
              <a:rPr lang="zh-CN" altLang="en-US" dirty="0" smtClean="0"/>
              <a:t>）模块用于数据操作，包括：</a:t>
            </a:r>
            <a:endParaRPr lang="en-US" altLang="zh-CN" dirty="0" smtClean="0"/>
          </a:p>
          <a:p>
            <a:pPr lvl="1"/>
            <a:r>
              <a:rPr lang="zh-CN" altLang="en-US" dirty="0" smtClean="0"/>
              <a:t>控制编辑过程。</a:t>
            </a:r>
            <a:endParaRPr lang="en-US" altLang="zh-CN" dirty="0" smtClean="0"/>
          </a:p>
          <a:p>
            <a:pPr lvl="1"/>
            <a:r>
              <a:rPr lang="zh-CN" altLang="en-US" dirty="0" smtClean="0"/>
              <a:t>提供新的</a:t>
            </a:r>
            <a:r>
              <a:rPr lang="en-US" altLang="zh-CN" dirty="0" smtClean="0"/>
              <a:t>cursor</a:t>
            </a:r>
            <a:r>
              <a:rPr lang="zh-CN" altLang="en-US" dirty="0" smtClean="0"/>
              <a:t>对象（操作速度更快）。</a:t>
            </a:r>
            <a:endParaRPr lang="en-US" altLang="zh-CN" dirty="0" smtClean="0"/>
          </a:p>
          <a:p>
            <a:pPr lvl="1"/>
            <a:r>
              <a:rPr lang="zh-CN" altLang="en-US" dirty="0" smtClean="0"/>
              <a:t>表格和要素类与</a:t>
            </a:r>
            <a:r>
              <a:rPr lang="en-US" altLang="zh-CN" dirty="0" err="1" smtClean="0"/>
              <a:t>NumPy</a:t>
            </a:r>
            <a:r>
              <a:rPr lang="zh-CN" altLang="en-US" dirty="0" smtClean="0"/>
              <a:t>阵列的相互转换。</a:t>
            </a:r>
            <a:endParaRPr lang="en-US" altLang="zh-CN" dirty="0" smtClean="0"/>
          </a:p>
          <a:p>
            <a:pPr lvl="1"/>
            <a:r>
              <a:rPr lang="zh-CN" altLang="en-US" dirty="0" smtClean="0"/>
              <a:t>版本、</a:t>
            </a:r>
            <a:r>
              <a:rPr lang="zh-CN" altLang="en-US" dirty="0"/>
              <a:t>备份</a:t>
            </a:r>
            <a:r>
              <a:rPr lang="zh-CN" altLang="en-US" dirty="0" smtClean="0"/>
              <a:t>、域、子类等操作。</a:t>
            </a:r>
            <a:endParaRPr lang="zh-CN" altLang="en-US" dirty="0"/>
          </a:p>
        </p:txBody>
      </p:sp>
      <p:sp>
        <p:nvSpPr>
          <p:cNvPr id="4" name="Text Box 8"/>
          <p:cNvSpPr txBox="1">
            <a:spLocks noChangeArrowheads="1"/>
          </p:cNvSpPr>
          <p:nvPr/>
        </p:nvSpPr>
        <p:spPr bwMode="auto">
          <a:xfrm>
            <a:off x="611560" y="332656"/>
            <a:ext cx="647700" cy="9144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spcBef>
                <a:spcPct val="50000"/>
              </a:spcBef>
            </a:pPr>
            <a:r>
              <a:rPr lang="en-US" altLang="zh-CN" sz="5400" b="1" dirty="0"/>
              <a:t>1</a:t>
            </a:r>
          </a:p>
        </p:txBody>
      </p:sp>
    </p:spTree>
    <p:extLst>
      <p:ext uri="{BB962C8B-B14F-4D97-AF65-F5344CB8AC3E}">
        <p14:creationId xmlns:p14="http://schemas.microsoft.com/office/powerpoint/2010/main" val="364827980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数据访问模块中的函数分两类：</a:t>
            </a:r>
            <a:endParaRPr lang="en-US" altLang="zh-CN" dirty="0" smtClean="0"/>
          </a:p>
          <a:p>
            <a:pPr lvl="1"/>
            <a:r>
              <a:rPr lang="zh-CN" altLang="en-US" dirty="0" smtClean="0"/>
              <a:t>表格和要素类与</a:t>
            </a:r>
            <a:r>
              <a:rPr lang="en-US" altLang="zh-CN" dirty="0" err="1" smtClean="0"/>
              <a:t>NumPy</a:t>
            </a:r>
            <a:r>
              <a:rPr lang="zh-CN" altLang="en-US" dirty="0" smtClean="0"/>
              <a:t>数组之间的转换。</a:t>
            </a:r>
            <a:endParaRPr lang="en-US" altLang="zh-CN" dirty="0" smtClean="0"/>
          </a:p>
          <a:p>
            <a:pPr lvl="1"/>
            <a:r>
              <a:rPr lang="zh-CN" altLang="en-US" dirty="0" smtClean="0"/>
              <a:t>返回数据的属性信息，如数据域、子类、版本等。</a:t>
            </a:r>
            <a:endParaRPr lang="zh-CN" altLang="en-US" dirty="0"/>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08417978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253547807"/>
              </p:ext>
            </p:extLst>
          </p:nvPr>
        </p:nvGraphicFramePr>
        <p:xfrm>
          <a:off x="467544" y="1484784"/>
          <a:ext cx="8064896" cy="3906646"/>
        </p:xfrm>
        <a:graphic>
          <a:graphicData uri="http://schemas.openxmlformats.org/drawingml/2006/table">
            <a:tbl>
              <a:tblPr firstRow="1" bandRow="1">
                <a:tableStyleId>{5C22544A-7EE6-4342-B048-85BDC9FD1C3A}</a:tableStyleId>
              </a:tblPr>
              <a:tblGrid>
                <a:gridCol w="4392488"/>
                <a:gridCol w="3672408"/>
              </a:tblGrid>
              <a:tr h="523366">
                <a:tc>
                  <a:txBody>
                    <a:bodyPr/>
                    <a:lstStyle/>
                    <a:p>
                      <a:pPr algn="ctr"/>
                      <a:r>
                        <a:rPr lang="zh-CN" altLang="en-US" dirty="0" smtClean="0">
                          <a:solidFill>
                            <a:schemeClr val="bg1"/>
                          </a:solidFill>
                        </a:rPr>
                        <a:t>函数</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42540">
                <a:tc>
                  <a:txBody>
                    <a:bodyPr/>
                    <a:lstStyle/>
                    <a:p>
                      <a:r>
                        <a:rPr lang="en-US" altLang="zh-CN" dirty="0" err="1" smtClean="0"/>
                        <a:t>NumPyArrayToTable</a:t>
                      </a:r>
                      <a:r>
                        <a:rPr lang="en-US" altLang="zh-CN" dirty="0" smtClean="0"/>
                        <a:t> (</a:t>
                      </a:r>
                      <a:r>
                        <a:rPr lang="en-US" altLang="zh-CN" dirty="0" err="1" smtClean="0"/>
                        <a:t>in_array</a:t>
                      </a:r>
                      <a:r>
                        <a:rPr lang="en-US" altLang="zh-CN" dirty="0" smtClean="0"/>
                        <a:t>, </a:t>
                      </a:r>
                      <a:r>
                        <a:rPr lang="en-US" altLang="zh-CN" dirty="0" err="1" smtClean="0"/>
                        <a:t>out_table</a:t>
                      </a:r>
                      <a:r>
                        <a:rPr lang="en-US" altLang="zh-CN" dirty="0" smtClean="0"/>
                        <a:t>)</a:t>
                      </a:r>
                    </a:p>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NumPy</a:t>
                      </a:r>
                      <a:r>
                        <a:rPr lang="zh-CN" altLang="en-US" dirty="0" smtClean="0"/>
                        <a:t>数组转换成表格</a:t>
                      </a:r>
                    </a:p>
                    <a:p>
                      <a:endParaRPr lang="zh-CN" altLang="en-US" dirty="0"/>
                    </a:p>
                  </a:txBody>
                  <a:tcPr/>
                </a:tc>
              </a:tr>
              <a:tr h="442540">
                <a:tc>
                  <a:txBody>
                    <a:bodyPr/>
                    <a:lstStyle/>
                    <a:p>
                      <a:r>
                        <a:rPr lang="en-US" altLang="zh-CN" dirty="0" err="1" smtClean="0"/>
                        <a:t>TableToNumPyArray</a:t>
                      </a:r>
                      <a:r>
                        <a:rPr lang="en-US" altLang="zh-CN" dirty="0" smtClean="0"/>
                        <a:t> (</a:t>
                      </a:r>
                      <a:r>
                        <a:rPr lang="en-US" altLang="zh-CN" dirty="0" err="1" smtClean="0"/>
                        <a:t>in_table</a:t>
                      </a:r>
                      <a:r>
                        <a:rPr lang="en-US" altLang="zh-CN" dirty="0" smtClean="0"/>
                        <a:t>, </a:t>
                      </a:r>
                      <a:r>
                        <a:rPr lang="en-US" altLang="zh-CN" dirty="0" err="1" smtClean="0"/>
                        <a:t>field_names</a:t>
                      </a:r>
                      <a:r>
                        <a:rPr lang="en-US" altLang="zh-CN" dirty="0" smtClean="0"/>
                        <a:t>, {</a:t>
                      </a:r>
                      <a:r>
                        <a:rPr lang="en-US" altLang="zh-CN" dirty="0" err="1" smtClean="0"/>
                        <a:t>where_clause</a:t>
                      </a:r>
                      <a:r>
                        <a:rPr lang="en-US" altLang="zh-CN" dirty="0" smtClean="0"/>
                        <a:t>}, {</a:t>
                      </a:r>
                      <a:r>
                        <a:rPr lang="en-US" altLang="zh-CN" dirty="0" err="1" smtClean="0"/>
                        <a:t>skip_nulls</a:t>
                      </a:r>
                      <a:r>
                        <a:rPr lang="en-US" altLang="zh-CN" dirty="0" smtClean="0"/>
                        <a:t>}, {</a:t>
                      </a:r>
                      <a:r>
                        <a:rPr lang="en-US" altLang="zh-CN" dirty="0" err="1" smtClean="0"/>
                        <a:t>null_value</a:t>
                      </a:r>
                      <a:r>
                        <a:rPr lang="en-US" altLang="zh-CN" dirty="0" smtClean="0"/>
                        <a:t>})</a:t>
                      </a:r>
                      <a:endParaRPr lang="zh-CN" altLang="en-US" dirty="0"/>
                    </a:p>
                  </a:txBody>
                  <a:tcPr/>
                </a:tc>
                <a:tc>
                  <a:txBody>
                    <a:bodyPr/>
                    <a:lstStyle/>
                    <a:p>
                      <a:r>
                        <a:rPr lang="zh-CN" altLang="en-US" dirty="0" smtClean="0"/>
                        <a:t>表格转换成</a:t>
                      </a:r>
                      <a:r>
                        <a:rPr lang="en-US" altLang="zh-CN" dirty="0" err="1" smtClean="0"/>
                        <a:t>NumPy</a:t>
                      </a:r>
                      <a:r>
                        <a:rPr lang="zh-CN" altLang="en-US" dirty="0" smtClean="0"/>
                        <a:t>数组</a:t>
                      </a:r>
                      <a:endParaRPr lang="zh-CN" altLang="en-US" dirty="0"/>
                    </a:p>
                  </a:txBody>
                  <a:tcPr/>
                </a:tc>
              </a:tr>
              <a:tr h="442540">
                <a:tc>
                  <a:txBody>
                    <a:bodyPr/>
                    <a:lstStyle/>
                    <a:p>
                      <a:r>
                        <a:rPr lang="en-US" altLang="zh-CN" dirty="0" err="1" smtClean="0"/>
                        <a:t>NumPyArrayToFeatureClass</a:t>
                      </a:r>
                      <a:r>
                        <a:rPr lang="en-US" altLang="zh-CN" dirty="0" smtClean="0"/>
                        <a:t> (</a:t>
                      </a:r>
                      <a:r>
                        <a:rPr lang="en-US" altLang="zh-CN" dirty="0" err="1" smtClean="0"/>
                        <a:t>in_array</a:t>
                      </a:r>
                      <a:r>
                        <a:rPr lang="en-US" altLang="zh-CN" dirty="0" smtClean="0"/>
                        <a:t>, </a:t>
                      </a:r>
                      <a:r>
                        <a:rPr lang="en-US" altLang="zh-CN" dirty="0" err="1" smtClean="0"/>
                        <a:t>out_table</a:t>
                      </a:r>
                      <a:r>
                        <a:rPr lang="en-US" altLang="zh-CN" dirty="0" smtClean="0"/>
                        <a:t>, </a:t>
                      </a:r>
                      <a:r>
                        <a:rPr lang="en-US" altLang="zh-CN" dirty="0" err="1" smtClean="0"/>
                        <a:t>shape_fields</a:t>
                      </a:r>
                      <a:r>
                        <a:rPr lang="en-US" altLang="zh-CN" dirty="0" smtClean="0"/>
                        <a:t>, {</a:t>
                      </a:r>
                      <a:r>
                        <a:rPr lang="en-US" altLang="zh-CN" dirty="0" err="1" smtClean="0"/>
                        <a:t>spatial_reference</a:t>
                      </a:r>
                      <a:r>
                        <a:rPr lang="en-US" altLang="zh-CN" dirty="0" smtClean="0"/>
                        <a:t>})</a:t>
                      </a:r>
                    </a:p>
                  </a:txBody>
                  <a:tcPr/>
                </a:tc>
                <a:tc>
                  <a:txBody>
                    <a:bodyPr/>
                    <a:lstStyle/>
                    <a:p>
                      <a:r>
                        <a:rPr lang="en-US" altLang="zh-CN" dirty="0" err="1" smtClean="0"/>
                        <a:t>NumPy</a:t>
                      </a:r>
                      <a:r>
                        <a:rPr lang="zh-CN" altLang="en-US" dirty="0" smtClean="0"/>
                        <a:t>数组转换成要素类。</a:t>
                      </a:r>
                      <a:r>
                        <a:rPr lang="en-US" altLang="zh-CN" dirty="0" err="1" smtClean="0"/>
                        <a:t>shape_fields</a:t>
                      </a:r>
                      <a:r>
                        <a:rPr lang="zh-CN" altLang="en-US" dirty="0" smtClean="0"/>
                        <a:t>：表示</a:t>
                      </a:r>
                      <a:r>
                        <a:rPr lang="en-US" altLang="zh-CN" dirty="0" smtClean="0"/>
                        <a:t>x</a:t>
                      </a:r>
                      <a:r>
                        <a:rPr lang="zh-CN" altLang="en-US" dirty="0" smtClean="0"/>
                        <a:t>、</a:t>
                      </a:r>
                      <a:r>
                        <a:rPr lang="en-US" altLang="zh-CN" dirty="0" smtClean="0"/>
                        <a:t>y</a:t>
                      </a:r>
                      <a:r>
                        <a:rPr lang="zh-CN" altLang="en-US" dirty="0" smtClean="0"/>
                        <a:t>、</a:t>
                      </a:r>
                      <a:r>
                        <a:rPr lang="en-US" altLang="zh-CN" dirty="0" smtClean="0"/>
                        <a:t>z</a:t>
                      </a:r>
                      <a:r>
                        <a:rPr lang="zh-CN" altLang="en-US" dirty="0" smtClean="0"/>
                        <a:t>和</a:t>
                      </a:r>
                      <a:r>
                        <a:rPr lang="en-US" altLang="zh-CN" dirty="0" smtClean="0"/>
                        <a:t>m</a:t>
                      </a:r>
                      <a:r>
                        <a:rPr lang="zh-CN" altLang="en-US" dirty="0" smtClean="0"/>
                        <a:t>的字段列表或元组，</a:t>
                      </a:r>
                      <a:r>
                        <a:rPr lang="en-US" altLang="zh-CN" dirty="0" smtClean="0"/>
                        <a:t>z</a:t>
                      </a:r>
                      <a:r>
                        <a:rPr lang="zh-CN" altLang="en-US" dirty="0" smtClean="0"/>
                        <a:t>和</a:t>
                      </a:r>
                      <a:r>
                        <a:rPr lang="en-US" altLang="zh-CN" dirty="0" smtClean="0"/>
                        <a:t>m</a:t>
                      </a:r>
                      <a:r>
                        <a:rPr lang="zh-CN" altLang="en-US" dirty="0" smtClean="0"/>
                        <a:t>为可选。</a:t>
                      </a:r>
                      <a:r>
                        <a:rPr lang="en-US" altLang="zh-CN" dirty="0" smtClean="0"/>
                        <a:t> </a:t>
                      </a:r>
                      <a:endParaRPr lang="zh-CN" altLang="en-US" dirty="0"/>
                    </a:p>
                  </a:txBody>
                  <a:tcPr/>
                </a:tc>
              </a:tr>
              <a:tr h="689666">
                <a:tc>
                  <a:txBody>
                    <a:bodyPr/>
                    <a:lstStyle/>
                    <a:p>
                      <a:r>
                        <a:rPr lang="en-US" altLang="zh-CN" dirty="0" err="1" smtClean="0"/>
                        <a:t>FeatureClassToNumPyArray</a:t>
                      </a:r>
                      <a:r>
                        <a:rPr lang="en-US" altLang="zh-CN" dirty="0" smtClean="0"/>
                        <a:t> (</a:t>
                      </a:r>
                      <a:r>
                        <a:rPr lang="en-US" altLang="zh-CN" dirty="0" err="1" smtClean="0"/>
                        <a:t>in_table</a:t>
                      </a:r>
                      <a:r>
                        <a:rPr lang="en-US" altLang="zh-CN" dirty="0" smtClean="0"/>
                        <a:t>, </a:t>
                      </a:r>
                      <a:r>
                        <a:rPr lang="en-US" altLang="zh-CN" dirty="0" err="1" smtClean="0"/>
                        <a:t>field_names</a:t>
                      </a:r>
                      <a:r>
                        <a:rPr lang="en-US" altLang="zh-CN" dirty="0" smtClean="0"/>
                        <a:t>, {</a:t>
                      </a:r>
                      <a:r>
                        <a:rPr lang="en-US" altLang="zh-CN" dirty="0" err="1" smtClean="0"/>
                        <a:t>where_clause</a:t>
                      </a:r>
                      <a:r>
                        <a:rPr lang="en-US" altLang="zh-CN" dirty="0" smtClean="0"/>
                        <a:t>}, </a:t>
                      </a:r>
                      <a:r>
                        <a:rPr lang="en-US" altLang="zh-CN" dirty="0" err="1" smtClean="0"/>
                        <a:t>spatial_reference</a:t>
                      </a:r>
                      <a:r>
                        <a:rPr lang="en-US" altLang="zh-CN" dirty="0" smtClean="0"/>
                        <a:t>, {</a:t>
                      </a:r>
                      <a:r>
                        <a:rPr lang="en-US" altLang="zh-CN" dirty="0" err="1" smtClean="0"/>
                        <a:t>explode_to_points</a:t>
                      </a:r>
                      <a:r>
                        <a:rPr lang="en-US" altLang="zh-CN" dirty="0" smtClean="0"/>
                        <a:t>}, {</a:t>
                      </a:r>
                      <a:r>
                        <a:rPr lang="en-US" altLang="zh-CN" dirty="0" err="1" smtClean="0"/>
                        <a:t>skip_nulls</a:t>
                      </a:r>
                      <a:r>
                        <a:rPr lang="en-US" altLang="zh-CN" dirty="0" smtClean="0"/>
                        <a:t>}, {</a:t>
                      </a:r>
                      <a:r>
                        <a:rPr lang="en-US" altLang="zh-CN" dirty="0" err="1" smtClean="0"/>
                        <a:t>null_value</a:t>
                      </a:r>
                      <a:r>
                        <a:rPr lang="en-US" altLang="zh-CN" dirty="0" smtClean="0"/>
                        <a:t>})</a:t>
                      </a:r>
                      <a:endParaRPr lang="en-US" altLang="zh-CN" dirty="0"/>
                    </a:p>
                  </a:txBody>
                  <a:tcPr/>
                </a:tc>
                <a:tc>
                  <a:txBody>
                    <a:bodyPr/>
                    <a:lstStyle/>
                    <a:p>
                      <a:r>
                        <a:rPr lang="zh-CN" altLang="en-US" dirty="0" smtClean="0"/>
                        <a:t>要素类转换成</a:t>
                      </a:r>
                      <a:r>
                        <a:rPr lang="en-US" altLang="zh-CN" dirty="0" err="1" smtClean="0"/>
                        <a:t>NumPy</a:t>
                      </a:r>
                      <a:r>
                        <a:rPr lang="zh-CN" altLang="en-US" dirty="0" smtClean="0"/>
                        <a:t>数组</a:t>
                      </a:r>
                      <a:endParaRPr lang="zh-CN" altLang="en-US" dirty="0"/>
                    </a:p>
                  </a:txBody>
                  <a:tcPr/>
                </a:tc>
              </a:tr>
            </a:tbl>
          </a:graphicData>
        </a:graphic>
      </p:graphicFrame>
      <p:sp>
        <p:nvSpPr>
          <p:cNvPr id="2" name="矩形 1"/>
          <p:cNvSpPr/>
          <p:nvPr/>
        </p:nvSpPr>
        <p:spPr>
          <a:xfrm>
            <a:off x="2771800" y="903040"/>
            <a:ext cx="3262432" cy="461665"/>
          </a:xfrm>
          <a:prstGeom prst="rect">
            <a:avLst/>
          </a:prstGeom>
        </p:spPr>
        <p:txBody>
          <a:bodyPr wrap="none">
            <a:spAutoFit/>
          </a:bodyPr>
          <a:lstStyle/>
          <a:p>
            <a:r>
              <a:rPr lang="zh-CN" altLang="en-US" sz="2400" dirty="0"/>
              <a:t>数据访问模块中的函数</a:t>
            </a:r>
          </a:p>
        </p:txBody>
      </p:sp>
    </p:spTree>
    <p:extLst>
      <p:ext uri="{BB962C8B-B14F-4D97-AF65-F5344CB8AC3E}">
        <p14:creationId xmlns:p14="http://schemas.microsoft.com/office/powerpoint/2010/main" val="4324128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工具箱以树状结构进行组织（工具箱、工具集和工具），即首先按工具类型分成不同的工具箱，每个工具箱下面又按照类型分不同的工具集，每个工具集下面存放相同类型的工具。</a:t>
            </a:r>
          </a:p>
          <a:p>
            <a:endParaRPr lang="zh-CN" altLang="en-US" dirty="0"/>
          </a:p>
        </p:txBody>
      </p:sp>
    </p:spTree>
    <p:extLst>
      <p:ext uri="{BB962C8B-B14F-4D97-AF65-F5344CB8AC3E}">
        <p14:creationId xmlns:p14="http://schemas.microsoft.com/office/powerpoint/2010/main" val="365329302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412776"/>
            <a:ext cx="8640960" cy="2123658"/>
          </a:xfrm>
          <a:prstGeom prst="rect">
            <a:avLst/>
          </a:prstGeom>
        </p:spPr>
        <p:txBody>
          <a:bodyPr wrap="square">
            <a:spAutoFit/>
          </a:bodyPr>
          <a:lstStyle/>
          <a:p>
            <a:r>
              <a:rPr lang="en-US" altLang="zh-CN" sz="2200" dirty="0"/>
              <a:t>import </a:t>
            </a:r>
            <a:r>
              <a:rPr lang="en-US" altLang="zh-CN" sz="2200" dirty="0" err="1"/>
              <a:t>numpy</a:t>
            </a:r>
            <a:r>
              <a:rPr lang="en-US" altLang="zh-CN" sz="2200" dirty="0"/>
              <a:t> as </a:t>
            </a:r>
            <a:r>
              <a:rPr lang="en-US" altLang="zh-CN" sz="2200" dirty="0" err="1"/>
              <a:t>np</a:t>
            </a:r>
            <a:endParaRPr lang="en-US" altLang="zh-CN" sz="2200" dirty="0"/>
          </a:p>
          <a:p>
            <a:r>
              <a:rPr lang="en-US" altLang="zh-CN" sz="2200" dirty="0"/>
              <a:t>import </a:t>
            </a:r>
            <a:r>
              <a:rPr lang="en-US" altLang="zh-CN" sz="2200" dirty="0" err="1"/>
              <a:t>arcpy</a:t>
            </a:r>
            <a:endParaRPr lang="en-US" altLang="zh-CN" sz="2200" dirty="0"/>
          </a:p>
          <a:p>
            <a:r>
              <a:rPr lang="en-US" altLang="zh-CN" sz="2200" dirty="0" err="1"/>
              <a:t>s_dict</a:t>
            </a:r>
            <a:r>
              <a:rPr lang="en-US" altLang="zh-CN" sz="2200" dirty="0"/>
              <a:t> = {"names":["</a:t>
            </a:r>
            <a:r>
              <a:rPr lang="en-US" altLang="zh-CN" sz="2200" dirty="0" err="1"/>
              <a:t>name","age","weight</a:t>
            </a:r>
            <a:r>
              <a:rPr lang="en-US" altLang="zh-CN" sz="2200" dirty="0"/>
              <a:t>"],"formats":["S32","i","f"]}</a:t>
            </a:r>
          </a:p>
          <a:p>
            <a:r>
              <a:rPr lang="en-US" altLang="zh-CN" sz="2200" dirty="0"/>
              <a:t>students = [("zhang",22,75.5),("wang",24,65.5),("li",20,50.5)]</a:t>
            </a:r>
          </a:p>
          <a:p>
            <a:r>
              <a:rPr lang="en-US" altLang="zh-CN" sz="2200" dirty="0"/>
              <a:t>a = </a:t>
            </a:r>
            <a:r>
              <a:rPr lang="en-US" altLang="zh-CN" sz="2200" dirty="0" err="1"/>
              <a:t>np.array</a:t>
            </a:r>
            <a:r>
              <a:rPr lang="en-US" altLang="zh-CN" sz="2200" dirty="0"/>
              <a:t>(</a:t>
            </a:r>
            <a:r>
              <a:rPr lang="en-US" altLang="zh-CN" sz="2200" dirty="0" err="1"/>
              <a:t>students,dtype</a:t>
            </a:r>
            <a:r>
              <a:rPr lang="en-US" altLang="zh-CN" sz="2200" dirty="0"/>
              <a:t>=</a:t>
            </a:r>
            <a:r>
              <a:rPr lang="en-US" altLang="zh-CN" sz="2200" dirty="0" err="1"/>
              <a:t>s_dict</a:t>
            </a:r>
            <a:r>
              <a:rPr lang="en-US" altLang="zh-CN" sz="2200" dirty="0"/>
              <a:t>)</a:t>
            </a:r>
          </a:p>
          <a:p>
            <a:r>
              <a:rPr lang="en-US" altLang="zh-CN" sz="2200" dirty="0" err="1"/>
              <a:t>arcpy.da.NumPyArrayToTable</a:t>
            </a:r>
            <a:r>
              <a:rPr lang="en-US" altLang="zh-CN" sz="2200" dirty="0"/>
              <a:t>(a, "c:\\data</a:t>
            </a:r>
            <a:r>
              <a:rPr lang="en-US" altLang="zh-CN" sz="2200" dirty="0" smtClean="0"/>
              <a:t>\\tmp\\out_table.dbf</a:t>
            </a:r>
            <a:r>
              <a:rPr lang="en-US" altLang="zh-CN" sz="2200" dirty="0"/>
              <a:t>")</a:t>
            </a:r>
          </a:p>
        </p:txBody>
      </p:sp>
      <p:sp>
        <p:nvSpPr>
          <p:cNvPr id="3" name="矩形 2"/>
          <p:cNvSpPr/>
          <p:nvPr/>
        </p:nvSpPr>
        <p:spPr>
          <a:xfrm>
            <a:off x="2483768" y="4797152"/>
            <a:ext cx="3244991" cy="461665"/>
          </a:xfrm>
          <a:prstGeom prst="rect">
            <a:avLst/>
          </a:prstGeom>
        </p:spPr>
        <p:txBody>
          <a:bodyPr wrap="none">
            <a:spAutoFit/>
          </a:bodyPr>
          <a:lstStyle/>
          <a:p>
            <a:pPr>
              <a:defRPr/>
            </a:pPr>
            <a:r>
              <a:rPr lang="en-US" altLang="zh-CN" sz="2400" dirty="0" err="1"/>
              <a:t>NumPy</a:t>
            </a:r>
            <a:r>
              <a:rPr lang="zh-CN" altLang="en-US" sz="2400" dirty="0"/>
              <a:t>数组转换成表格</a:t>
            </a:r>
          </a:p>
        </p:txBody>
      </p:sp>
      <p:sp>
        <p:nvSpPr>
          <p:cNvPr id="4" name="TextBox 3"/>
          <p:cNvSpPr txBox="1"/>
          <p:nvPr/>
        </p:nvSpPr>
        <p:spPr>
          <a:xfrm>
            <a:off x="611560" y="5733256"/>
            <a:ext cx="7632848" cy="707886"/>
          </a:xfrm>
          <a:prstGeom prst="rect">
            <a:avLst/>
          </a:prstGeom>
          <a:solidFill>
            <a:srgbClr val="FFC000"/>
          </a:solidFill>
        </p:spPr>
        <p:txBody>
          <a:bodyPr wrap="square" rtlCol="0">
            <a:spAutoFit/>
          </a:bodyPr>
          <a:lstStyle/>
          <a:p>
            <a:r>
              <a:rPr lang="zh-CN" altLang="en-US" sz="2000" dirty="0" smtClean="0"/>
              <a:t>这里的</a:t>
            </a:r>
            <a:r>
              <a:rPr lang="en-US" altLang="zh-CN" sz="2000" dirty="0" err="1" smtClean="0"/>
              <a:t>NumPy</a:t>
            </a:r>
            <a:r>
              <a:rPr lang="zh-CN" altLang="en-US" sz="2000" dirty="0" smtClean="0"/>
              <a:t>数组是一个一维数组，</a:t>
            </a:r>
            <a:r>
              <a:rPr lang="zh-CN" altLang="en-US" sz="2000" dirty="0"/>
              <a:t>数组的</a:t>
            </a:r>
            <a:r>
              <a:rPr lang="zh-CN" altLang="en-US" sz="2000" dirty="0" smtClean="0"/>
              <a:t>元素的类型是结构（用括号表示），</a:t>
            </a:r>
            <a:r>
              <a:rPr lang="zh-CN" altLang="en-US" sz="2000" dirty="0"/>
              <a:t>一个</a:t>
            </a:r>
            <a:r>
              <a:rPr lang="zh-CN" altLang="en-US" sz="2000" dirty="0" smtClean="0"/>
              <a:t>元素</a:t>
            </a:r>
            <a:r>
              <a:rPr lang="zh-CN" altLang="en-US" sz="2000" dirty="0"/>
              <a:t>表示</a:t>
            </a:r>
            <a:r>
              <a:rPr lang="zh-CN" altLang="en-US" sz="2000" dirty="0" smtClean="0"/>
              <a:t>表格</a:t>
            </a:r>
            <a:r>
              <a:rPr lang="zh-CN" altLang="en-US" sz="2000" dirty="0"/>
              <a:t>中的一个</a:t>
            </a:r>
            <a:r>
              <a:rPr lang="zh-CN" altLang="en-US" sz="2000" dirty="0" smtClean="0"/>
              <a:t>记录。</a:t>
            </a:r>
            <a:endParaRPr lang="zh-CN" altLang="en-US" sz="2000" dirty="0"/>
          </a:p>
        </p:txBody>
      </p:sp>
    </p:spTree>
    <p:extLst>
      <p:ext uri="{BB962C8B-B14F-4D97-AF65-F5344CB8AC3E}">
        <p14:creationId xmlns:p14="http://schemas.microsoft.com/office/powerpoint/2010/main" val="87612280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476672"/>
            <a:ext cx="8712967" cy="5170646"/>
          </a:xfrm>
          <a:prstGeom prst="rect">
            <a:avLst/>
          </a:prstGeom>
        </p:spPr>
        <p:txBody>
          <a:bodyPr wrap="square">
            <a:spAutoFit/>
          </a:bodyPr>
          <a:lstStyle/>
          <a:p>
            <a:r>
              <a:rPr lang="en-US" altLang="zh-CN" sz="2200" dirty="0"/>
              <a:t>import </a:t>
            </a:r>
            <a:r>
              <a:rPr lang="en-US" altLang="zh-CN" sz="2200" dirty="0" err="1"/>
              <a:t>numpy</a:t>
            </a:r>
            <a:endParaRPr lang="en-US" altLang="zh-CN" sz="2200" dirty="0"/>
          </a:p>
          <a:p>
            <a:r>
              <a:rPr lang="en-US" altLang="zh-CN" sz="2200" dirty="0"/>
              <a:t>import </a:t>
            </a:r>
            <a:r>
              <a:rPr lang="en-US" altLang="zh-CN" sz="2200" dirty="0" err="1"/>
              <a:t>arcpy</a:t>
            </a:r>
            <a:endParaRPr lang="en-US" altLang="zh-CN" sz="2200" dirty="0"/>
          </a:p>
          <a:p>
            <a:r>
              <a:rPr lang="en-US" altLang="zh-CN" sz="2200" dirty="0" err="1"/>
              <a:t>input_file</a:t>
            </a:r>
            <a:r>
              <a:rPr lang="en-US" altLang="zh-CN" sz="2200" dirty="0"/>
              <a:t> = open("c:\\data\\</a:t>
            </a:r>
            <a:r>
              <a:rPr lang="en-US" altLang="zh-CN" sz="2200" dirty="0" err="1"/>
              <a:t>China_City.txt","r</a:t>
            </a:r>
            <a:r>
              <a:rPr lang="en-US" altLang="zh-CN" sz="2200" dirty="0"/>
              <a:t>")</a:t>
            </a:r>
          </a:p>
          <a:p>
            <a:r>
              <a:rPr lang="en-US" altLang="zh-CN" sz="2200" dirty="0"/>
              <a:t>city = ()</a:t>
            </a:r>
          </a:p>
          <a:p>
            <a:r>
              <a:rPr lang="en-US" altLang="zh-CN" sz="2200" dirty="0"/>
              <a:t>cities = []</a:t>
            </a:r>
          </a:p>
          <a:p>
            <a:r>
              <a:rPr lang="en-US" altLang="zh-CN" sz="2200" dirty="0"/>
              <a:t>for s in </a:t>
            </a:r>
            <a:r>
              <a:rPr lang="en-US" altLang="zh-CN" sz="2200" dirty="0" err="1"/>
              <a:t>input_file</a:t>
            </a:r>
            <a:r>
              <a:rPr lang="en-US" altLang="zh-CN" sz="2200" dirty="0"/>
              <a:t>:    </a:t>
            </a:r>
          </a:p>
          <a:p>
            <a:r>
              <a:rPr lang="en-US" altLang="zh-CN" sz="2200" dirty="0"/>
              <a:t>    </a:t>
            </a:r>
            <a:r>
              <a:rPr lang="en-US" altLang="zh-CN" sz="2200" dirty="0" err="1"/>
              <a:t>ID,name,Lon,Lat</a:t>
            </a:r>
            <a:r>
              <a:rPr lang="en-US" altLang="zh-CN" sz="2200" dirty="0"/>
              <a:t> = </a:t>
            </a:r>
            <a:r>
              <a:rPr lang="en-US" altLang="zh-CN" sz="2200" dirty="0" err="1"/>
              <a:t>s.split</a:t>
            </a:r>
            <a:r>
              <a:rPr lang="en-US" altLang="zh-CN" sz="2200" dirty="0"/>
              <a:t>(",")</a:t>
            </a:r>
          </a:p>
          <a:p>
            <a:r>
              <a:rPr lang="en-US" altLang="zh-CN" sz="2200" dirty="0"/>
              <a:t>    city = (</a:t>
            </a:r>
            <a:r>
              <a:rPr lang="en-US" altLang="zh-CN" sz="2200" dirty="0" err="1"/>
              <a:t>ID,name,Lon,Lat</a:t>
            </a:r>
            <a:r>
              <a:rPr lang="en-US" altLang="zh-CN" sz="2200" dirty="0"/>
              <a:t>)    </a:t>
            </a:r>
          </a:p>
          <a:p>
            <a:r>
              <a:rPr lang="en-US" altLang="zh-CN" sz="2200" dirty="0"/>
              <a:t>    </a:t>
            </a:r>
            <a:r>
              <a:rPr lang="en-US" altLang="zh-CN" sz="2200" dirty="0" err="1"/>
              <a:t>cities.append</a:t>
            </a:r>
            <a:r>
              <a:rPr lang="en-US" altLang="zh-CN" sz="2200" dirty="0"/>
              <a:t>(city)</a:t>
            </a:r>
          </a:p>
          <a:p>
            <a:r>
              <a:rPr lang="en-US" altLang="zh-CN" sz="2200" dirty="0" err="1"/>
              <a:t>input_file.close</a:t>
            </a:r>
            <a:endParaRPr lang="en-US" altLang="zh-CN" sz="2200" dirty="0"/>
          </a:p>
          <a:p>
            <a:r>
              <a:rPr lang="en-US" altLang="zh-CN" sz="2200" dirty="0" err="1"/>
              <a:t>city_dict</a:t>
            </a:r>
            <a:r>
              <a:rPr lang="en-US" altLang="zh-CN" sz="2200" dirty="0"/>
              <a:t> = {'names': ('ID','city_name','Log','</a:t>
            </a:r>
            <a:r>
              <a:rPr lang="en-US" altLang="zh-CN" sz="2200" dirty="0" err="1"/>
              <a:t>Lat</a:t>
            </a:r>
            <a:r>
              <a:rPr lang="en-US" altLang="zh-CN" sz="2200" dirty="0"/>
              <a:t>'),\</a:t>
            </a:r>
          </a:p>
          <a:p>
            <a:r>
              <a:rPr lang="en-US" altLang="zh-CN" sz="2200" dirty="0"/>
              <a:t>             'formats':('i', 'S32', '</a:t>
            </a:r>
            <a:r>
              <a:rPr lang="en-US" altLang="zh-CN" sz="2200" dirty="0" err="1"/>
              <a:t>f','f</a:t>
            </a:r>
            <a:r>
              <a:rPr lang="en-US" altLang="zh-CN" sz="2200" dirty="0"/>
              <a:t>')}</a:t>
            </a:r>
          </a:p>
          <a:p>
            <a:r>
              <a:rPr lang="en-US" altLang="zh-CN" sz="2200" dirty="0" err="1"/>
              <a:t>city_array</a:t>
            </a:r>
            <a:r>
              <a:rPr lang="en-US" altLang="zh-CN" sz="2200" dirty="0"/>
              <a:t> = </a:t>
            </a:r>
            <a:r>
              <a:rPr lang="en-US" altLang="zh-CN" sz="2200" dirty="0" err="1"/>
              <a:t>numpy.array</a:t>
            </a:r>
            <a:r>
              <a:rPr lang="en-US" altLang="zh-CN" sz="2200" dirty="0"/>
              <a:t>(cities, </a:t>
            </a:r>
            <a:r>
              <a:rPr lang="en-US" altLang="zh-CN" sz="2200" dirty="0" err="1"/>
              <a:t>dtype</a:t>
            </a:r>
            <a:r>
              <a:rPr lang="en-US" altLang="zh-CN" sz="2200" dirty="0"/>
              <a:t>=</a:t>
            </a:r>
            <a:r>
              <a:rPr lang="en-US" altLang="zh-CN" sz="2200" dirty="0" err="1"/>
              <a:t>city_dict</a:t>
            </a:r>
            <a:r>
              <a:rPr lang="en-US" altLang="zh-CN" sz="2200" dirty="0"/>
              <a:t>)</a:t>
            </a:r>
          </a:p>
          <a:p>
            <a:r>
              <a:rPr lang="en-US" altLang="zh-CN" sz="2200" dirty="0" err="1"/>
              <a:t>arcpy.da.NumPyArrayToTable</a:t>
            </a:r>
            <a:r>
              <a:rPr lang="en-US" altLang="zh-CN" sz="2200" dirty="0"/>
              <a:t>(</a:t>
            </a:r>
            <a:r>
              <a:rPr lang="en-US" altLang="zh-CN" sz="2200" dirty="0" err="1"/>
              <a:t>city_array</a:t>
            </a:r>
            <a:r>
              <a:rPr lang="en-US" altLang="zh-CN" sz="2200" dirty="0"/>
              <a:t>, "c:\\data</a:t>
            </a:r>
            <a:r>
              <a:rPr lang="en-US" altLang="zh-CN" sz="2200" dirty="0" smtClean="0"/>
              <a:t>\\tmp\\out_table.dbf</a:t>
            </a:r>
            <a:r>
              <a:rPr lang="en-US" altLang="zh-CN" sz="2200" dirty="0"/>
              <a:t>")</a:t>
            </a:r>
          </a:p>
          <a:p>
            <a:endParaRPr lang="en-US" altLang="zh-CN" sz="2200" dirty="0"/>
          </a:p>
        </p:txBody>
      </p:sp>
      <p:sp>
        <p:nvSpPr>
          <p:cNvPr id="5" name="TextBox 4"/>
          <p:cNvSpPr txBox="1"/>
          <p:nvPr/>
        </p:nvSpPr>
        <p:spPr>
          <a:xfrm>
            <a:off x="1547664" y="5661248"/>
            <a:ext cx="6192688" cy="461665"/>
          </a:xfrm>
          <a:prstGeom prst="rect">
            <a:avLst/>
          </a:prstGeom>
          <a:noFill/>
        </p:spPr>
        <p:txBody>
          <a:bodyPr wrap="square" rtlCol="0">
            <a:spAutoFit/>
          </a:bodyPr>
          <a:lstStyle/>
          <a:p>
            <a:r>
              <a:rPr lang="zh-CN" altLang="en-US" sz="2400" dirty="0" smtClean="0"/>
              <a:t>读取</a:t>
            </a:r>
            <a:r>
              <a:rPr lang="en-US" altLang="zh-CN" sz="2400" dirty="0" smtClean="0"/>
              <a:t>China_City.txt</a:t>
            </a:r>
            <a:r>
              <a:rPr lang="zh-CN" altLang="en-US" sz="2400" dirty="0" smtClean="0"/>
              <a:t>中的数据转换成表格数据</a:t>
            </a:r>
            <a:endParaRPr lang="zh-CN" altLang="en-US" sz="2400" dirty="0"/>
          </a:p>
        </p:txBody>
      </p:sp>
    </p:spTree>
    <p:extLst>
      <p:ext uri="{BB962C8B-B14F-4D97-AF65-F5344CB8AC3E}">
        <p14:creationId xmlns:p14="http://schemas.microsoft.com/office/powerpoint/2010/main" val="41674111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548680"/>
            <a:ext cx="8928992" cy="5170646"/>
          </a:xfrm>
          <a:prstGeom prst="rect">
            <a:avLst/>
          </a:prstGeom>
        </p:spPr>
        <p:txBody>
          <a:bodyPr wrap="square">
            <a:spAutoFit/>
          </a:bodyPr>
          <a:lstStyle/>
          <a:p>
            <a:r>
              <a:rPr lang="en-US" altLang="zh-CN" sz="2200" dirty="0"/>
              <a:t>import </a:t>
            </a:r>
            <a:r>
              <a:rPr lang="en-US" altLang="zh-CN" sz="2200" dirty="0" err="1"/>
              <a:t>numpy</a:t>
            </a:r>
            <a:endParaRPr lang="en-US" altLang="zh-CN" sz="2200" dirty="0"/>
          </a:p>
          <a:p>
            <a:r>
              <a:rPr lang="en-US" altLang="zh-CN" sz="2200" dirty="0"/>
              <a:t>import </a:t>
            </a:r>
            <a:r>
              <a:rPr lang="en-US" altLang="zh-CN" sz="2200" dirty="0" err="1"/>
              <a:t>arcpy</a:t>
            </a:r>
            <a:endParaRPr lang="en-US" altLang="zh-CN" sz="2200" dirty="0"/>
          </a:p>
          <a:p>
            <a:r>
              <a:rPr lang="en-US" altLang="zh-CN" sz="2200" dirty="0" err="1"/>
              <a:t>input_file</a:t>
            </a:r>
            <a:r>
              <a:rPr lang="en-US" altLang="zh-CN" sz="2200" dirty="0"/>
              <a:t> = open("c:\\data\\</a:t>
            </a:r>
            <a:r>
              <a:rPr lang="en-US" altLang="zh-CN" sz="2200" dirty="0" err="1"/>
              <a:t>China_City.txt","r</a:t>
            </a:r>
            <a:r>
              <a:rPr lang="en-US" altLang="zh-CN" sz="2200" dirty="0"/>
              <a:t>")</a:t>
            </a:r>
          </a:p>
          <a:p>
            <a:r>
              <a:rPr lang="en-US" altLang="zh-CN" sz="2200" dirty="0"/>
              <a:t>city = ()</a:t>
            </a:r>
          </a:p>
          <a:p>
            <a:r>
              <a:rPr lang="en-US" altLang="zh-CN" sz="2200" dirty="0"/>
              <a:t>cities = []</a:t>
            </a:r>
          </a:p>
          <a:p>
            <a:r>
              <a:rPr lang="en-US" altLang="zh-CN" sz="2200" dirty="0"/>
              <a:t>for s in </a:t>
            </a:r>
            <a:r>
              <a:rPr lang="en-US" altLang="zh-CN" sz="2200" dirty="0" err="1"/>
              <a:t>input_file</a:t>
            </a:r>
            <a:r>
              <a:rPr lang="en-US" altLang="zh-CN" sz="2200" dirty="0"/>
              <a:t>:    </a:t>
            </a:r>
          </a:p>
          <a:p>
            <a:r>
              <a:rPr lang="en-US" altLang="zh-CN" sz="2200" dirty="0"/>
              <a:t>    </a:t>
            </a:r>
            <a:r>
              <a:rPr lang="en-US" altLang="zh-CN" sz="2200" dirty="0" err="1"/>
              <a:t>ID,name,Lon,Lat</a:t>
            </a:r>
            <a:r>
              <a:rPr lang="en-US" altLang="zh-CN" sz="2200" dirty="0"/>
              <a:t> = </a:t>
            </a:r>
            <a:r>
              <a:rPr lang="en-US" altLang="zh-CN" sz="2200" dirty="0" err="1"/>
              <a:t>s.split</a:t>
            </a:r>
            <a:r>
              <a:rPr lang="en-US" altLang="zh-CN" sz="2200" dirty="0"/>
              <a:t>(",")</a:t>
            </a:r>
          </a:p>
          <a:p>
            <a:r>
              <a:rPr lang="en-US" altLang="zh-CN" sz="2200" dirty="0"/>
              <a:t>    city = (</a:t>
            </a:r>
            <a:r>
              <a:rPr lang="en-US" altLang="zh-CN" sz="2200" dirty="0" err="1"/>
              <a:t>ID,name,Lon,Lat</a:t>
            </a:r>
            <a:r>
              <a:rPr lang="en-US" altLang="zh-CN" sz="2200" dirty="0"/>
              <a:t>)    </a:t>
            </a:r>
          </a:p>
          <a:p>
            <a:r>
              <a:rPr lang="en-US" altLang="zh-CN" sz="2200" dirty="0"/>
              <a:t>    </a:t>
            </a:r>
            <a:r>
              <a:rPr lang="en-US" altLang="zh-CN" sz="2200" dirty="0" err="1"/>
              <a:t>cities.append</a:t>
            </a:r>
            <a:r>
              <a:rPr lang="en-US" altLang="zh-CN" sz="2200" dirty="0"/>
              <a:t>(city)</a:t>
            </a:r>
          </a:p>
          <a:p>
            <a:r>
              <a:rPr lang="en-US" altLang="zh-CN" sz="2200" dirty="0" err="1"/>
              <a:t>input_file.close</a:t>
            </a:r>
            <a:endParaRPr lang="en-US" altLang="zh-CN" sz="2200" dirty="0"/>
          </a:p>
          <a:p>
            <a:r>
              <a:rPr lang="en-US" altLang="zh-CN" sz="2200" dirty="0" err="1"/>
              <a:t>city_dict</a:t>
            </a:r>
            <a:r>
              <a:rPr lang="en-US" altLang="zh-CN" sz="2200" dirty="0"/>
              <a:t> = {'names': ('ID','city_name','Log','</a:t>
            </a:r>
            <a:r>
              <a:rPr lang="en-US" altLang="zh-CN" sz="2200" dirty="0" err="1"/>
              <a:t>Lat</a:t>
            </a:r>
            <a:r>
              <a:rPr lang="en-US" altLang="zh-CN" sz="2200" dirty="0"/>
              <a:t>'),\</a:t>
            </a:r>
          </a:p>
          <a:p>
            <a:r>
              <a:rPr lang="en-US" altLang="zh-CN" sz="2200" dirty="0"/>
              <a:t>             'formats':('i', 'S32', '</a:t>
            </a:r>
            <a:r>
              <a:rPr lang="en-US" altLang="zh-CN" sz="2200" dirty="0" err="1"/>
              <a:t>f','f</a:t>
            </a:r>
            <a:r>
              <a:rPr lang="en-US" altLang="zh-CN" sz="2200" dirty="0"/>
              <a:t>')}</a:t>
            </a:r>
          </a:p>
          <a:p>
            <a:r>
              <a:rPr lang="en-US" altLang="zh-CN" sz="2200" dirty="0" err="1"/>
              <a:t>city_array</a:t>
            </a:r>
            <a:r>
              <a:rPr lang="en-US" altLang="zh-CN" sz="2200" dirty="0"/>
              <a:t> = </a:t>
            </a:r>
            <a:r>
              <a:rPr lang="en-US" altLang="zh-CN" sz="2200" dirty="0" err="1"/>
              <a:t>numpy.array</a:t>
            </a:r>
            <a:r>
              <a:rPr lang="en-US" altLang="zh-CN" sz="2200" dirty="0"/>
              <a:t>(cities, </a:t>
            </a:r>
            <a:r>
              <a:rPr lang="en-US" altLang="zh-CN" sz="2200" dirty="0" err="1"/>
              <a:t>dtype</a:t>
            </a:r>
            <a:r>
              <a:rPr lang="en-US" altLang="zh-CN" sz="2200" dirty="0"/>
              <a:t>=</a:t>
            </a:r>
            <a:r>
              <a:rPr lang="en-US" altLang="zh-CN" sz="2200" dirty="0" err="1"/>
              <a:t>city_dict</a:t>
            </a:r>
            <a:r>
              <a:rPr lang="en-US" altLang="zh-CN" sz="2200" dirty="0"/>
              <a:t>)</a:t>
            </a:r>
          </a:p>
          <a:p>
            <a:r>
              <a:rPr lang="en-US" altLang="zh-CN" sz="2200" dirty="0" err="1"/>
              <a:t>arcpy.da.NumPyArrayToFeatureClass</a:t>
            </a:r>
            <a:r>
              <a:rPr lang="en-US" altLang="zh-CN" sz="2200" dirty="0"/>
              <a:t>(</a:t>
            </a:r>
            <a:r>
              <a:rPr lang="en-US" altLang="zh-CN" sz="2200" dirty="0" err="1"/>
              <a:t>city_array</a:t>
            </a:r>
            <a:r>
              <a:rPr lang="en-US" altLang="zh-CN" sz="2200" dirty="0"/>
              <a:t>, "c:\\data\\</a:t>
            </a:r>
            <a:r>
              <a:rPr lang="en-US" altLang="zh-CN" sz="2200" dirty="0" smtClean="0"/>
              <a:t>tmp\\out_fc",(</a:t>
            </a:r>
            <a:r>
              <a:rPr lang="en-US" altLang="zh-CN" sz="2200" dirty="0"/>
              <a:t>'Log','Lat'))</a:t>
            </a:r>
            <a:endParaRPr lang="zh-CN" altLang="en-US" sz="2200" dirty="0"/>
          </a:p>
        </p:txBody>
      </p:sp>
      <p:sp>
        <p:nvSpPr>
          <p:cNvPr id="3" name="TextBox 2"/>
          <p:cNvSpPr txBox="1"/>
          <p:nvPr/>
        </p:nvSpPr>
        <p:spPr>
          <a:xfrm>
            <a:off x="1511660" y="5805264"/>
            <a:ext cx="6192688" cy="461665"/>
          </a:xfrm>
          <a:prstGeom prst="rect">
            <a:avLst/>
          </a:prstGeom>
          <a:noFill/>
        </p:spPr>
        <p:txBody>
          <a:bodyPr wrap="square" rtlCol="0">
            <a:spAutoFit/>
          </a:bodyPr>
          <a:lstStyle/>
          <a:p>
            <a:r>
              <a:rPr lang="zh-CN" altLang="en-US" sz="2400" dirty="0" smtClean="0"/>
              <a:t>读取</a:t>
            </a:r>
            <a:r>
              <a:rPr lang="en-US" altLang="zh-CN" sz="2400" dirty="0" smtClean="0"/>
              <a:t>China_City.txt</a:t>
            </a:r>
            <a:r>
              <a:rPr lang="zh-CN" altLang="en-US" sz="2400" dirty="0" smtClean="0"/>
              <a:t>中的数据转换成要素类</a:t>
            </a:r>
            <a:endParaRPr lang="zh-CN" altLang="en-US" sz="2400" dirty="0"/>
          </a:p>
        </p:txBody>
      </p:sp>
    </p:spTree>
    <p:extLst>
      <p:ext uri="{BB962C8B-B14F-4D97-AF65-F5344CB8AC3E}">
        <p14:creationId xmlns:p14="http://schemas.microsoft.com/office/powerpoint/2010/main" val="254554808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548680"/>
            <a:ext cx="8928992" cy="5170646"/>
          </a:xfrm>
          <a:prstGeom prst="rect">
            <a:avLst/>
          </a:prstGeom>
        </p:spPr>
        <p:txBody>
          <a:bodyPr wrap="square">
            <a:spAutoFit/>
          </a:bodyPr>
          <a:lstStyle/>
          <a:p>
            <a:r>
              <a:rPr lang="en-US" altLang="zh-CN" sz="2200" dirty="0"/>
              <a:t>import </a:t>
            </a:r>
            <a:r>
              <a:rPr lang="en-US" altLang="zh-CN" sz="2200" dirty="0" err="1"/>
              <a:t>numpy</a:t>
            </a:r>
            <a:endParaRPr lang="en-US" altLang="zh-CN" sz="2200" dirty="0"/>
          </a:p>
          <a:p>
            <a:r>
              <a:rPr lang="en-US" altLang="zh-CN" sz="2200" dirty="0"/>
              <a:t>import </a:t>
            </a:r>
            <a:r>
              <a:rPr lang="en-US" altLang="zh-CN" sz="2200" dirty="0" err="1"/>
              <a:t>arcpy</a:t>
            </a:r>
            <a:endParaRPr lang="en-US" altLang="zh-CN" sz="2200" dirty="0"/>
          </a:p>
          <a:p>
            <a:r>
              <a:rPr lang="en-US" altLang="zh-CN" sz="2200" dirty="0" err="1"/>
              <a:t>input_file</a:t>
            </a:r>
            <a:r>
              <a:rPr lang="en-US" altLang="zh-CN" sz="2200" dirty="0"/>
              <a:t> = open("c:\\data\\</a:t>
            </a:r>
            <a:r>
              <a:rPr lang="en-US" altLang="zh-CN" sz="2200" dirty="0" err="1"/>
              <a:t>China_City.txt","r</a:t>
            </a:r>
            <a:r>
              <a:rPr lang="en-US" altLang="zh-CN" sz="2200" dirty="0"/>
              <a:t>")</a:t>
            </a:r>
          </a:p>
          <a:p>
            <a:r>
              <a:rPr lang="en-US" altLang="zh-CN" sz="2200" dirty="0"/>
              <a:t>city = ()</a:t>
            </a:r>
          </a:p>
          <a:p>
            <a:r>
              <a:rPr lang="en-US" altLang="zh-CN" sz="2200" dirty="0"/>
              <a:t>cities = []</a:t>
            </a:r>
          </a:p>
          <a:p>
            <a:r>
              <a:rPr lang="en-US" altLang="zh-CN" sz="2200" dirty="0"/>
              <a:t>for s in </a:t>
            </a:r>
            <a:r>
              <a:rPr lang="en-US" altLang="zh-CN" sz="2200" dirty="0" err="1"/>
              <a:t>input_file</a:t>
            </a:r>
            <a:r>
              <a:rPr lang="en-US" altLang="zh-CN" sz="2200" dirty="0"/>
              <a:t>:    </a:t>
            </a:r>
          </a:p>
          <a:p>
            <a:r>
              <a:rPr lang="en-US" altLang="zh-CN" sz="2200" dirty="0"/>
              <a:t>    </a:t>
            </a:r>
            <a:r>
              <a:rPr lang="en-US" altLang="zh-CN" sz="2200" dirty="0" err="1"/>
              <a:t>ID,name,Lon,Lat</a:t>
            </a:r>
            <a:r>
              <a:rPr lang="en-US" altLang="zh-CN" sz="2200" dirty="0"/>
              <a:t> = </a:t>
            </a:r>
            <a:r>
              <a:rPr lang="en-US" altLang="zh-CN" sz="2200" dirty="0" err="1"/>
              <a:t>s.split</a:t>
            </a:r>
            <a:r>
              <a:rPr lang="en-US" altLang="zh-CN" sz="2200" dirty="0"/>
              <a:t>(",")</a:t>
            </a:r>
          </a:p>
          <a:p>
            <a:r>
              <a:rPr lang="en-US" altLang="zh-CN" sz="2200" dirty="0"/>
              <a:t>    city = (</a:t>
            </a:r>
            <a:r>
              <a:rPr lang="en-US" altLang="zh-CN" sz="2200" dirty="0" err="1"/>
              <a:t>ID,name,Lon,Lat</a:t>
            </a:r>
            <a:r>
              <a:rPr lang="en-US" altLang="zh-CN" sz="2200" dirty="0"/>
              <a:t>)    </a:t>
            </a:r>
          </a:p>
          <a:p>
            <a:r>
              <a:rPr lang="en-US" altLang="zh-CN" sz="2200" dirty="0"/>
              <a:t>    </a:t>
            </a:r>
            <a:r>
              <a:rPr lang="en-US" altLang="zh-CN" sz="2200" dirty="0" err="1"/>
              <a:t>cities.append</a:t>
            </a:r>
            <a:r>
              <a:rPr lang="en-US" altLang="zh-CN" sz="2200" dirty="0"/>
              <a:t>(city)</a:t>
            </a:r>
          </a:p>
          <a:p>
            <a:r>
              <a:rPr lang="en-US" altLang="zh-CN" sz="2200" dirty="0" err="1"/>
              <a:t>input_file.close</a:t>
            </a:r>
            <a:endParaRPr lang="en-US" altLang="zh-CN" sz="2200" dirty="0"/>
          </a:p>
          <a:p>
            <a:r>
              <a:rPr lang="en-US" altLang="zh-CN" sz="2200" dirty="0" err="1"/>
              <a:t>city_dict</a:t>
            </a:r>
            <a:r>
              <a:rPr lang="en-US" altLang="zh-CN" sz="2200" dirty="0"/>
              <a:t> = {'names': ('ID','city_name','Log','</a:t>
            </a:r>
            <a:r>
              <a:rPr lang="en-US" altLang="zh-CN" sz="2200" dirty="0" err="1"/>
              <a:t>Lat</a:t>
            </a:r>
            <a:r>
              <a:rPr lang="en-US" altLang="zh-CN" sz="2200" dirty="0"/>
              <a:t>'),\</a:t>
            </a:r>
          </a:p>
          <a:p>
            <a:r>
              <a:rPr lang="en-US" altLang="zh-CN" sz="2200" dirty="0"/>
              <a:t>             'formats':('i', 'S32', '</a:t>
            </a:r>
            <a:r>
              <a:rPr lang="en-US" altLang="zh-CN" sz="2200" dirty="0" err="1"/>
              <a:t>f','f</a:t>
            </a:r>
            <a:r>
              <a:rPr lang="en-US" altLang="zh-CN" sz="2200" dirty="0"/>
              <a:t>')}</a:t>
            </a:r>
          </a:p>
          <a:p>
            <a:r>
              <a:rPr lang="en-US" altLang="zh-CN" sz="2200" dirty="0" err="1"/>
              <a:t>city_array</a:t>
            </a:r>
            <a:r>
              <a:rPr lang="en-US" altLang="zh-CN" sz="2200" dirty="0"/>
              <a:t> = </a:t>
            </a:r>
            <a:r>
              <a:rPr lang="en-US" altLang="zh-CN" sz="2200" dirty="0" err="1"/>
              <a:t>numpy.array</a:t>
            </a:r>
            <a:r>
              <a:rPr lang="en-US" altLang="zh-CN" sz="2200" dirty="0"/>
              <a:t>(cities, </a:t>
            </a:r>
            <a:r>
              <a:rPr lang="en-US" altLang="zh-CN" sz="2200" dirty="0" err="1"/>
              <a:t>dtype</a:t>
            </a:r>
            <a:r>
              <a:rPr lang="en-US" altLang="zh-CN" sz="2200" dirty="0"/>
              <a:t>=</a:t>
            </a:r>
            <a:r>
              <a:rPr lang="en-US" altLang="zh-CN" sz="2200" dirty="0" err="1"/>
              <a:t>city_dict</a:t>
            </a:r>
            <a:r>
              <a:rPr lang="en-US" altLang="zh-CN" sz="2200" dirty="0"/>
              <a:t>)</a:t>
            </a:r>
          </a:p>
          <a:p>
            <a:r>
              <a:rPr lang="en-US" altLang="zh-CN" sz="2200" dirty="0" err="1"/>
              <a:t>arcpy.da.NumPyArrayToFeatureClass</a:t>
            </a:r>
            <a:r>
              <a:rPr lang="en-US" altLang="zh-CN" sz="2200" dirty="0"/>
              <a:t>(</a:t>
            </a:r>
            <a:r>
              <a:rPr lang="en-US" altLang="zh-CN" sz="2200" dirty="0" err="1"/>
              <a:t>city_array</a:t>
            </a:r>
            <a:r>
              <a:rPr lang="en-US" altLang="zh-CN" sz="2200" dirty="0"/>
              <a:t>, "c:\\data\\</a:t>
            </a:r>
            <a:r>
              <a:rPr lang="en-US" altLang="zh-CN" sz="2200" dirty="0" smtClean="0"/>
              <a:t>tmp\\out_fc",(</a:t>
            </a:r>
            <a:r>
              <a:rPr lang="en-US" altLang="zh-CN" sz="2200" dirty="0"/>
              <a:t>'Log','Lat'))</a:t>
            </a:r>
            <a:endParaRPr lang="zh-CN" altLang="en-US" sz="2200" dirty="0"/>
          </a:p>
        </p:txBody>
      </p:sp>
      <p:sp>
        <p:nvSpPr>
          <p:cNvPr id="3" name="TextBox 2"/>
          <p:cNvSpPr txBox="1"/>
          <p:nvPr/>
        </p:nvSpPr>
        <p:spPr>
          <a:xfrm>
            <a:off x="1511660" y="5805264"/>
            <a:ext cx="6192688" cy="461665"/>
          </a:xfrm>
          <a:prstGeom prst="rect">
            <a:avLst/>
          </a:prstGeom>
          <a:noFill/>
        </p:spPr>
        <p:txBody>
          <a:bodyPr wrap="square" rtlCol="0">
            <a:spAutoFit/>
          </a:bodyPr>
          <a:lstStyle/>
          <a:p>
            <a:r>
              <a:rPr lang="zh-CN" altLang="en-US" sz="2400" dirty="0" smtClean="0"/>
              <a:t>读取</a:t>
            </a:r>
            <a:r>
              <a:rPr lang="en-US" altLang="zh-CN" sz="2400" dirty="0" smtClean="0"/>
              <a:t>China_City.txt</a:t>
            </a:r>
            <a:r>
              <a:rPr lang="zh-CN" altLang="en-US" sz="2400" dirty="0" smtClean="0"/>
              <a:t>中的数据转换成要素类</a:t>
            </a:r>
            <a:endParaRPr lang="zh-CN" altLang="en-US" sz="2400" dirty="0"/>
          </a:p>
        </p:txBody>
      </p:sp>
    </p:spTree>
    <p:extLst>
      <p:ext uri="{BB962C8B-B14F-4D97-AF65-F5344CB8AC3E}">
        <p14:creationId xmlns:p14="http://schemas.microsoft.com/office/powerpoint/2010/main" val="361516928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7744" y="354360"/>
            <a:ext cx="4258816" cy="1028700"/>
          </a:xfrm>
        </p:spPr>
        <p:txBody>
          <a:bodyPr/>
          <a:lstStyle/>
          <a:p>
            <a:r>
              <a:rPr lang="zh-CN" altLang="en-US" dirty="0">
                <a:latin typeface="华文新魏" pitchFamily="2" charset="-122"/>
                <a:ea typeface="华文新魏" pitchFamily="2" charset="-122"/>
              </a:rPr>
              <a:t>制图模块</a:t>
            </a:r>
          </a:p>
        </p:txBody>
      </p:sp>
      <p:sp>
        <p:nvSpPr>
          <p:cNvPr id="3" name="内容占位符 2"/>
          <p:cNvSpPr>
            <a:spLocks noGrp="1"/>
          </p:cNvSpPr>
          <p:nvPr>
            <p:ph idx="1"/>
          </p:nvPr>
        </p:nvSpPr>
        <p:spPr/>
        <p:txBody>
          <a:bodyPr/>
          <a:lstStyle/>
          <a:p>
            <a:r>
              <a:rPr lang="zh-CN" altLang="en-US" dirty="0"/>
              <a:t>制图模块（</a:t>
            </a:r>
            <a:r>
              <a:rPr lang="en-US" altLang="zh-CN" dirty="0"/>
              <a:t>mapping module</a:t>
            </a:r>
            <a:r>
              <a:rPr lang="zh-CN" altLang="en-US" dirty="0"/>
              <a:t>，</a:t>
            </a:r>
            <a:r>
              <a:rPr lang="en-US" altLang="zh-CN" dirty="0" err="1"/>
              <a:t>arcpy.mapping</a:t>
            </a:r>
            <a:r>
              <a:rPr lang="zh-CN" altLang="en-US" dirty="0" smtClean="0"/>
              <a:t>）用于对</a:t>
            </a:r>
            <a:r>
              <a:rPr lang="en-US" altLang="zh-CN" dirty="0" err="1" smtClean="0"/>
              <a:t>ArcMap</a:t>
            </a:r>
            <a:r>
              <a:rPr lang="zh-CN" altLang="en-US" dirty="0" smtClean="0"/>
              <a:t>地图文档</a:t>
            </a:r>
            <a:r>
              <a:rPr lang="en-US" altLang="zh-CN" dirty="0" smtClean="0"/>
              <a:t>(.</a:t>
            </a:r>
            <a:r>
              <a:rPr lang="en-US" altLang="zh-CN" dirty="0" err="1" smtClean="0"/>
              <a:t>mxd</a:t>
            </a:r>
            <a:r>
              <a:rPr lang="zh-CN" altLang="en-US" dirty="0" smtClean="0"/>
              <a:t>文件</a:t>
            </a:r>
            <a:r>
              <a:rPr lang="en-US" altLang="zh-CN" dirty="0" smtClean="0"/>
              <a:t>)</a:t>
            </a:r>
            <a:r>
              <a:rPr lang="zh-CN" altLang="en-US" dirty="0" smtClean="0"/>
              <a:t>记录的信息进行管理</a:t>
            </a:r>
            <a:r>
              <a:rPr lang="zh-CN" altLang="en-US" dirty="0"/>
              <a:t>，包括文档</a:t>
            </a:r>
            <a:r>
              <a:rPr lang="zh-CN" altLang="en-US" dirty="0" smtClean="0"/>
              <a:t>内容的查询、改变以及打印输出等。</a:t>
            </a:r>
            <a:endParaRPr lang="en-US" altLang="zh-CN" dirty="0"/>
          </a:p>
          <a:p>
            <a:endParaRPr lang="zh-CN" altLang="en-US" dirty="0"/>
          </a:p>
        </p:txBody>
      </p:sp>
      <p:sp>
        <p:nvSpPr>
          <p:cNvPr id="4" name="Text Box 8"/>
          <p:cNvSpPr txBox="1">
            <a:spLocks noChangeArrowheads="1"/>
          </p:cNvSpPr>
          <p:nvPr/>
        </p:nvSpPr>
        <p:spPr bwMode="auto">
          <a:xfrm>
            <a:off x="755948" y="354360"/>
            <a:ext cx="647700" cy="9144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spcBef>
                <a:spcPct val="50000"/>
              </a:spcBef>
            </a:pPr>
            <a:r>
              <a:rPr lang="en-US" altLang="zh-CN" sz="5400" b="1" dirty="0" smtClean="0"/>
              <a:t>2</a:t>
            </a:r>
            <a:endParaRPr lang="en-US" altLang="zh-CN" sz="5400" b="1" dirty="0"/>
          </a:p>
        </p:txBody>
      </p:sp>
    </p:spTree>
    <p:extLst>
      <p:ext uri="{BB962C8B-B14F-4D97-AF65-F5344CB8AC3E}">
        <p14:creationId xmlns:p14="http://schemas.microsoft.com/office/powerpoint/2010/main" val="362773534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3"/>
          <p:cNvSpPr>
            <a:spLocks noGrp="1"/>
          </p:cNvSpPr>
          <p:nvPr>
            <p:ph type="title"/>
          </p:nvPr>
        </p:nvSpPr>
        <p:spPr>
          <a:xfrm>
            <a:off x="899592" y="476672"/>
            <a:ext cx="2520280" cy="792088"/>
          </a:xfrm>
          <a:solidFill>
            <a:schemeClr val="tx2">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anchor="ctr" anchorCtr="0" compatLnSpc="1">
            <a:prstTxWarp prst="textNoShape">
              <a:avLst/>
            </a:prstTxWarp>
          </a:bodyPr>
          <a:lstStyle/>
          <a:p>
            <a:r>
              <a:rPr lang="zh-CN" altLang="en-US" sz="3600" dirty="0">
                <a:ea typeface="华文新魏" pitchFamily="2" charset="-122"/>
              </a:rPr>
              <a:t>基本概念</a:t>
            </a:r>
          </a:p>
        </p:txBody>
      </p:sp>
      <p:sp>
        <p:nvSpPr>
          <p:cNvPr id="151555" name="内容占位符 2"/>
          <p:cNvSpPr>
            <a:spLocks noGrp="1"/>
          </p:cNvSpPr>
          <p:nvPr>
            <p:ph idx="1"/>
          </p:nvPr>
        </p:nvSpPr>
        <p:spPr>
          <a:xfrm>
            <a:off x="571472" y="1772816"/>
            <a:ext cx="8001056" cy="4270786"/>
          </a:xfrm>
        </p:spPr>
        <p:txBody>
          <a:bodyPr/>
          <a:lstStyle/>
          <a:p>
            <a:r>
              <a:rPr lang="zh-CN" altLang="en-US" dirty="0" smtClean="0"/>
              <a:t>地图文档（</a:t>
            </a:r>
            <a:r>
              <a:rPr lang="en-US" altLang="zh-CN" dirty="0" err="1" smtClean="0"/>
              <a:t>mxd</a:t>
            </a:r>
            <a:r>
              <a:rPr lang="zh-CN" altLang="en-US" dirty="0" smtClean="0"/>
              <a:t>文件）记录了一</a:t>
            </a:r>
            <a:r>
              <a:rPr lang="zh-CN" altLang="en-US" dirty="0"/>
              <a:t>个</a:t>
            </a:r>
            <a:r>
              <a:rPr lang="en-US" altLang="zh-CN" dirty="0" err="1" smtClean="0"/>
              <a:t>ArcMap</a:t>
            </a:r>
            <a:r>
              <a:rPr lang="zh-CN" altLang="en-US" dirty="0" smtClean="0"/>
              <a:t>应用包含的数据（不是实际数据，而是数据引用）、数据的组织、数据的显示、系统界面</a:t>
            </a:r>
            <a:r>
              <a:rPr lang="zh-CN" altLang="en-US" dirty="0"/>
              <a:t>定制等信息</a:t>
            </a:r>
            <a:r>
              <a:rPr lang="zh-CN" altLang="en-US" dirty="0" smtClean="0"/>
              <a:t>。</a:t>
            </a:r>
            <a:r>
              <a:rPr lang="zh-CN" altLang="en-US" dirty="0"/>
              <a:t>在</a:t>
            </a:r>
            <a:r>
              <a:rPr lang="en-US" altLang="zh-CN" dirty="0" err="1" smtClean="0"/>
              <a:t>ArcMap</a:t>
            </a:r>
            <a:r>
              <a:rPr lang="zh-CN" altLang="en-US" dirty="0" smtClean="0"/>
              <a:t>环境中，打开一</a:t>
            </a:r>
            <a:r>
              <a:rPr lang="zh-CN" altLang="en-US" dirty="0"/>
              <a:t>个</a:t>
            </a:r>
            <a:r>
              <a:rPr lang="en-US" altLang="zh-CN" dirty="0" err="1"/>
              <a:t>mxd</a:t>
            </a:r>
            <a:r>
              <a:rPr lang="zh-CN" altLang="en-US" dirty="0"/>
              <a:t>文件</a:t>
            </a:r>
            <a:r>
              <a:rPr lang="zh-CN" altLang="en-US" dirty="0" smtClean="0"/>
              <a:t>，将按</a:t>
            </a:r>
            <a:r>
              <a:rPr lang="en-US" altLang="zh-CN" dirty="0" err="1" smtClean="0"/>
              <a:t>mxd</a:t>
            </a:r>
            <a:r>
              <a:rPr lang="zh-CN" altLang="en-US" dirty="0"/>
              <a:t>记录的信息显示系统界面及数据。</a:t>
            </a:r>
            <a:endParaRPr lang="en-US" altLang="zh-CN" dirty="0" smtClean="0"/>
          </a:p>
        </p:txBody>
      </p:sp>
    </p:spTree>
    <p:extLst>
      <p:ext uri="{BB962C8B-B14F-4D97-AF65-F5344CB8AC3E}">
        <p14:creationId xmlns:p14="http://schemas.microsoft.com/office/powerpoint/2010/main" val="160232655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96752"/>
            <a:ext cx="8229600" cy="4929411"/>
          </a:xfrm>
        </p:spPr>
        <p:txBody>
          <a:bodyPr/>
          <a:lstStyle/>
          <a:p>
            <a:r>
              <a:rPr lang="zh-CN" altLang="en-US" dirty="0" smtClean="0"/>
              <a:t>一个地图文档可以包括多个数据框架（</a:t>
            </a:r>
            <a:r>
              <a:rPr lang="en-US" altLang="zh-CN" dirty="0" smtClean="0"/>
              <a:t>Data Frame</a:t>
            </a:r>
            <a:r>
              <a:rPr lang="zh-CN" altLang="en-US" dirty="0" smtClean="0"/>
              <a:t>），而每个数据框架又可以包括多个图层（</a:t>
            </a:r>
            <a:r>
              <a:rPr lang="en-US" altLang="zh-CN" dirty="0" smtClean="0"/>
              <a:t>Layer</a:t>
            </a:r>
            <a:r>
              <a:rPr lang="zh-CN" altLang="en-US" dirty="0" smtClean="0"/>
              <a:t>）。</a:t>
            </a:r>
            <a:endParaRPr lang="en-US" altLang="zh-CN" dirty="0" smtClean="0"/>
          </a:p>
          <a:p>
            <a:pPr lvl="1"/>
            <a:r>
              <a:rPr lang="zh-CN" altLang="en-US" dirty="0" smtClean="0"/>
              <a:t>数据框架实际上是对数据进行分组（</a:t>
            </a:r>
            <a:r>
              <a:rPr lang="zh-CN" altLang="en-US" dirty="0"/>
              <a:t>如</a:t>
            </a:r>
            <a:r>
              <a:rPr lang="zh-CN" altLang="en-US" dirty="0" smtClean="0"/>
              <a:t>按区域、专题等），数据框架的属性包括坐标系统、参照比例尺、旋转等。</a:t>
            </a:r>
            <a:endParaRPr lang="en-US" altLang="zh-CN" dirty="0" smtClean="0"/>
          </a:p>
        </p:txBody>
      </p:sp>
    </p:spTree>
    <p:extLst>
      <p:ext uri="{BB962C8B-B14F-4D97-AF65-F5344CB8AC3E}">
        <p14:creationId xmlns:p14="http://schemas.microsoft.com/office/powerpoint/2010/main" val="38464305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1"/>
            <a:r>
              <a:rPr lang="zh-CN" altLang="en-US" dirty="0"/>
              <a:t>图层（</a:t>
            </a:r>
            <a:r>
              <a:rPr lang="en-US" altLang="zh-CN" dirty="0"/>
              <a:t>Layer)</a:t>
            </a:r>
            <a:r>
              <a:rPr lang="zh-CN" altLang="en-US" dirty="0"/>
              <a:t>是空间数据的引用，和某个空间数据关联</a:t>
            </a:r>
            <a:r>
              <a:rPr lang="zh-CN" altLang="en-US" dirty="0" smtClean="0"/>
              <a:t>。当我们加载一个空间数据时，就会产生自动一个</a:t>
            </a:r>
            <a:r>
              <a:rPr lang="zh-CN" altLang="en-US" dirty="0"/>
              <a:t>图</a:t>
            </a:r>
            <a:r>
              <a:rPr lang="zh-CN" altLang="en-US" dirty="0" smtClean="0"/>
              <a:t>层。图层记录了数据</a:t>
            </a:r>
            <a:r>
              <a:rPr lang="zh-CN" altLang="en-US" dirty="0"/>
              <a:t>显示符号、标注、显示比例尺</a:t>
            </a:r>
            <a:r>
              <a:rPr lang="zh-CN" altLang="en-US" dirty="0" smtClean="0"/>
              <a:t>等属性，可以作为文件（</a:t>
            </a:r>
            <a:r>
              <a:rPr lang="en-US" altLang="zh-CN" dirty="0" err="1" smtClean="0"/>
              <a:t>lyr</a:t>
            </a:r>
            <a:r>
              <a:rPr lang="zh-CN" altLang="en-US" dirty="0" smtClean="0"/>
              <a:t>文件）保存，加载</a:t>
            </a:r>
            <a:r>
              <a:rPr lang="en-US" altLang="zh-CN" dirty="0" err="1"/>
              <a:t>lyr</a:t>
            </a:r>
            <a:r>
              <a:rPr lang="zh-CN" altLang="en-US" dirty="0"/>
              <a:t>文件将</a:t>
            </a:r>
            <a:r>
              <a:rPr lang="zh-CN" altLang="en-US" dirty="0" smtClean="0"/>
              <a:t>以</a:t>
            </a:r>
            <a:r>
              <a:rPr lang="zh-CN" altLang="en-US" dirty="0"/>
              <a:t>记录</a:t>
            </a:r>
            <a:r>
              <a:rPr lang="zh-CN" altLang="en-US" dirty="0" smtClean="0"/>
              <a:t>的</a:t>
            </a:r>
            <a:r>
              <a:rPr lang="zh-CN" altLang="en-US" dirty="0"/>
              <a:t>属性</a:t>
            </a:r>
            <a:r>
              <a:rPr lang="zh-CN" altLang="en-US" dirty="0" smtClean="0"/>
              <a:t>显示引用的数据。</a:t>
            </a:r>
            <a:endParaRPr lang="en-US" altLang="zh-CN" dirty="0"/>
          </a:p>
          <a:p>
            <a:pPr lvl="1"/>
            <a:endParaRPr lang="zh-CN" altLang="en-US" dirty="0"/>
          </a:p>
          <a:p>
            <a:pPr lvl="1"/>
            <a:endParaRPr lang="zh-CN" altLang="en-US" dirty="0"/>
          </a:p>
        </p:txBody>
      </p:sp>
    </p:spTree>
    <p:extLst>
      <p:ext uri="{BB962C8B-B14F-4D97-AF65-F5344CB8AC3E}">
        <p14:creationId xmlns:p14="http://schemas.microsoft.com/office/powerpoint/2010/main" val="229560311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在</a:t>
            </a:r>
            <a:r>
              <a:rPr lang="en-US" altLang="zh-CN" dirty="0" err="1" smtClean="0"/>
              <a:t>ArcMap</a:t>
            </a:r>
            <a:r>
              <a:rPr lang="zh-CN" altLang="en-US" dirty="0" smtClean="0"/>
              <a:t>中，可以以两种视图显示数据：</a:t>
            </a:r>
            <a:endParaRPr lang="en-US" altLang="zh-CN" dirty="0" smtClean="0"/>
          </a:p>
          <a:p>
            <a:pPr lvl="1"/>
            <a:r>
              <a:rPr lang="zh-CN" altLang="en-US" dirty="0" smtClean="0"/>
              <a:t>数据视图（</a:t>
            </a:r>
            <a:r>
              <a:rPr lang="en-US" altLang="zh-CN" dirty="0" smtClean="0"/>
              <a:t>Data View</a:t>
            </a:r>
            <a:r>
              <a:rPr lang="zh-CN" altLang="en-US" dirty="0" smtClean="0"/>
              <a:t>）</a:t>
            </a:r>
            <a:endParaRPr lang="en-US" altLang="zh-CN" dirty="0" smtClean="0"/>
          </a:p>
          <a:p>
            <a:pPr lvl="1"/>
            <a:r>
              <a:rPr lang="zh-CN" altLang="en-US" dirty="0" smtClean="0"/>
              <a:t>图版视图（</a:t>
            </a:r>
            <a:r>
              <a:rPr lang="en-US" altLang="zh-CN" dirty="0" smtClean="0"/>
              <a:t>Layout View</a:t>
            </a:r>
            <a:r>
              <a:rPr lang="zh-CN" altLang="en-US" dirty="0" smtClean="0"/>
              <a:t>）</a:t>
            </a:r>
            <a:endParaRPr lang="en-US" altLang="zh-CN" dirty="0" smtClean="0"/>
          </a:p>
          <a:p>
            <a:endParaRPr lang="zh-CN" altLang="en-US" dirty="0"/>
          </a:p>
        </p:txBody>
      </p:sp>
    </p:spTree>
    <p:extLst>
      <p:ext uri="{BB962C8B-B14F-4D97-AF65-F5344CB8AC3E}">
        <p14:creationId xmlns:p14="http://schemas.microsoft.com/office/powerpoint/2010/main" val="150148919"/>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标题 1"/>
          <p:cNvSpPr>
            <a:spLocks noGrp="1"/>
          </p:cNvSpPr>
          <p:nvPr>
            <p:ph type="title"/>
          </p:nvPr>
        </p:nvSpPr>
        <p:spPr/>
        <p:txBody>
          <a:bodyPr/>
          <a:lstStyle/>
          <a:p>
            <a:endParaRPr lang="zh-CN" altLang="en-US" smtClean="0"/>
          </a:p>
        </p:txBody>
      </p:sp>
      <p:sp>
        <p:nvSpPr>
          <p:cNvPr id="152579" name="内容占位符 2"/>
          <p:cNvSpPr>
            <a:spLocks noGrp="1"/>
          </p:cNvSpPr>
          <p:nvPr>
            <p:ph idx="1"/>
          </p:nvPr>
        </p:nvSpPr>
        <p:spPr/>
        <p:txBody>
          <a:bodyPr/>
          <a:lstStyle/>
          <a:p>
            <a:pPr eaLnBrk="1" hangingPunct="1"/>
            <a:r>
              <a:rPr lang="zh-CN" altLang="en-US" dirty="0" smtClean="0"/>
              <a:t>在数据视图中，任何时候只有一个数据框架是可见和可操作的，称为活动数据框架。可以在</a:t>
            </a:r>
            <a:r>
              <a:rPr lang="en-US" altLang="zh-CN" dirty="0" err="1" smtClean="0"/>
              <a:t>ArcMap</a:t>
            </a:r>
            <a:r>
              <a:rPr lang="zh-CN" altLang="en-US" dirty="0" smtClean="0"/>
              <a:t>中通过</a:t>
            </a:r>
            <a:r>
              <a:rPr lang="en-US" altLang="zh-CN" dirty="0" smtClean="0"/>
              <a:t>Activate</a:t>
            </a:r>
            <a:r>
              <a:rPr lang="zh-CN" altLang="en-US" dirty="0" smtClean="0"/>
              <a:t>命令使选中数据框架成为活动数据框架。</a:t>
            </a:r>
            <a:endParaRPr lang="en-US" altLang="zh-CN" dirty="0" smtClean="0"/>
          </a:p>
          <a:p>
            <a:r>
              <a:rPr lang="zh-CN" altLang="en-US" dirty="0" smtClean="0"/>
              <a:t>在图版视图中，可以同时显示多个数据框架，此外还可以插入图例、比例尺条、指北针、标题、文本等相关要素。</a:t>
            </a:r>
          </a:p>
          <a:p>
            <a:pPr eaLnBrk="1" hangingPunct="1"/>
            <a:endParaRPr lang="en-US" altLang="zh-CN" dirty="0" smtClean="0"/>
          </a:p>
        </p:txBody>
      </p:sp>
    </p:spTree>
    <p:extLst>
      <p:ext uri="{BB962C8B-B14F-4D97-AF65-F5344CB8AC3E}">
        <p14:creationId xmlns:p14="http://schemas.microsoft.com/office/powerpoint/2010/main" val="15233338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358949688"/>
              </p:ext>
            </p:extLst>
          </p:nvPr>
        </p:nvGraphicFramePr>
        <p:xfrm>
          <a:off x="611560" y="1268763"/>
          <a:ext cx="7776864" cy="4536501"/>
        </p:xfrm>
        <a:graphic>
          <a:graphicData uri="http://schemas.openxmlformats.org/drawingml/2006/table">
            <a:tbl>
              <a:tblPr firstRow="1" bandRow="1">
                <a:tableStyleId>{5C22544A-7EE6-4342-B048-85BDC9FD1C3A}</a:tableStyleId>
              </a:tblPr>
              <a:tblGrid>
                <a:gridCol w="2716707"/>
                <a:gridCol w="5060157"/>
              </a:tblGrid>
              <a:tr h="516731">
                <a:tc>
                  <a:txBody>
                    <a:bodyPr/>
                    <a:lstStyle/>
                    <a:p>
                      <a:pPr algn="ctr"/>
                      <a:r>
                        <a:rPr lang="zh-CN" altLang="en-US" dirty="0" smtClean="0">
                          <a:solidFill>
                            <a:schemeClr val="bg1"/>
                          </a:solidFill>
                        </a:rPr>
                        <a:t>工具箱</a:t>
                      </a:r>
                      <a:endParaRPr lang="zh-CN" altLang="en-US" dirty="0">
                        <a:solidFill>
                          <a:schemeClr val="bg1"/>
                        </a:solidFill>
                      </a:endParaRPr>
                    </a:p>
                  </a:txBody>
                  <a:tcPr/>
                </a:tc>
                <a:tc>
                  <a:txBody>
                    <a:bodyPr/>
                    <a:lstStyle/>
                    <a:p>
                      <a:pPr algn="ctr"/>
                      <a:r>
                        <a:rPr lang="zh-CN" altLang="en-US" dirty="0" smtClean="0">
                          <a:solidFill>
                            <a:schemeClr val="bg1"/>
                          </a:solidFill>
                        </a:rPr>
                        <a:t>主要功能</a:t>
                      </a:r>
                      <a:endParaRPr lang="zh-CN" altLang="en-US" dirty="0">
                        <a:solidFill>
                          <a:schemeClr val="bg1"/>
                        </a:solidFill>
                      </a:endParaRPr>
                    </a:p>
                  </a:txBody>
                  <a:tcPr/>
                </a:tc>
              </a:tr>
              <a:tr h="7465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3D Analyst </a:t>
                      </a:r>
                      <a:endParaRPr lang="zh-CN" altLang="en-US" dirty="0"/>
                    </a:p>
                  </a:txBody>
                  <a:tcPr/>
                </a:tc>
                <a:tc>
                  <a:txBody>
                    <a:bodyPr/>
                    <a:lstStyle/>
                    <a:p>
                      <a:r>
                        <a:rPr lang="zh-CN" altLang="en-US" dirty="0" smtClean="0"/>
                        <a:t>三维分析工具，包括三维数据编辑、数据内插、栅格运算等。</a:t>
                      </a:r>
                      <a:endParaRPr lang="zh-CN" altLang="en-US" dirty="0"/>
                    </a:p>
                  </a:txBody>
                  <a:tcPr/>
                </a:tc>
              </a:tr>
              <a:tr h="7465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Analysis</a:t>
                      </a:r>
                      <a:endParaRPr lang="zh-CN" altLang="en-US" dirty="0"/>
                    </a:p>
                  </a:txBody>
                  <a:tcPr/>
                </a:tc>
                <a:tc>
                  <a:txBody>
                    <a:bodyPr/>
                    <a:lstStyle/>
                    <a:p>
                      <a:r>
                        <a:rPr lang="zh-CN" altLang="en-US" dirty="0" smtClean="0"/>
                        <a:t>矢量数据分析工具，包括数据提取、叠置分析、邻近分析、数据统计等。</a:t>
                      </a:r>
                      <a:endParaRPr lang="zh-CN" altLang="en-US" dirty="0"/>
                    </a:p>
                  </a:txBody>
                  <a:tcPr/>
                </a:tc>
              </a:tr>
              <a:tr h="7465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Cartography</a:t>
                      </a:r>
                      <a:endParaRPr lang="zh-CN" altLang="en-US" dirty="0"/>
                    </a:p>
                  </a:txBody>
                  <a:tcPr/>
                </a:tc>
                <a:tc>
                  <a:txBody>
                    <a:bodyPr/>
                    <a:lstStyle/>
                    <a:p>
                      <a:r>
                        <a:rPr lang="zh-CN" altLang="en-US" dirty="0" smtClean="0"/>
                        <a:t>制图工具，包括制图综合、精细化制图、地图表达等。</a:t>
                      </a:r>
                      <a:endParaRPr lang="zh-CN" altLang="en-US" dirty="0"/>
                    </a:p>
                  </a:txBody>
                  <a:tcPr/>
                </a:tc>
              </a:tr>
              <a:tr h="5167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Conversion</a:t>
                      </a:r>
                      <a:endParaRPr lang="zh-CN" altLang="en-US" dirty="0"/>
                    </a:p>
                  </a:txBody>
                  <a:tcPr/>
                </a:tc>
                <a:tc>
                  <a:txBody>
                    <a:bodyPr/>
                    <a:lstStyle/>
                    <a:p>
                      <a:r>
                        <a:rPr lang="zh-CN" altLang="en-US" dirty="0" smtClean="0"/>
                        <a:t>数据转换工具，不同格式数据的相互转换。</a:t>
                      </a:r>
                      <a:endParaRPr lang="zh-CN" altLang="en-US" dirty="0"/>
                    </a:p>
                  </a:txBody>
                  <a:tcPr/>
                </a:tc>
              </a:tr>
              <a:tr h="5167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Geocoding</a:t>
                      </a:r>
                      <a:endParaRPr lang="zh-CN" altLang="en-US" dirty="0"/>
                    </a:p>
                  </a:txBody>
                  <a:tcPr/>
                </a:tc>
                <a:tc>
                  <a:txBody>
                    <a:bodyPr/>
                    <a:lstStyle/>
                    <a:p>
                      <a:r>
                        <a:rPr lang="zh-CN" altLang="en-US" dirty="0" smtClean="0"/>
                        <a:t>地理编码工具，用于地理编码。</a:t>
                      </a:r>
                      <a:endParaRPr lang="zh-CN" altLang="en-US" dirty="0"/>
                    </a:p>
                  </a:txBody>
                  <a:tcPr/>
                </a:tc>
              </a:tr>
              <a:tr h="7465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Geostatistical</a:t>
                      </a:r>
                      <a:r>
                        <a:rPr lang="en-US" altLang="zh-CN" dirty="0" smtClean="0"/>
                        <a:t> Analyst</a:t>
                      </a:r>
                      <a:endParaRPr lang="zh-CN" altLang="en-US" dirty="0"/>
                    </a:p>
                  </a:txBody>
                  <a:tcPr/>
                </a:tc>
                <a:tc>
                  <a:txBody>
                    <a:bodyPr/>
                    <a:lstStyle/>
                    <a:p>
                      <a:r>
                        <a:rPr lang="zh-CN" altLang="en-US" dirty="0" smtClean="0"/>
                        <a:t>地统计分析工具，包括空间数据内插、产生样本点、地统计模拟等。</a:t>
                      </a:r>
                      <a:endParaRPr lang="zh-CN" altLang="en-US" dirty="0"/>
                    </a:p>
                  </a:txBody>
                  <a:tcPr/>
                </a:tc>
              </a:tr>
            </a:tbl>
          </a:graphicData>
        </a:graphic>
      </p:graphicFrame>
      <p:sp>
        <p:nvSpPr>
          <p:cNvPr id="2" name="TextBox 1"/>
          <p:cNvSpPr txBox="1"/>
          <p:nvPr/>
        </p:nvSpPr>
        <p:spPr>
          <a:xfrm>
            <a:off x="3131840" y="620688"/>
            <a:ext cx="2448272" cy="461665"/>
          </a:xfrm>
          <a:prstGeom prst="rect">
            <a:avLst/>
          </a:prstGeom>
          <a:noFill/>
        </p:spPr>
        <p:txBody>
          <a:bodyPr wrap="square" rtlCol="0">
            <a:spAutoFit/>
          </a:bodyPr>
          <a:lstStyle/>
          <a:p>
            <a:r>
              <a:rPr lang="zh-CN" altLang="en-US" sz="2400" dirty="0" smtClean="0"/>
              <a:t>主要工具箱介绍</a:t>
            </a:r>
            <a:endParaRPr lang="zh-CN" altLang="en-US" sz="2400" dirty="0"/>
          </a:p>
        </p:txBody>
      </p:sp>
    </p:spTree>
    <p:extLst>
      <p:ext uri="{BB962C8B-B14F-4D97-AF65-F5344CB8AC3E}">
        <p14:creationId xmlns:p14="http://schemas.microsoft.com/office/powerpoint/2010/main" val="201429754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58058" y="5841373"/>
            <a:ext cx="3571900" cy="461665"/>
          </a:xfrm>
          <a:prstGeom prst="rect">
            <a:avLst/>
          </a:prstGeom>
          <a:noFill/>
        </p:spPr>
        <p:txBody>
          <a:bodyPr wrap="square" rtlCol="0">
            <a:spAutoFit/>
          </a:bodyPr>
          <a:lstStyle/>
          <a:p>
            <a:r>
              <a:rPr lang="zh-CN" altLang="en-US" sz="2400" dirty="0" smtClean="0"/>
              <a:t>地图与图层（数据视图）</a:t>
            </a:r>
            <a:endParaRPr lang="zh-CN" altLang="en-US" sz="24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8151"/>
          <a:stretch/>
        </p:blipFill>
        <p:spPr bwMode="auto">
          <a:xfrm>
            <a:off x="467544" y="794218"/>
            <a:ext cx="8352928" cy="4795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48523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86050" y="6000768"/>
            <a:ext cx="3571900" cy="461665"/>
          </a:xfrm>
          <a:prstGeom prst="rect">
            <a:avLst/>
          </a:prstGeom>
          <a:noFill/>
        </p:spPr>
        <p:txBody>
          <a:bodyPr wrap="square" rtlCol="0">
            <a:spAutoFit/>
          </a:bodyPr>
          <a:lstStyle/>
          <a:p>
            <a:r>
              <a:rPr lang="zh-CN" altLang="en-US" sz="2400" dirty="0" smtClean="0"/>
              <a:t>地图与图层（图版视图）</a:t>
            </a:r>
            <a:endParaRPr lang="zh-CN" altLang="en-US" sz="2400"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0008" b="9298"/>
          <a:stretch/>
        </p:blipFill>
        <p:spPr bwMode="auto">
          <a:xfrm>
            <a:off x="539552" y="620688"/>
            <a:ext cx="8185348" cy="515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98842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476672"/>
            <a:ext cx="4248472" cy="868958"/>
          </a:xfrm>
          <a:solidFill>
            <a:schemeClr val="tx2">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anchor="ctr" anchorCtr="0" compatLnSpc="1">
            <a:prstTxWarp prst="textNoShape">
              <a:avLst/>
            </a:prstTxWarp>
          </a:bodyPr>
          <a:lstStyle/>
          <a:p>
            <a:r>
              <a:rPr lang="zh-CN" altLang="en-US" sz="3600" dirty="0">
                <a:ea typeface="华文新魏" pitchFamily="2" charset="-122"/>
              </a:rPr>
              <a:t>制图模块中的函数</a:t>
            </a:r>
          </a:p>
        </p:txBody>
      </p:sp>
      <p:sp>
        <p:nvSpPr>
          <p:cNvPr id="3" name="内容占位符 2"/>
          <p:cNvSpPr>
            <a:spLocks noGrp="1"/>
          </p:cNvSpPr>
          <p:nvPr>
            <p:ph idx="1"/>
          </p:nvPr>
        </p:nvSpPr>
        <p:spPr/>
        <p:txBody>
          <a:bodyPr/>
          <a:lstStyle/>
          <a:p>
            <a:r>
              <a:rPr lang="zh-CN" altLang="en-US" dirty="0" smtClean="0"/>
              <a:t>制图模块中的函数有以下几类：</a:t>
            </a:r>
            <a:endParaRPr lang="en-US" altLang="zh-CN" dirty="0" smtClean="0"/>
          </a:p>
          <a:p>
            <a:pPr lvl="1"/>
            <a:r>
              <a:rPr lang="zh-CN" altLang="en-US" dirty="0" smtClean="0"/>
              <a:t>创建对象的函数</a:t>
            </a:r>
            <a:endParaRPr lang="en-US" altLang="zh-CN" dirty="0" smtClean="0"/>
          </a:p>
          <a:p>
            <a:pPr lvl="1"/>
            <a:r>
              <a:rPr lang="zh-CN" altLang="en-US" dirty="0"/>
              <a:t>返回</a:t>
            </a:r>
            <a:r>
              <a:rPr lang="zh-CN" altLang="en-US" dirty="0" smtClean="0"/>
              <a:t>对象列表的函数</a:t>
            </a:r>
            <a:endParaRPr lang="en-US" altLang="zh-CN" dirty="0" smtClean="0"/>
          </a:p>
          <a:p>
            <a:pPr lvl="1"/>
            <a:r>
              <a:rPr lang="zh-CN" altLang="en-US" dirty="0" smtClean="0"/>
              <a:t>文档管理的函数</a:t>
            </a:r>
            <a:endParaRPr lang="en-US" altLang="zh-CN" dirty="0" smtClean="0"/>
          </a:p>
          <a:p>
            <a:pPr lvl="1"/>
            <a:r>
              <a:rPr lang="zh-CN" altLang="en-US" dirty="0" smtClean="0"/>
              <a:t>输出和打印地图的函数</a:t>
            </a:r>
            <a:endParaRPr lang="zh-CN" altLang="en-US" dirty="0"/>
          </a:p>
        </p:txBody>
      </p:sp>
    </p:spTree>
    <p:extLst>
      <p:ext uri="{BB962C8B-B14F-4D97-AF65-F5344CB8AC3E}">
        <p14:creationId xmlns:p14="http://schemas.microsoft.com/office/powerpoint/2010/main" val="275779116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522120499"/>
              </p:ext>
            </p:extLst>
          </p:nvPr>
        </p:nvGraphicFramePr>
        <p:xfrm>
          <a:off x="467544" y="1844824"/>
          <a:ext cx="8064896" cy="3632326"/>
        </p:xfrm>
        <a:graphic>
          <a:graphicData uri="http://schemas.openxmlformats.org/drawingml/2006/table">
            <a:tbl>
              <a:tblPr firstRow="1" bandRow="1">
                <a:tableStyleId>{5C22544A-7EE6-4342-B048-85BDC9FD1C3A}</a:tableStyleId>
              </a:tblPr>
              <a:tblGrid>
                <a:gridCol w="3528392"/>
                <a:gridCol w="4536504"/>
              </a:tblGrid>
              <a:tr h="523366">
                <a:tc>
                  <a:txBody>
                    <a:bodyPr/>
                    <a:lstStyle/>
                    <a:p>
                      <a:pPr algn="ctr"/>
                      <a:r>
                        <a:rPr lang="zh-CN" altLang="en-US" dirty="0" smtClean="0">
                          <a:solidFill>
                            <a:schemeClr val="bg1"/>
                          </a:solidFill>
                        </a:rPr>
                        <a:t>函数</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42540">
                <a:tc>
                  <a:txBody>
                    <a:bodyPr/>
                    <a:lstStyle/>
                    <a:p>
                      <a:r>
                        <a:rPr lang="en-US" altLang="zh-CN" dirty="0" err="1" smtClean="0"/>
                        <a:t>MapDocument</a:t>
                      </a:r>
                      <a:r>
                        <a:rPr lang="en-US" altLang="zh-CN" dirty="0" smtClean="0"/>
                        <a:t> (</a:t>
                      </a:r>
                      <a:r>
                        <a:rPr lang="en-US" altLang="zh-CN" dirty="0" err="1" smtClean="0"/>
                        <a:t>mxd_path</a:t>
                      </a:r>
                      <a:r>
                        <a:rPr lang="en-US" altLang="zh-CN" dirty="0" smtClean="0"/>
                        <a:t>)</a:t>
                      </a:r>
                      <a:endParaRPr lang="en-US" altLang="zh-CN" dirty="0"/>
                    </a:p>
                  </a:txBody>
                  <a:tcPr/>
                </a:tc>
                <a:tc>
                  <a:txBody>
                    <a:bodyPr/>
                    <a:lstStyle/>
                    <a:p>
                      <a:r>
                        <a:rPr lang="zh-CN" altLang="en-US" dirty="0" smtClean="0"/>
                        <a:t>创建一个地图文档对象（引用一个</a:t>
                      </a:r>
                      <a:r>
                        <a:rPr lang="en-US" altLang="zh-CN" dirty="0" err="1" smtClean="0"/>
                        <a:t>mxd</a:t>
                      </a:r>
                      <a:r>
                        <a:rPr lang="zh-CN" altLang="en-US" dirty="0" smtClean="0"/>
                        <a:t>文件，如果</a:t>
                      </a:r>
                      <a:r>
                        <a:rPr lang="zh-CN" altLang="en-US" sz="1800" dirty="0" smtClean="0"/>
                        <a:t>脚本是在</a:t>
                      </a:r>
                      <a:r>
                        <a:rPr lang="en-US" altLang="zh-CN" sz="1800" dirty="0" err="1" smtClean="0"/>
                        <a:t>ArcMap</a:t>
                      </a:r>
                      <a:r>
                        <a:rPr lang="zh-CN" altLang="en-US" sz="1800" dirty="0" smtClean="0"/>
                        <a:t>的</a:t>
                      </a:r>
                      <a:r>
                        <a:rPr lang="en-US" altLang="zh-CN" sz="1800" dirty="0" smtClean="0"/>
                        <a:t>Python</a:t>
                      </a:r>
                      <a:r>
                        <a:rPr lang="zh-CN" altLang="en-US" sz="1800" dirty="0" smtClean="0"/>
                        <a:t>窗口中运行，可以用</a:t>
                      </a:r>
                      <a:r>
                        <a:rPr lang="en-US" altLang="zh-CN" dirty="0" smtClean="0"/>
                        <a:t>CURRENT</a:t>
                      </a:r>
                      <a:r>
                        <a:rPr lang="zh-CN" altLang="en-US" dirty="0" smtClean="0"/>
                        <a:t>表示当前文档）</a:t>
                      </a:r>
                      <a:endParaRPr lang="zh-CN" altLang="en-US" dirty="0"/>
                    </a:p>
                  </a:txBody>
                  <a:tcPr/>
                </a:tc>
              </a:tr>
              <a:tr h="442540">
                <a:tc>
                  <a:txBody>
                    <a:bodyPr/>
                    <a:lstStyle/>
                    <a:p>
                      <a:r>
                        <a:rPr lang="en-US" altLang="zh-CN" dirty="0" smtClean="0"/>
                        <a:t>Layer(</a:t>
                      </a:r>
                      <a:r>
                        <a:rPr lang="en-US" altLang="zh-CN" dirty="0" err="1" smtClean="0"/>
                        <a:t>lyr_file_path</a:t>
                      </a:r>
                      <a:r>
                        <a:rPr lang="en-US" altLang="zh-CN" dirty="0" smtClean="0"/>
                        <a:t>)</a:t>
                      </a:r>
                      <a:endParaRPr lang="en-US" altLang="zh-CN" dirty="0"/>
                    </a:p>
                  </a:txBody>
                  <a:tcPr/>
                </a:tc>
                <a:tc>
                  <a:txBody>
                    <a:bodyPr/>
                    <a:lstStyle/>
                    <a:p>
                      <a:r>
                        <a:rPr lang="zh-CN" altLang="en-US" dirty="0" smtClean="0"/>
                        <a:t>创建一个图层对象（引用一个</a:t>
                      </a:r>
                      <a:r>
                        <a:rPr lang="en-US" altLang="zh-CN" dirty="0" err="1" smtClean="0"/>
                        <a:t>lyr</a:t>
                      </a:r>
                      <a:r>
                        <a:rPr lang="zh-CN" altLang="en-US" dirty="0" smtClean="0"/>
                        <a:t>文件或文档中的</a:t>
                      </a:r>
                      <a:r>
                        <a:rPr lang="en-US" altLang="zh-CN" dirty="0" smtClean="0"/>
                        <a:t>Layer</a:t>
                      </a:r>
                      <a:r>
                        <a:rPr lang="zh-CN" altLang="en-US" dirty="0" smtClean="0"/>
                        <a:t>）</a:t>
                      </a:r>
                      <a:endParaRPr lang="zh-CN" altLang="en-US" dirty="0"/>
                    </a:p>
                  </a:txBody>
                  <a:tcPr/>
                </a:tc>
              </a:tr>
              <a:tr h="4425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PDFDocumentCreate</a:t>
                      </a:r>
                      <a:r>
                        <a:rPr lang="en-US" altLang="zh-CN" dirty="0" smtClean="0"/>
                        <a:t> (</a:t>
                      </a:r>
                      <a:r>
                        <a:rPr lang="en-US" altLang="zh-CN" dirty="0" err="1" smtClean="0"/>
                        <a:t>pdf_path</a:t>
                      </a:r>
                      <a:r>
                        <a:rPr lang="en-US" altLang="zh-CN" dirty="0" smtClean="0"/>
                        <a:t>)</a:t>
                      </a:r>
                      <a:endParaRPr lang="zh-CN" altLang="en-US" dirty="0"/>
                    </a:p>
                  </a:txBody>
                  <a:tcPr/>
                </a:tc>
                <a:tc>
                  <a:txBody>
                    <a:bodyPr/>
                    <a:lstStyle/>
                    <a:p>
                      <a:r>
                        <a:rPr lang="zh-CN" altLang="en-US" dirty="0" smtClean="0"/>
                        <a:t>创建一个</a:t>
                      </a:r>
                      <a:r>
                        <a:rPr lang="en-US" altLang="zh-CN" dirty="0" smtClean="0"/>
                        <a:t>PDF</a:t>
                      </a:r>
                      <a:r>
                        <a:rPr lang="zh-CN" altLang="en-US" dirty="0" smtClean="0"/>
                        <a:t>文档对象（产生一个新的</a:t>
                      </a:r>
                      <a:r>
                        <a:rPr lang="en-US" altLang="zh-CN" dirty="0" err="1" smtClean="0"/>
                        <a:t>pdf</a:t>
                      </a:r>
                      <a:r>
                        <a:rPr lang="zh-CN" altLang="en-US" dirty="0" smtClean="0"/>
                        <a:t>文件）</a:t>
                      </a:r>
                      <a:endParaRPr lang="zh-CN" altLang="en-US" dirty="0"/>
                    </a:p>
                  </a:txBody>
                  <a:tcPr/>
                </a:tc>
              </a:tr>
              <a:tr h="689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PDFDocumentOpen</a:t>
                      </a:r>
                      <a:r>
                        <a:rPr lang="en-US" altLang="zh-CN" dirty="0" smtClean="0"/>
                        <a:t> (</a:t>
                      </a:r>
                      <a:r>
                        <a:rPr lang="en-US" altLang="zh-CN" dirty="0" err="1" smtClean="0"/>
                        <a:t>pdf_path</a:t>
                      </a:r>
                      <a:r>
                        <a:rPr lang="en-US" altLang="zh-CN" dirty="0" smtClean="0"/>
                        <a:t>, {</a:t>
                      </a:r>
                      <a:r>
                        <a:rPr lang="en-US" altLang="zh-CN" dirty="0" err="1" smtClean="0"/>
                        <a:t>user_password</a:t>
                      </a:r>
                      <a:r>
                        <a:rPr lang="en-US" altLang="zh-CN" dirty="0" smtClean="0"/>
                        <a:t>}, {</a:t>
                      </a:r>
                      <a:r>
                        <a:rPr lang="en-US" altLang="zh-CN" dirty="0" err="1" smtClean="0"/>
                        <a:t>master_password</a:t>
                      </a:r>
                      <a:r>
                        <a:rPr lang="en-US" altLang="zh-CN" dirty="0" smtClean="0"/>
                        <a:t>})</a:t>
                      </a:r>
                      <a:endParaRPr lang="zh-CN" altLang="en-US" dirty="0"/>
                    </a:p>
                  </a:txBody>
                  <a:tcPr/>
                </a:tc>
                <a:tc>
                  <a:txBody>
                    <a:bodyPr/>
                    <a:lstStyle/>
                    <a:p>
                      <a:r>
                        <a:rPr lang="zh-CN" altLang="en-US" dirty="0" smtClean="0"/>
                        <a:t>创建一个</a:t>
                      </a:r>
                      <a:r>
                        <a:rPr lang="en-US" altLang="zh-CN" dirty="0" smtClean="0"/>
                        <a:t>PDF</a:t>
                      </a:r>
                      <a:r>
                        <a:rPr lang="zh-CN" altLang="en-US" dirty="0" smtClean="0"/>
                        <a:t>文档对象（引用一个已有</a:t>
                      </a:r>
                      <a:r>
                        <a:rPr lang="en-US" altLang="zh-CN" dirty="0" err="1" smtClean="0"/>
                        <a:t>pdf</a:t>
                      </a:r>
                      <a:r>
                        <a:rPr lang="zh-CN" altLang="en-US" dirty="0" smtClean="0"/>
                        <a:t>文件）</a:t>
                      </a:r>
                      <a:endParaRPr lang="zh-CN" altLang="en-US" dirty="0"/>
                    </a:p>
                  </a:txBody>
                  <a:tcPr/>
                </a:tc>
              </a:tr>
            </a:tbl>
          </a:graphicData>
        </a:graphic>
      </p:graphicFrame>
      <p:sp>
        <p:nvSpPr>
          <p:cNvPr id="5" name="矩形 4"/>
          <p:cNvSpPr/>
          <p:nvPr/>
        </p:nvSpPr>
        <p:spPr>
          <a:xfrm>
            <a:off x="3210430" y="1181942"/>
            <a:ext cx="2339102" cy="461665"/>
          </a:xfrm>
          <a:prstGeom prst="rect">
            <a:avLst/>
          </a:prstGeom>
        </p:spPr>
        <p:txBody>
          <a:bodyPr wrap="none">
            <a:spAutoFit/>
          </a:bodyPr>
          <a:lstStyle/>
          <a:p>
            <a:r>
              <a:rPr lang="zh-CN" altLang="en-US" sz="2400" dirty="0"/>
              <a:t>创建</a:t>
            </a:r>
            <a:r>
              <a:rPr lang="zh-CN" altLang="en-US" sz="2400" dirty="0" smtClean="0"/>
              <a:t>对象的函数</a:t>
            </a:r>
            <a:endParaRPr lang="zh-CN" altLang="en-US" sz="2400" dirty="0"/>
          </a:p>
        </p:txBody>
      </p:sp>
    </p:spTree>
    <p:extLst>
      <p:ext uri="{BB962C8B-B14F-4D97-AF65-F5344CB8AC3E}">
        <p14:creationId xmlns:p14="http://schemas.microsoft.com/office/powerpoint/2010/main" val="122237935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256552464"/>
              </p:ext>
            </p:extLst>
          </p:nvPr>
        </p:nvGraphicFramePr>
        <p:xfrm>
          <a:off x="611560" y="980728"/>
          <a:ext cx="7920880" cy="5358004"/>
        </p:xfrm>
        <a:graphic>
          <a:graphicData uri="http://schemas.openxmlformats.org/drawingml/2006/table">
            <a:tbl>
              <a:tblPr firstRow="1" bandRow="1">
                <a:tableStyleId>{5C22544A-7EE6-4342-B048-85BDC9FD1C3A}</a:tableStyleId>
              </a:tblPr>
              <a:tblGrid>
                <a:gridCol w="4219534"/>
                <a:gridCol w="3701346"/>
              </a:tblGrid>
              <a:tr h="399730">
                <a:tc>
                  <a:txBody>
                    <a:bodyPr/>
                    <a:lstStyle/>
                    <a:p>
                      <a:pPr algn="ctr"/>
                      <a:r>
                        <a:rPr lang="zh-CN" altLang="en-US" dirty="0" smtClean="0">
                          <a:solidFill>
                            <a:schemeClr val="bg1"/>
                          </a:solidFill>
                        </a:rPr>
                        <a:t>函数</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6740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ListDataFrames</a:t>
                      </a:r>
                      <a:r>
                        <a:rPr lang="en-US" altLang="zh-CN" dirty="0" smtClean="0"/>
                        <a:t> (</a:t>
                      </a:r>
                      <a:r>
                        <a:rPr lang="en-US" altLang="zh-CN" dirty="0" err="1" smtClean="0"/>
                        <a:t>map_document</a:t>
                      </a:r>
                      <a:r>
                        <a:rPr lang="en-US" altLang="zh-CN" dirty="0" smtClean="0"/>
                        <a:t>, {wildcard})</a:t>
                      </a:r>
                      <a:endParaRPr lang="zh-CN" altLang="en-US" dirty="0"/>
                    </a:p>
                  </a:txBody>
                  <a:tcPr/>
                </a:tc>
                <a:tc>
                  <a:txBody>
                    <a:bodyPr/>
                    <a:lstStyle/>
                    <a:p>
                      <a:r>
                        <a:rPr lang="zh-CN" altLang="en-US" dirty="0" smtClean="0"/>
                        <a:t>返回地图文档中数据框架列表</a:t>
                      </a:r>
                      <a:endParaRPr lang="zh-CN" altLang="en-US" dirty="0"/>
                    </a:p>
                  </a:txBody>
                  <a:tcPr/>
                </a:tc>
              </a:tr>
              <a:tr h="6740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ListLayers</a:t>
                      </a:r>
                      <a:r>
                        <a:rPr lang="en-US" altLang="zh-CN" dirty="0" smtClean="0"/>
                        <a:t> (</a:t>
                      </a:r>
                      <a:r>
                        <a:rPr lang="en-US" altLang="zh-CN" dirty="0" err="1" smtClean="0"/>
                        <a:t>map_document_or_layer</a:t>
                      </a:r>
                      <a:r>
                        <a:rPr lang="en-US" altLang="zh-CN" dirty="0" smtClean="0"/>
                        <a:t>, {wildcard}, {</a:t>
                      </a:r>
                      <a:r>
                        <a:rPr lang="en-US" altLang="zh-CN" dirty="0" err="1" smtClean="0"/>
                        <a:t>data_frame</a:t>
                      </a:r>
                      <a:r>
                        <a:rPr lang="en-US" altLang="zh-CN" dirty="0" smtClean="0"/>
                        <a:t>})</a:t>
                      </a:r>
                      <a:endParaRPr lang="zh-CN" altLang="en-US" dirty="0"/>
                    </a:p>
                  </a:txBody>
                  <a:tcPr/>
                </a:tc>
                <a:tc>
                  <a:txBody>
                    <a:bodyPr/>
                    <a:lstStyle/>
                    <a:p>
                      <a:r>
                        <a:rPr lang="zh-CN" altLang="en-US" dirty="0" smtClean="0"/>
                        <a:t>返回地图文档或数据框架中图层列表</a:t>
                      </a:r>
                      <a:endParaRPr lang="zh-CN" altLang="en-US" dirty="0"/>
                    </a:p>
                  </a:txBody>
                  <a:tcPr/>
                </a:tc>
              </a:tr>
              <a:tr h="4630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ListTableViews</a:t>
                      </a:r>
                      <a:r>
                        <a:rPr lang="en-US" altLang="zh-CN" dirty="0" smtClean="0"/>
                        <a:t> (</a:t>
                      </a:r>
                      <a:r>
                        <a:rPr lang="en-US" altLang="zh-CN" dirty="0" err="1" smtClean="0"/>
                        <a:t>map_document</a:t>
                      </a:r>
                      <a:r>
                        <a:rPr lang="en-US" altLang="zh-CN" dirty="0" smtClean="0"/>
                        <a:t>, {wildcard}, {</a:t>
                      </a:r>
                      <a:r>
                        <a:rPr lang="en-US" altLang="zh-CN" dirty="0" err="1" smtClean="0"/>
                        <a:t>data_frame</a:t>
                      </a:r>
                      <a:r>
                        <a:rPr lang="en-US" altLang="zh-CN" dirty="0" smtClean="0"/>
                        <a:t>})</a:t>
                      </a:r>
                      <a:endParaRPr lang="zh-CN" altLang="en-US" dirty="0"/>
                    </a:p>
                  </a:txBody>
                  <a:tcPr/>
                </a:tc>
                <a:tc>
                  <a:txBody>
                    <a:bodyPr/>
                    <a:lstStyle/>
                    <a:p>
                      <a:r>
                        <a:rPr lang="zh-CN" altLang="en-US" dirty="0" smtClean="0"/>
                        <a:t>返回地图文档或数据框架中</a:t>
                      </a:r>
                      <a:r>
                        <a:rPr lang="en-US" altLang="zh-CN" dirty="0" err="1" smtClean="0"/>
                        <a:t>TableView</a:t>
                      </a:r>
                      <a:r>
                        <a:rPr lang="zh-CN" altLang="en-US" dirty="0" smtClean="0"/>
                        <a:t>列表</a:t>
                      </a:r>
                      <a:endParaRPr lang="zh-CN" altLang="en-US" dirty="0"/>
                    </a:p>
                  </a:txBody>
                  <a:tcPr/>
                </a:tc>
              </a:tr>
              <a:tr h="22926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ListLayoutElements</a:t>
                      </a:r>
                      <a:r>
                        <a:rPr lang="en-US" altLang="zh-CN" dirty="0" smtClean="0"/>
                        <a:t> (</a:t>
                      </a:r>
                      <a:r>
                        <a:rPr lang="en-US" altLang="zh-CN" dirty="0" err="1" smtClean="0"/>
                        <a:t>map_document</a:t>
                      </a:r>
                      <a:r>
                        <a:rPr lang="en-US" altLang="zh-CN" dirty="0" smtClean="0"/>
                        <a:t>, {</a:t>
                      </a:r>
                      <a:r>
                        <a:rPr lang="en-US" altLang="zh-CN" dirty="0" err="1" smtClean="0"/>
                        <a:t>element_type</a:t>
                      </a:r>
                      <a:r>
                        <a:rPr lang="en-US" altLang="zh-CN" dirty="0" smtClean="0"/>
                        <a:t>}, {wildcard})</a:t>
                      </a:r>
                      <a:endParaRPr lang="zh-CN" altLang="en-US" dirty="0"/>
                    </a:p>
                  </a:txBody>
                  <a:tcPr/>
                </a:tc>
                <a:tc>
                  <a:txBody>
                    <a:bodyPr/>
                    <a:lstStyle/>
                    <a:p>
                      <a:r>
                        <a:rPr lang="zh-CN" altLang="en-US" dirty="0" smtClean="0"/>
                        <a:t>返回地图文档中图版元素列表。</a:t>
                      </a:r>
                      <a:r>
                        <a:rPr lang="en-US" altLang="zh-CN" dirty="0" err="1" smtClean="0"/>
                        <a:t>element_type</a:t>
                      </a:r>
                      <a:r>
                        <a:rPr lang="zh-CN" altLang="en-US" dirty="0" smtClean="0"/>
                        <a:t>包括：</a:t>
                      </a:r>
                      <a:endParaRPr lang="en-US" altLang="zh-CN" dirty="0" smtClean="0"/>
                    </a:p>
                    <a:p>
                      <a:pPr marL="0" algn="l" defTabSz="914400" rtl="0" eaLnBrk="1" latinLnBrk="0" hangingPunct="1"/>
                      <a:r>
                        <a:rPr lang="en-US" altLang="zh-CN" sz="1800" kern="1200" dirty="0" smtClean="0">
                          <a:solidFill>
                            <a:schemeClr val="dk1"/>
                          </a:solidFill>
                          <a:latin typeface="+mn-lt"/>
                          <a:ea typeface="+mn-ea"/>
                          <a:cs typeface="+mn-cs"/>
                        </a:rPr>
                        <a:t>DATAFRAME_ELEMENT </a:t>
                      </a:r>
                    </a:p>
                    <a:p>
                      <a:pPr marL="0" algn="l" defTabSz="914400" rtl="0" eaLnBrk="1" latinLnBrk="0" hangingPunct="1"/>
                      <a:r>
                        <a:rPr lang="en-US" altLang="zh-CN" sz="1800" kern="1200" dirty="0" smtClean="0">
                          <a:solidFill>
                            <a:schemeClr val="dk1"/>
                          </a:solidFill>
                          <a:latin typeface="+mn-lt"/>
                          <a:ea typeface="+mn-ea"/>
                          <a:cs typeface="+mn-cs"/>
                        </a:rPr>
                        <a:t>GRAPHIC_ELEMENT </a:t>
                      </a:r>
                    </a:p>
                    <a:p>
                      <a:pPr marL="0" algn="l" defTabSz="914400" rtl="0" eaLnBrk="1" latinLnBrk="0" hangingPunct="1"/>
                      <a:r>
                        <a:rPr lang="en-US" altLang="zh-CN" sz="1800" kern="1200" dirty="0" smtClean="0">
                          <a:solidFill>
                            <a:schemeClr val="dk1"/>
                          </a:solidFill>
                          <a:latin typeface="+mn-lt"/>
                          <a:ea typeface="+mn-ea"/>
                          <a:cs typeface="+mn-cs"/>
                        </a:rPr>
                        <a:t>LEGEND_ELEMENT </a:t>
                      </a:r>
                    </a:p>
                    <a:p>
                      <a:pPr marL="0" algn="l" defTabSz="914400" rtl="0" eaLnBrk="1" latinLnBrk="0" hangingPunct="1"/>
                      <a:r>
                        <a:rPr lang="en-US" altLang="zh-CN" sz="1800" kern="1200" dirty="0" smtClean="0">
                          <a:solidFill>
                            <a:schemeClr val="dk1"/>
                          </a:solidFill>
                          <a:latin typeface="+mn-lt"/>
                          <a:ea typeface="+mn-ea"/>
                          <a:cs typeface="+mn-cs"/>
                        </a:rPr>
                        <a:t>MAPSURROUND_ELEMENT </a:t>
                      </a:r>
                    </a:p>
                    <a:p>
                      <a:pPr marL="0" algn="l" defTabSz="914400" rtl="0" eaLnBrk="1" latinLnBrk="0" hangingPunct="1"/>
                      <a:r>
                        <a:rPr lang="en-US" altLang="zh-CN" sz="1800" kern="1200" dirty="0" smtClean="0">
                          <a:solidFill>
                            <a:schemeClr val="dk1"/>
                          </a:solidFill>
                          <a:latin typeface="+mn-lt"/>
                          <a:ea typeface="+mn-ea"/>
                          <a:cs typeface="+mn-cs"/>
                        </a:rPr>
                        <a:t>PICTURE_ELEMENT </a:t>
                      </a:r>
                    </a:p>
                    <a:p>
                      <a:pPr marL="0" algn="l" defTabSz="914400" rtl="0" eaLnBrk="1" latinLnBrk="0" hangingPunct="1"/>
                      <a:r>
                        <a:rPr lang="en-US" altLang="zh-CN" sz="1800" kern="1200" dirty="0" smtClean="0">
                          <a:solidFill>
                            <a:schemeClr val="dk1"/>
                          </a:solidFill>
                          <a:latin typeface="+mn-lt"/>
                          <a:ea typeface="+mn-ea"/>
                          <a:cs typeface="+mn-cs"/>
                        </a:rPr>
                        <a:t>TEXT_ELEMENT  </a:t>
                      </a:r>
                      <a:endParaRPr lang="zh-CN" altLang="en-US" dirty="0"/>
                    </a:p>
                  </a:txBody>
                  <a:tcPr/>
                </a:tc>
              </a:tr>
              <a:tr h="6774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ListBrokenDataSources</a:t>
                      </a:r>
                      <a:r>
                        <a:rPr lang="en-US" altLang="zh-CN" dirty="0" smtClean="0"/>
                        <a:t> (</a:t>
                      </a:r>
                      <a:r>
                        <a:rPr lang="en-US" altLang="zh-CN" dirty="0" err="1" smtClean="0"/>
                        <a:t>map_document_or_layer</a:t>
                      </a:r>
                      <a:r>
                        <a:rPr lang="en-US" altLang="zh-CN" dirty="0" smtClean="0"/>
                        <a:t>)</a:t>
                      </a:r>
                      <a:endParaRPr lang="zh-CN" altLang="en-US" dirty="0"/>
                    </a:p>
                  </a:txBody>
                  <a:tcPr/>
                </a:tc>
                <a:tc>
                  <a:txBody>
                    <a:bodyPr/>
                    <a:lstStyle/>
                    <a:p>
                      <a:r>
                        <a:rPr lang="zh-CN" altLang="en-US" dirty="0" smtClean="0"/>
                        <a:t>返回数据源破坏的图层列表</a:t>
                      </a:r>
                      <a:endParaRPr lang="zh-CN" altLang="en-US" dirty="0"/>
                    </a:p>
                  </a:txBody>
                  <a:tcPr/>
                </a:tc>
              </a:tr>
            </a:tbl>
          </a:graphicData>
        </a:graphic>
      </p:graphicFrame>
      <p:sp>
        <p:nvSpPr>
          <p:cNvPr id="3" name="矩形 2"/>
          <p:cNvSpPr/>
          <p:nvPr/>
        </p:nvSpPr>
        <p:spPr>
          <a:xfrm>
            <a:off x="3131840" y="404664"/>
            <a:ext cx="2954655" cy="461665"/>
          </a:xfrm>
          <a:prstGeom prst="rect">
            <a:avLst/>
          </a:prstGeom>
        </p:spPr>
        <p:txBody>
          <a:bodyPr wrap="none">
            <a:spAutoFit/>
          </a:bodyPr>
          <a:lstStyle/>
          <a:p>
            <a:r>
              <a:rPr lang="zh-CN" altLang="en-US" sz="2400" dirty="0" smtClean="0"/>
              <a:t>返回对象列表的函数</a:t>
            </a:r>
            <a:endParaRPr lang="zh-CN" altLang="en-US" sz="2400" dirty="0"/>
          </a:p>
        </p:txBody>
      </p:sp>
    </p:spTree>
    <p:extLst>
      <p:ext uri="{BB962C8B-B14F-4D97-AF65-F5344CB8AC3E}">
        <p14:creationId xmlns:p14="http://schemas.microsoft.com/office/powerpoint/2010/main" val="56861662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094208033"/>
              </p:ext>
            </p:extLst>
          </p:nvPr>
        </p:nvGraphicFramePr>
        <p:xfrm>
          <a:off x="539552" y="1412776"/>
          <a:ext cx="8064896" cy="4611794"/>
        </p:xfrm>
        <a:graphic>
          <a:graphicData uri="http://schemas.openxmlformats.org/drawingml/2006/table">
            <a:tbl>
              <a:tblPr firstRow="1" bandRow="1">
                <a:tableStyleId>{5C22544A-7EE6-4342-B048-85BDC9FD1C3A}</a:tableStyleId>
              </a:tblPr>
              <a:tblGrid>
                <a:gridCol w="4608512"/>
                <a:gridCol w="3456384"/>
              </a:tblGrid>
              <a:tr h="523366">
                <a:tc>
                  <a:txBody>
                    <a:bodyPr/>
                    <a:lstStyle/>
                    <a:p>
                      <a:pPr algn="ctr"/>
                      <a:r>
                        <a:rPr lang="zh-CN" altLang="en-US" dirty="0" smtClean="0">
                          <a:solidFill>
                            <a:schemeClr val="bg1"/>
                          </a:solidFill>
                        </a:rPr>
                        <a:t>函数</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425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AddLayer</a:t>
                      </a:r>
                      <a:r>
                        <a:rPr lang="en-US" altLang="zh-CN" dirty="0" smtClean="0"/>
                        <a:t>(</a:t>
                      </a:r>
                      <a:r>
                        <a:rPr lang="en-US" altLang="zh-CN" dirty="0" err="1" smtClean="0"/>
                        <a:t>data_frame</a:t>
                      </a:r>
                      <a:r>
                        <a:rPr lang="en-US" altLang="zh-CN" dirty="0" smtClean="0"/>
                        <a:t>, </a:t>
                      </a:r>
                      <a:r>
                        <a:rPr lang="en-US" altLang="zh-CN" dirty="0" err="1" smtClean="0"/>
                        <a:t>add_layer</a:t>
                      </a:r>
                      <a:r>
                        <a:rPr lang="en-US" altLang="zh-CN" dirty="0" smtClean="0"/>
                        <a:t>, {</a:t>
                      </a:r>
                      <a:r>
                        <a:rPr lang="en-US" altLang="zh-CN" dirty="0" err="1" smtClean="0"/>
                        <a:t>add_position</a:t>
                      </a:r>
                      <a:r>
                        <a:rPr lang="en-US" altLang="zh-CN" dirty="0" smtClean="0"/>
                        <a:t>})</a:t>
                      </a:r>
                      <a:endParaRPr lang="zh-CN" altLang="en-US" dirty="0"/>
                    </a:p>
                  </a:txBody>
                  <a:tcPr/>
                </a:tc>
                <a:tc>
                  <a:txBody>
                    <a:bodyPr/>
                    <a:lstStyle/>
                    <a:p>
                      <a:r>
                        <a:rPr lang="zh-CN" altLang="en-US" dirty="0" smtClean="0"/>
                        <a:t>增加图层到数据框架中，</a:t>
                      </a:r>
                      <a:r>
                        <a:rPr lang="en-US" altLang="zh-CN" dirty="0" err="1" smtClean="0"/>
                        <a:t>add_position</a:t>
                      </a:r>
                      <a:r>
                        <a:rPr lang="zh-CN" altLang="en-US" dirty="0" smtClean="0"/>
                        <a:t>：</a:t>
                      </a:r>
                      <a:endParaRPr lang="en-US" altLang="zh-CN" dirty="0" smtClean="0"/>
                    </a:p>
                    <a:p>
                      <a:r>
                        <a:rPr lang="en-US" altLang="zh-CN" dirty="0" smtClean="0"/>
                        <a:t>AUTO_ARRANGE, BOTTOM, TOP </a:t>
                      </a:r>
                      <a:endParaRPr lang="zh-CN" altLang="en-US" dirty="0"/>
                    </a:p>
                  </a:txBody>
                  <a:tcPr/>
                </a:tc>
              </a:tr>
              <a:tr h="689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InsertLayer</a:t>
                      </a:r>
                      <a:r>
                        <a:rPr lang="en-US" altLang="zh-CN" dirty="0" smtClean="0"/>
                        <a:t>(</a:t>
                      </a:r>
                      <a:r>
                        <a:rPr lang="en-US" altLang="zh-CN" dirty="0" err="1" smtClean="0"/>
                        <a:t>data_frame</a:t>
                      </a:r>
                      <a:r>
                        <a:rPr lang="en-US" altLang="zh-CN" dirty="0" smtClean="0"/>
                        <a:t>, </a:t>
                      </a:r>
                      <a:r>
                        <a:rPr lang="en-US" altLang="zh-CN" dirty="0" err="1" smtClean="0"/>
                        <a:t>reference_layer</a:t>
                      </a:r>
                      <a:r>
                        <a:rPr lang="en-US" altLang="zh-CN" dirty="0" smtClean="0"/>
                        <a:t>, </a:t>
                      </a:r>
                      <a:r>
                        <a:rPr lang="en-US" altLang="zh-CN" dirty="0" err="1" smtClean="0"/>
                        <a:t>insert_layer</a:t>
                      </a:r>
                      <a:r>
                        <a:rPr lang="en-US" altLang="zh-CN" dirty="0" smtClean="0"/>
                        <a:t>, {</a:t>
                      </a:r>
                      <a:r>
                        <a:rPr lang="en-US" altLang="zh-CN" dirty="0" err="1" smtClean="0"/>
                        <a:t>insert_position</a:t>
                      </a:r>
                      <a:r>
                        <a:rPr lang="en-US" altLang="zh-CN" dirty="0" smtClean="0"/>
                        <a:t>})</a:t>
                      </a:r>
                      <a:endParaRPr lang="zh-CN" altLang="en-US" dirty="0"/>
                    </a:p>
                  </a:txBody>
                  <a:tcPr/>
                </a:tc>
                <a:tc>
                  <a:txBody>
                    <a:bodyPr/>
                    <a:lstStyle/>
                    <a:p>
                      <a:r>
                        <a:rPr lang="zh-CN" altLang="en-US" dirty="0" smtClean="0"/>
                        <a:t>在数据框架中插入图层，</a:t>
                      </a:r>
                      <a:r>
                        <a:rPr lang="en-US" altLang="zh-CN" dirty="0" err="1" smtClean="0"/>
                        <a:t>insert_position</a:t>
                      </a:r>
                      <a:r>
                        <a:rPr lang="zh-CN" altLang="en-US" dirty="0" smtClean="0"/>
                        <a:t>：</a:t>
                      </a:r>
                      <a:r>
                        <a:rPr lang="en-US" altLang="zh-CN" dirty="0" smtClean="0"/>
                        <a:t>AFTER</a:t>
                      </a:r>
                      <a:r>
                        <a:rPr lang="zh-CN" altLang="en-US" dirty="0" smtClean="0"/>
                        <a:t>，</a:t>
                      </a:r>
                      <a:r>
                        <a:rPr lang="en-US" altLang="zh-CN" dirty="0" smtClean="0"/>
                        <a:t>BEFORE</a:t>
                      </a:r>
                      <a:endParaRPr lang="zh-CN" altLang="en-US" dirty="0"/>
                    </a:p>
                  </a:txBody>
                  <a:tcPr/>
                </a:tc>
              </a:tr>
              <a:tr h="4248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AddLayerToGroup</a:t>
                      </a:r>
                      <a:r>
                        <a:rPr lang="en-US" altLang="zh-CN" dirty="0" smtClean="0"/>
                        <a:t>(</a:t>
                      </a:r>
                      <a:r>
                        <a:rPr lang="en-US" altLang="zh-CN" dirty="0" err="1" smtClean="0"/>
                        <a:t>data_frame</a:t>
                      </a:r>
                      <a:r>
                        <a:rPr lang="en-US" altLang="zh-CN" dirty="0" smtClean="0"/>
                        <a:t>, </a:t>
                      </a:r>
                      <a:r>
                        <a:rPr lang="en-US" altLang="zh-CN" dirty="0" err="1" smtClean="0"/>
                        <a:t>target_group_layer</a:t>
                      </a:r>
                      <a:r>
                        <a:rPr lang="en-US" altLang="zh-CN" dirty="0" smtClean="0"/>
                        <a:t>, </a:t>
                      </a:r>
                      <a:r>
                        <a:rPr lang="en-US" altLang="zh-CN" dirty="0" err="1" smtClean="0"/>
                        <a:t>add_layer</a:t>
                      </a:r>
                      <a:r>
                        <a:rPr lang="en-US" altLang="zh-CN" dirty="0" smtClean="0"/>
                        <a:t>, {</a:t>
                      </a:r>
                      <a:r>
                        <a:rPr lang="en-US" altLang="zh-CN" dirty="0" err="1" smtClean="0"/>
                        <a:t>add_position</a:t>
                      </a:r>
                      <a:r>
                        <a:rPr lang="en-US" altLang="zh-CN" dirty="0" smtClean="0"/>
                        <a:t>})</a:t>
                      </a:r>
                      <a:endParaRPr lang="zh-CN" altLang="en-US" dirty="0"/>
                    </a:p>
                  </a:txBody>
                  <a:tcPr/>
                </a:tc>
                <a:tc>
                  <a:txBody>
                    <a:bodyPr/>
                    <a:lstStyle/>
                    <a:p>
                      <a:r>
                        <a:rPr lang="zh-CN" altLang="en-US" dirty="0" smtClean="0"/>
                        <a:t>增加图层到图层组中</a:t>
                      </a:r>
                      <a:endParaRPr lang="zh-CN" altLang="en-US" dirty="0"/>
                    </a:p>
                  </a:txBody>
                  <a:tcPr/>
                </a:tc>
              </a:tr>
              <a:tr h="5233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RemoveLayer</a:t>
                      </a:r>
                      <a:r>
                        <a:rPr lang="en-US" altLang="zh-CN" dirty="0" smtClean="0"/>
                        <a:t>(</a:t>
                      </a:r>
                      <a:r>
                        <a:rPr lang="en-US" altLang="zh-CN" dirty="0" err="1" smtClean="0"/>
                        <a:t>data_frame</a:t>
                      </a:r>
                      <a:r>
                        <a:rPr lang="en-US" altLang="zh-CN" dirty="0" smtClean="0"/>
                        <a:t>, </a:t>
                      </a:r>
                      <a:r>
                        <a:rPr lang="en-US" altLang="zh-CN" dirty="0" err="1" smtClean="0"/>
                        <a:t>remove_layer</a:t>
                      </a:r>
                      <a:r>
                        <a:rPr lang="en-US" altLang="zh-CN" dirty="0" smtClean="0"/>
                        <a:t>)</a:t>
                      </a:r>
                      <a:endParaRPr lang="zh-CN" altLang="en-US" dirty="0"/>
                    </a:p>
                  </a:txBody>
                  <a:tcPr/>
                </a:tc>
                <a:tc>
                  <a:txBody>
                    <a:bodyPr/>
                    <a:lstStyle/>
                    <a:p>
                      <a:r>
                        <a:rPr lang="zh-CN" altLang="en-US" dirty="0" smtClean="0"/>
                        <a:t>从数据框架中移去图层</a:t>
                      </a:r>
                      <a:endParaRPr lang="zh-CN" altLang="en-US" dirty="0"/>
                    </a:p>
                  </a:txBody>
                  <a:tcPr/>
                </a:tc>
              </a:tr>
              <a:tr h="6604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MoveLayer</a:t>
                      </a:r>
                      <a:r>
                        <a:rPr lang="en-US" altLang="zh-CN" dirty="0" smtClean="0"/>
                        <a:t>(</a:t>
                      </a:r>
                      <a:r>
                        <a:rPr lang="en-US" altLang="zh-CN" dirty="0" err="1" smtClean="0"/>
                        <a:t>data_frame</a:t>
                      </a:r>
                      <a:r>
                        <a:rPr lang="en-US" altLang="zh-CN" dirty="0" smtClean="0"/>
                        <a:t>, </a:t>
                      </a:r>
                      <a:r>
                        <a:rPr lang="en-US" altLang="zh-CN" dirty="0" err="1" smtClean="0"/>
                        <a:t>reference_layer</a:t>
                      </a:r>
                      <a:r>
                        <a:rPr lang="en-US" altLang="zh-CN" dirty="0" smtClean="0"/>
                        <a:t>, </a:t>
                      </a:r>
                      <a:r>
                        <a:rPr lang="en-US" altLang="zh-CN" dirty="0" err="1" smtClean="0"/>
                        <a:t>move_layer</a:t>
                      </a:r>
                      <a:r>
                        <a:rPr lang="en-US" altLang="zh-CN" dirty="0" smtClean="0"/>
                        <a:t>, {</a:t>
                      </a:r>
                      <a:r>
                        <a:rPr lang="en-US" altLang="zh-CN" dirty="0" err="1" smtClean="0"/>
                        <a:t>insert_position</a:t>
                      </a:r>
                      <a:r>
                        <a:rPr lang="en-US" altLang="zh-CN" dirty="0" smtClean="0"/>
                        <a:t>})</a:t>
                      </a:r>
                      <a:endParaRPr lang="zh-CN" altLang="en-US" dirty="0"/>
                    </a:p>
                  </a:txBody>
                  <a:tcPr/>
                </a:tc>
                <a:tc>
                  <a:txBody>
                    <a:bodyPr/>
                    <a:lstStyle/>
                    <a:p>
                      <a:r>
                        <a:rPr lang="zh-CN" altLang="en-US" dirty="0" smtClean="0"/>
                        <a:t>在数据框架中移动图层</a:t>
                      </a:r>
                      <a:endParaRPr lang="zh-CN" altLang="en-US" dirty="0"/>
                    </a:p>
                  </a:txBody>
                  <a:tcPr/>
                </a:tc>
              </a:tr>
              <a:tr h="6604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UpdateLayer</a:t>
                      </a:r>
                      <a:r>
                        <a:rPr lang="en-US" altLang="zh-CN" dirty="0" smtClean="0"/>
                        <a:t>(</a:t>
                      </a:r>
                      <a:r>
                        <a:rPr lang="en-US" altLang="zh-CN" dirty="0" err="1" smtClean="0"/>
                        <a:t>data_frame</a:t>
                      </a:r>
                      <a:r>
                        <a:rPr lang="en-US" altLang="zh-CN" dirty="0" smtClean="0"/>
                        <a:t>, </a:t>
                      </a:r>
                      <a:r>
                        <a:rPr lang="en-US" altLang="zh-CN" dirty="0" err="1" smtClean="0"/>
                        <a:t>update_layer</a:t>
                      </a:r>
                      <a:r>
                        <a:rPr lang="en-US" altLang="zh-CN" dirty="0" smtClean="0"/>
                        <a:t>, </a:t>
                      </a:r>
                      <a:r>
                        <a:rPr lang="en-US" altLang="zh-CN" dirty="0" err="1" smtClean="0"/>
                        <a:t>source_layer</a:t>
                      </a:r>
                      <a:r>
                        <a:rPr lang="en-US" altLang="zh-CN" dirty="0" smtClean="0"/>
                        <a:t>, {</a:t>
                      </a:r>
                      <a:r>
                        <a:rPr lang="en-US" altLang="zh-CN" dirty="0" err="1" smtClean="0"/>
                        <a:t>symbology_only</a:t>
                      </a:r>
                      <a:r>
                        <a:rPr lang="en-US" altLang="zh-CN" dirty="0" smtClean="0"/>
                        <a:t>})</a:t>
                      </a:r>
                      <a:endParaRPr lang="zh-CN" altLang="en-US" dirty="0"/>
                    </a:p>
                  </a:txBody>
                  <a:tcPr/>
                </a:tc>
                <a:tc>
                  <a:txBody>
                    <a:bodyPr/>
                    <a:lstStyle/>
                    <a:p>
                      <a:r>
                        <a:rPr lang="zh-CN" altLang="en-US" dirty="0" smtClean="0"/>
                        <a:t>更新图层</a:t>
                      </a:r>
                      <a:endParaRPr lang="zh-CN" altLang="en-US" dirty="0"/>
                    </a:p>
                  </a:txBody>
                  <a:tcPr/>
                </a:tc>
              </a:tr>
            </a:tbl>
          </a:graphicData>
        </a:graphic>
      </p:graphicFrame>
      <p:sp>
        <p:nvSpPr>
          <p:cNvPr id="5" name="TextBox 4"/>
          <p:cNvSpPr txBox="1"/>
          <p:nvPr/>
        </p:nvSpPr>
        <p:spPr>
          <a:xfrm>
            <a:off x="3419872" y="692696"/>
            <a:ext cx="2520280" cy="461665"/>
          </a:xfrm>
          <a:prstGeom prst="rect">
            <a:avLst/>
          </a:prstGeom>
          <a:noFill/>
        </p:spPr>
        <p:txBody>
          <a:bodyPr wrap="square" rtlCol="0">
            <a:spAutoFit/>
          </a:bodyPr>
          <a:lstStyle/>
          <a:p>
            <a:r>
              <a:rPr lang="zh-CN" altLang="en-US" sz="2400" dirty="0"/>
              <a:t>文档</a:t>
            </a:r>
            <a:r>
              <a:rPr lang="zh-CN" altLang="en-US" sz="2400" dirty="0" smtClean="0"/>
              <a:t>管理的函数</a:t>
            </a:r>
            <a:endParaRPr lang="zh-CN" altLang="en-US" sz="2400" dirty="0">
              <a:solidFill>
                <a:srgbClr val="000000"/>
              </a:solidFill>
            </a:endParaRPr>
          </a:p>
        </p:txBody>
      </p:sp>
    </p:spTree>
    <p:extLst>
      <p:ext uri="{BB962C8B-B14F-4D97-AF65-F5344CB8AC3E}">
        <p14:creationId xmlns:p14="http://schemas.microsoft.com/office/powerpoint/2010/main" val="23630613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138564317"/>
              </p:ext>
            </p:extLst>
          </p:nvPr>
        </p:nvGraphicFramePr>
        <p:xfrm>
          <a:off x="611560" y="1598900"/>
          <a:ext cx="7919717" cy="4220076"/>
        </p:xfrm>
        <a:graphic>
          <a:graphicData uri="http://schemas.openxmlformats.org/drawingml/2006/table">
            <a:tbl>
              <a:tblPr firstRow="1" bandRow="1">
                <a:tableStyleId>{5C22544A-7EE6-4342-B048-85BDC9FD1C3A}</a:tableStyleId>
              </a:tblPr>
              <a:tblGrid>
                <a:gridCol w="5179928"/>
                <a:gridCol w="2739789"/>
              </a:tblGrid>
              <a:tr h="379596">
                <a:tc>
                  <a:txBody>
                    <a:bodyPr/>
                    <a:lstStyle/>
                    <a:p>
                      <a:pPr algn="ctr"/>
                      <a:r>
                        <a:rPr lang="zh-CN" altLang="en-US" dirty="0" smtClean="0">
                          <a:solidFill>
                            <a:schemeClr val="bg1"/>
                          </a:solidFill>
                        </a:rPr>
                        <a:t>函数</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3795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ExportToBMP</a:t>
                      </a:r>
                      <a:r>
                        <a:rPr lang="en-US" altLang="zh-CN" dirty="0" smtClean="0"/>
                        <a:t>(</a:t>
                      </a:r>
                      <a:r>
                        <a:rPr lang="en-US" altLang="zh-CN" dirty="0" err="1" smtClean="0"/>
                        <a:t>map_document</a:t>
                      </a:r>
                      <a:r>
                        <a:rPr lang="en-US" altLang="zh-CN" dirty="0" smtClean="0"/>
                        <a:t>, </a:t>
                      </a:r>
                      <a:r>
                        <a:rPr lang="en-US" altLang="zh-CN" dirty="0" err="1" smtClean="0"/>
                        <a:t>out_bmp</a:t>
                      </a:r>
                      <a:r>
                        <a:rPr lang="en-US" altLang="zh-CN" dirty="0" smtClean="0"/>
                        <a:t>, {</a:t>
                      </a:r>
                      <a:r>
                        <a:rPr lang="en-US" altLang="zh-CN" dirty="0" err="1" smtClean="0"/>
                        <a:t>data_frame</a:t>
                      </a:r>
                      <a:r>
                        <a:rPr lang="en-US" altLang="zh-CN" dirty="0" smtClean="0"/>
                        <a:t>}, {</a:t>
                      </a:r>
                      <a:r>
                        <a:rPr lang="en-US" altLang="zh-CN" dirty="0" err="1" smtClean="0"/>
                        <a:t>df_export_width</a:t>
                      </a:r>
                      <a:r>
                        <a:rPr lang="en-US" altLang="zh-CN" dirty="0" smtClean="0"/>
                        <a:t>}, {</a:t>
                      </a:r>
                      <a:r>
                        <a:rPr lang="en-US" altLang="zh-CN" dirty="0" err="1" smtClean="0"/>
                        <a:t>df_export_height</a:t>
                      </a:r>
                      <a:r>
                        <a:rPr lang="en-US" altLang="zh-CN" dirty="0" smtClean="0"/>
                        <a:t>}, {resolution}, {</a:t>
                      </a:r>
                      <a:r>
                        <a:rPr lang="en-US" altLang="zh-CN" dirty="0" err="1" smtClean="0"/>
                        <a:t>world_file</a:t>
                      </a:r>
                      <a:r>
                        <a:rPr lang="en-US" altLang="zh-CN" dirty="0" smtClean="0"/>
                        <a:t>}, {</a:t>
                      </a:r>
                      <a:r>
                        <a:rPr lang="en-US" altLang="zh-CN" dirty="0" err="1" smtClean="0"/>
                        <a:t>color_mode</a:t>
                      </a:r>
                      <a:r>
                        <a:rPr lang="en-US" altLang="zh-CN" dirty="0" smtClean="0"/>
                        <a:t>}, {</a:t>
                      </a:r>
                      <a:r>
                        <a:rPr lang="en-US" altLang="zh-CN" dirty="0" err="1" smtClean="0"/>
                        <a:t>rle_compression</a:t>
                      </a:r>
                      <a:r>
                        <a:rPr lang="en-US" altLang="zh-CN" dirty="0" smtClean="0"/>
                        <a:t>})</a:t>
                      </a:r>
                      <a:endParaRPr lang="zh-CN" altLang="en-US" dirty="0"/>
                    </a:p>
                  </a:txBody>
                  <a:tcPr/>
                </a:tc>
                <a:tc>
                  <a:txBody>
                    <a:bodyPr/>
                    <a:lstStyle/>
                    <a:p>
                      <a:r>
                        <a:rPr lang="zh-CN" altLang="en-US" dirty="0" smtClean="0"/>
                        <a:t>文档视图输出到</a:t>
                      </a:r>
                      <a:r>
                        <a:rPr lang="en-US" altLang="zh-CN" dirty="0" smtClean="0"/>
                        <a:t>BMP</a:t>
                      </a:r>
                      <a:r>
                        <a:rPr lang="zh-CN" altLang="en-US" dirty="0" smtClean="0"/>
                        <a:t>文件，</a:t>
                      </a:r>
                      <a:r>
                        <a:rPr lang="en-US" altLang="zh-CN" dirty="0" err="1" smtClean="0"/>
                        <a:t>data_frame</a:t>
                      </a:r>
                      <a:r>
                        <a:rPr lang="zh-CN" altLang="en-US" dirty="0" smtClean="0"/>
                        <a:t>为数据框架对象，缺省情况下为</a:t>
                      </a:r>
                      <a:r>
                        <a:rPr lang="en-US" altLang="zh-CN" dirty="0" smtClean="0"/>
                        <a:t>PAGE_LAYOUT</a:t>
                      </a:r>
                      <a:r>
                        <a:rPr lang="zh-CN" altLang="en-US" dirty="0" smtClean="0"/>
                        <a:t>，输出</a:t>
                      </a:r>
                      <a:r>
                        <a:rPr lang="en-US" altLang="zh-CN" dirty="0" smtClean="0"/>
                        <a:t>layout</a:t>
                      </a:r>
                      <a:r>
                        <a:rPr lang="zh-CN" altLang="en-US" dirty="0" smtClean="0"/>
                        <a:t>视图。</a:t>
                      </a:r>
                      <a:endParaRPr lang="zh-CN" altLang="en-US" dirty="0"/>
                    </a:p>
                  </a:txBody>
                  <a:tcPr/>
                </a:tc>
              </a:tr>
              <a:tr h="3795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ExportToAI</a:t>
                      </a:r>
                      <a:r>
                        <a:rPr lang="en-US" altLang="zh-CN" dirty="0" smtClean="0"/>
                        <a:t>(</a:t>
                      </a:r>
                      <a:r>
                        <a:rPr lang="en-US" altLang="zh-CN" dirty="0" err="1" smtClean="0"/>
                        <a:t>map_document</a:t>
                      </a:r>
                      <a:r>
                        <a:rPr lang="en-US" altLang="zh-CN" dirty="0" smtClean="0"/>
                        <a:t>, </a:t>
                      </a:r>
                      <a:r>
                        <a:rPr lang="en-US" altLang="zh-CN" dirty="0" err="1" smtClean="0"/>
                        <a:t>out_ai</a:t>
                      </a:r>
                      <a:r>
                        <a:rPr lang="en-US" altLang="zh-CN" dirty="0" smtClean="0"/>
                        <a:t>, {</a:t>
                      </a:r>
                      <a:r>
                        <a:rPr lang="en-US" altLang="zh-CN" dirty="0" err="1" smtClean="0"/>
                        <a:t>data_frame</a:t>
                      </a:r>
                      <a:r>
                        <a:rPr lang="en-US" altLang="zh-CN" dirty="0" smtClean="0"/>
                        <a:t>}, {</a:t>
                      </a:r>
                      <a:r>
                        <a:rPr lang="en-US" altLang="zh-CN" dirty="0" err="1" smtClean="0"/>
                        <a:t>df_export_width</a:t>
                      </a:r>
                      <a:r>
                        <a:rPr lang="en-US" altLang="zh-CN" dirty="0" smtClean="0"/>
                        <a:t>}, {</a:t>
                      </a:r>
                      <a:r>
                        <a:rPr lang="en-US" altLang="zh-CN" dirty="0" err="1" smtClean="0"/>
                        <a:t>df_export_height</a:t>
                      </a:r>
                      <a:r>
                        <a:rPr lang="en-US" altLang="zh-CN" dirty="0" smtClean="0"/>
                        <a:t>}, {resolution}, {</a:t>
                      </a:r>
                      <a:r>
                        <a:rPr lang="en-US" altLang="zh-CN" dirty="0" err="1" smtClean="0"/>
                        <a:t>image_quality</a:t>
                      </a:r>
                      <a:r>
                        <a:rPr lang="en-US" altLang="zh-CN" dirty="0" smtClean="0"/>
                        <a:t>}, {</a:t>
                      </a:r>
                      <a:r>
                        <a:rPr lang="en-US" altLang="zh-CN" dirty="0" err="1" smtClean="0"/>
                        <a:t>colorspace</a:t>
                      </a:r>
                      <a:r>
                        <a:rPr lang="en-US" altLang="zh-CN" dirty="0" smtClean="0"/>
                        <a:t>}, {</a:t>
                      </a:r>
                      <a:r>
                        <a:rPr lang="en-US" altLang="zh-CN" dirty="0" err="1" smtClean="0"/>
                        <a:t>picture_symbol</a:t>
                      </a:r>
                      <a:r>
                        <a:rPr lang="en-US" altLang="zh-CN" dirty="0" smtClean="0"/>
                        <a:t>}, {</a:t>
                      </a:r>
                      <a:r>
                        <a:rPr lang="en-US" altLang="zh-CN" dirty="0" err="1" smtClean="0"/>
                        <a:t>convert_markers</a:t>
                      </a:r>
                      <a:r>
                        <a:rPr lang="en-US" altLang="zh-CN" dirty="0" smtClean="0"/>
                        <a:t>})</a:t>
                      </a:r>
                      <a:endParaRPr lang="zh-CN" altLang="en-US" dirty="0"/>
                    </a:p>
                  </a:txBody>
                  <a:tcPr/>
                </a:tc>
                <a:tc>
                  <a:txBody>
                    <a:bodyPr/>
                    <a:lstStyle/>
                    <a:p>
                      <a:r>
                        <a:rPr lang="zh-CN" altLang="en-US" dirty="0" smtClean="0"/>
                        <a:t>输出到</a:t>
                      </a:r>
                      <a:r>
                        <a:rPr lang="en-US" altLang="zh-CN" dirty="0" smtClean="0"/>
                        <a:t>Adobe Illustrator (AI)</a:t>
                      </a:r>
                      <a:endParaRPr lang="zh-CN" altLang="en-US" dirty="0"/>
                    </a:p>
                  </a:txBody>
                  <a:tcPr/>
                </a:tc>
              </a:tr>
              <a:tr h="3795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ExportToEMF</a:t>
                      </a:r>
                      <a:r>
                        <a:rPr lang="en-US" altLang="zh-CN" dirty="0" smtClean="0"/>
                        <a:t>(</a:t>
                      </a:r>
                      <a:r>
                        <a:rPr lang="en-US" altLang="zh-CN" dirty="0" err="1" smtClean="0"/>
                        <a:t>map_document</a:t>
                      </a:r>
                      <a:r>
                        <a:rPr lang="en-US" altLang="zh-CN" dirty="0" smtClean="0"/>
                        <a:t>, </a:t>
                      </a:r>
                      <a:r>
                        <a:rPr lang="en-US" altLang="zh-CN" dirty="0" err="1" smtClean="0"/>
                        <a:t>out_emf</a:t>
                      </a:r>
                      <a:r>
                        <a:rPr lang="en-US" altLang="zh-CN" dirty="0" smtClean="0"/>
                        <a:t>, {</a:t>
                      </a:r>
                      <a:r>
                        <a:rPr lang="en-US" altLang="zh-CN" dirty="0" err="1" smtClean="0"/>
                        <a:t>data_frame</a:t>
                      </a:r>
                      <a:r>
                        <a:rPr lang="en-US" altLang="zh-CN" dirty="0" smtClean="0"/>
                        <a:t>}, {</a:t>
                      </a:r>
                      <a:r>
                        <a:rPr lang="en-US" altLang="zh-CN" dirty="0" err="1" smtClean="0"/>
                        <a:t>df_export_width</a:t>
                      </a:r>
                      <a:r>
                        <a:rPr lang="en-US" altLang="zh-CN" dirty="0" smtClean="0"/>
                        <a:t>}, {</a:t>
                      </a:r>
                      <a:r>
                        <a:rPr lang="en-US" altLang="zh-CN" dirty="0" err="1" smtClean="0"/>
                        <a:t>df_export_height</a:t>
                      </a:r>
                      <a:r>
                        <a:rPr lang="en-US" altLang="zh-CN" dirty="0" smtClean="0"/>
                        <a:t>}, {resolution}, {</a:t>
                      </a:r>
                      <a:r>
                        <a:rPr lang="en-US" altLang="zh-CN" dirty="0" err="1" smtClean="0"/>
                        <a:t>image_quality</a:t>
                      </a:r>
                      <a:r>
                        <a:rPr lang="en-US" altLang="zh-CN" dirty="0" smtClean="0"/>
                        <a:t>}, {description}, {</a:t>
                      </a:r>
                      <a:r>
                        <a:rPr lang="en-US" altLang="zh-CN" dirty="0" err="1" smtClean="0"/>
                        <a:t>picture_symbol</a:t>
                      </a:r>
                      <a:r>
                        <a:rPr lang="en-US" altLang="zh-CN" dirty="0" smtClean="0"/>
                        <a:t>}, {</a:t>
                      </a:r>
                      <a:r>
                        <a:rPr lang="en-US" altLang="zh-CN" dirty="0" err="1" smtClean="0"/>
                        <a:t>convert_markers</a:t>
                      </a:r>
                      <a:r>
                        <a:rPr lang="en-US" altLang="zh-CN" dirty="0" smtClean="0"/>
                        <a:t>})</a:t>
                      </a:r>
                      <a:endParaRPr lang="zh-CN" altLang="en-US" dirty="0"/>
                    </a:p>
                  </a:txBody>
                  <a:tcPr/>
                </a:tc>
                <a:tc>
                  <a:txBody>
                    <a:bodyPr/>
                    <a:lstStyle/>
                    <a:p>
                      <a:r>
                        <a:rPr lang="zh-CN" altLang="en-US" dirty="0" smtClean="0"/>
                        <a:t>输出到</a:t>
                      </a:r>
                      <a:r>
                        <a:rPr lang="en-US" altLang="zh-CN" dirty="0" smtClean="0"/>
                        <a:t>EMF</a:t>
                      </a:r>
                      <a:endParaRPr lang="zh-CN" altLang="en-US" dirty="0"/>
                    </a:p>
                  </a:txBody>
                  <a:tcPr/>
                </a:tc>
              </a:tr>
            </a:tbl>
          </a:graphicData>
        </a:graphic>
      </p:graphicFrame>
      <p:sp>
        <p:nvSpPr>
          <p:cNvPr id="5" name="矩形 4"/>
          <p:cNvSpPr/>
          <p:nvPr/>
        </p:nvSpPr>
        <p:spPr>
          <a:xfrm>
            <a:off x="3059832" y="879103"/>
            <a:ext cx="3262432" cy="461665"/>
          </a:xfrm>
          <a:prstGeom prst="rect">
            <a:avLst/>
          </a:prstGeom>
        </p:spPr>
        <p:txBody>
          <a:bodyPr wrap="none">
            <a:spAutoFit/>
          </a:bodyPr>
          <a:lstStyle/>
          <a:p>
            <a:r>
              <a:rPr lang="zh-CN" altLang="en-US" sz="2400" dirty="0"/>
              <a:t>输出和打印</a:t>
            </a:r>
            <a:r>
              <a:rPr lang="zh-CN" altLang="en-US" sz="2400" dirty="0" smtClean="0"/>
              <a:t>地图的函数</a:t>
            </a:r>
            <a:endParaRPr lang="zh-CN" altLang="en-US" sz="2400" dirty="0"/>
          </a:p>
        </p:txBody>
      </p:sp>
    </p:spTree>
    <p:extLst>
      <p:ext uri="{BB962C8B-B14F-4D97-AF65-F5344CB8AC3E}">
        <p14:creationId xmlns:p14="http://schemas.microsoft.com/office/powerpoint/2010/main" val="320289256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919262472"/>
              </p:ext>
            </p:extLst>
          </p:nvPr>
        </p:nvGraphicFramePr>
        <p:xfrm>
          <a:off x="467544" y="836712"/>
          <a:ext cx="8208912" cy="4710295"/>
        </p:xfrm>
        <a:graphic>
          <a:graphicData uri="http://schemas.openxmlformats.org/drawingml/2006/table">
            <a:tbl>
              <a:tblPr firstRow="1" bandRow="1">
                <a:tableStyleId>{5C22544A-7EE6-4342-B048-85BDC9FD1C3A}</a:tableStyleId>
              </a:tblPr>
              <a:tblGrid>
                <a:gridCol w="6552728"/>
                <a:gridCol w="1656184"/>
              </a:tblGrid>
              <a:tr h="504055">
                <a:tc>
                  <a:txBody>
                    <a:bodyPr/>
                    <a:lstStyle/>
                    <a:p>
                      <a:pPr algn="ctr"/>
                      <a:r>
                        <a:rPr lang="zh-CN" altLang="en-US" dirty="0" smtClean="0">
                          <a:solidFill>
                            <a:schemeClr val="bg1"/>
                          </a:solidFill>
                        </a:rPr>
                        <a:t>函数</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612077">
                <a:tc>
                  <a:txBody>
                    <a:bodyPr/>
                    <a:lstStyle/>
                    <a:p>
                      <a:r>
                        <a:rPr lang="en-US" altLang="zh-CN" dirty="0" err="1" smtClean="0"/>
                        <a:t>ExportToEPS</a:t>
                      </a:r>
                      <a:r>
                        <a:rPr lang="en-US" altLang="zh-CN" dirty="0" smtClean="0"/>
                        <a:t>(</a:t>
                      </a:r>
                      <a:r>
                        <a:rPr lang="en-US" altLang="zh-CN" dirty="0" err="1" smtClean="0"/>
                        <a:t>map_document</a:t>
                      </a:r>
                      <a:r>
                        <a:rPr lang="en-US" altLang="zh-CN" dirty="0" smtClean="0"/>
                        <a:t>, </a:t>
                      </a:r>
                      <a:r>
                        <a:rPr lang="en-US" altLang="zh-CN" dirty="0" err="1" smtClean="0"/>
                        <a:t>out_eps</a:t>
                      </a:r>
                      <a:r>
                        <a:rPr lang="en-US" altLang="zh-CN" dirty="0" smtClean="0"/>
                        <a:t>, {</a:t>
                      </a:r>
                      <a:r>
                        <a:rPr lang="en-US" altLang="zh-CN" dirty="0" err="1" smtClean="0"/>
                        <a:t>data_frame</a:t>
                      </a:r>
                      <a:r>
                        <a:rPr lang="en-US" altLang="zh-CN" dirty="0" smtClean="0"/>
                        <a:t>}, {</a:t>
                      </a:r>
                      <a:r>
                        <a:rPr lang="en-US" altLang="zh-CN" dirty="0" err="1" smtClean="0"/>
                        <a:t>df_export_width</a:t>
                      </a:r>
                      <a:r>
                        <a:rPr lang="en-US" altLang="zh-CN" dirty="0" smtClean="0"/>
                        <a:t>}, {</a:t>
                      </a:r>
                      <a:r>
                        <a:rPr lang="en-US" altLang="zh-CN" dirty="0" err="1" smtClean="0"/>
                        <a:t>df_export_height</a:t>
                      </a:r>
                      <a:r>
                        <a:rPr lang="en-US" altLang="zh-CN" dirty="0" smtClean="0"/>
                        <a:t>}, {resolution}, {</a:t>
                      </a:r>
                      <a:r>
                        <a:rPr lang="en-US" altLang="zh-CN" dirty="0" err="1" smtClean="0"/>
                        <a:t>image_quality</a:t>
                      </a:r>
                      <a:r>
                        <a:rPr lang="en-US" altLang="zh-CN" dirty="0" smtClean="0"/>
                        <a:t>}, {</a:t>
                      </a:r>
                      <a:r>
                        <a:rPr lang="en-US" altLang="zh-CN" dirty="0" err="1" smtClean="0"/>
                        <a:t>colorspace</a:t>
                      </a:r>
                      <a:r>
                        <a:rPr lang="en-US" altLang="zh-CN" dirty="0" smtClean="0"/>
                        <a:t>}, {</a:t>
                      </a:r>
                      <a:r>
                        <a:rPr lang="en-US" altLang="zh-CN" dirty="0" err="1" smtClean="0"/>
                        <a:t>ps_lang_level</a:t>
                      </a:r>
                      <a:r>
                        <a:rPr lang="en-US" altLang="zh-CN" dirty="0" smtClean="0"/>
                        <a:t>}, {</a:t>
                      </a:r>
                      <a:r>
                        <a:rPr lang="en-US" altLang="zh-CN" dirty="0" err="1" smtClean="0"/>
                        <a:t>image_compression</a:t>
                      </a:r>
                      <a:r>
                        <a:rPr lang="en-US" altLang="zh-CN" dirty="0" smtClean="0"/>
                        <a:t>}, {</a:t>
                      </a:r>
                      <a:r>
                        <a:rPr lang="en-US" altLang="zh-CN" dirty="0" err="1" smtClean="0"/>
                        <a:t>picture_symbol</a:t>
                      </a:r>
                      <a:r>
                        <a:rPr lang="en-US" altLang="zh-CN" dirty="0" smtClean="0"/>
                        <a:t>}, {</a:t>
                      </a:r>
                      <a:r>
                        <a:rPr lang="en-US" altLang="zh-CN" dirty="0" err="1" smtClean="0"/>
                        <a:t>convert_markers</a:t>
                      </a:r>
                      <a:r>
                        <a:rPr lang="en-US" altLang="zh-CN" dirty="0" smtClean="0"/>
                        <a:t>}, {</a:t>
                      </a:r>
                      <a:r>
                        <a:rPr lang="en-US" altLang="zh-CN" dirty="0" err="1" smtClean="0"/>
                        <a:t>embed_fonts</a:t>
                      </a:r>
                      <a:r>
                        <a:rPr lang="en-US" altLang="zh-CN" dirty="0" smtClean="0"/>
                        <a:t>})</a:t>
                      </a:r>
                      <a:endParaRPr lang="zh-CN" altLang="en-US" dirty="0"/>
                    </a:p>
                  </a:txBody>
                  <a:tcPr/>
                </a:tc>
                <a:tc>
                  <a:txBody>
                    <a:bodyPr/>
                    <a:lstStyle/>
                    <a:p>
                      <a:r>
                        <a:rPr lang="zh-CN" altLang="en-US" dirty="0" smtClean="0"/>
                        <a:t>输出到</a:t>
                      </a:r>
                      <a:r>
                        <a:rPr lang="en-US" altLang="zh-CN" dirty="0" smtClean="0"/>
                        <a:t>EPS</a:t>
                      </a:r>
                      <a:endParaRPr lang="zh-CN" altLang="en-US" dirty="0"/>
                    </a:p>
                  </a:txBody>
                  <a:tcPr/>
                </a:tc>
              </a:tr>
              <a:tr h="612077">
                <a:tc>
                  <a:txBody>
                    <a:bodyPr/>
                    <a:lstStyle/>
                    <a:p>
                      <a:r>
                        <a:rPr lang="en-US" altLang="zh-CN" dirty="0" err="1" smtClean="0"/>
                        <a:t>ExportToGIF</a:t>
                      </a:r>
                      <a:r>
                        <a:rPr lang="en-US" altLang="zh-CN" dirty="0" smtClean="0"/>
                        <a:t>(</a:t>
                      </a:r>
                      <a:r>
                        <a:rPr lang="en-US" altLang="zh-CN" dirty="0" err="1" smtClean="0"/>
                        <a:t>map_document</a:t>
                      </a:r>
                      <a:r>
                        <a:rPr lang="en-US" altLang="zh-CN" dirty="0" smtClean="0"/>
                        <a:t>, </a:t>
                      </a:r>
                      <a:r>
                        <a:rPr lang="en-US" altLang="zh-CN" dirty="0" err="1" smtClean="0"/>
                        <a:t>out_gif</a:t>
                      </a:r>
                      <a:r>
                        <a:rPr lang="en-US" altLang="zh-CN" dirty="0" smtClean="0"/>
                        <a:t>, {</a:t>
                      </a:r>
                      <a:r>
                        <a:rPr lang="en-US" altLang="zh-CN" dirty="0" err="1" smtClean="0"/>
                        <a:t>data_frame</a:t>
                      </a:r>
                      <a:r>
                        <a:rPr lang="en-US" altLang="zh-CN" dirty="0" smtClean="0"/>
                        <a:t>}, {</a:t>
                      </a:r>
                      <a:r>
                        <a:rPr lang="en-US" altLang="zh-CN" dirty="0" err="1" smtClean="0"/>
                        <a:t>df_export_width</a:t>
                      </a:r>
                      <a:r>
                        <a:rPr lang="en-US" altLang="zh-CN" dirty="0" smtClean="0"/>
                        <a:t>}, {</a:t>
                      </a:r>
                      <a:r>
                        <a:rPr lang="en-US" altLang="zh-CN" dirty="0" err="1" smtClean="0"/>
                        <a:t>df_export_height</a:t>
                      </a:r>
                      <a:r>
                        <a:rPr lang="en-US" altLang="zh-CN" dirty="0" smtClean="0"/>
                        <a:t>}, {resolution}, {</a:t>
                      </a:r>
                      <a:r>
                        <a:rPr lang="en-US" altLang="zh-CN" dirty="0" err="1" smtClean="0"/>
                        <a:t>world_file</a:t>
                      </a:r>
                      <a:r>
                        <a:rPr lang="en-US" altLang="zh-CN" dirty="0" smtClean="0"/>
                        <a:t>}, {</a:t>
                      </a:r>
                      <a:r>
                        <a:rPr lang="en-US" altLang="zh-CN" dirty="0" err="1" smtClean="0"/>
                        <a:t>color_mode</a:t>
                      </a:r>
                      <a:r>
                        <a:rPr lang="en-US" altLang="zh-CN" dirty="0" smtClean="0"/>
                        <a:t>}, {</a:t>
                      </a:r>
                      <a:r>
                        <a:rPr lang="en-US" altLang="zh-CN" dirty="0" err="1" smtClean="0"/>
                        <a:t>gif_compression</a:t>
                      </a:r>
                      <a:r>
                        <a:rPr lang="en-US" altLang="zh-CN" dirty="0" smtClean="0"/>
                        <a:t>}, {</a:t>
                      </a:r>
                      <a:r>
                        <a:rPr lang="en-US" altLang="zh-CN" dirty="0" err="1" smtClean="0"/>
                        <a:t>background_color</a:t>
                      </a:r>
                      <a:r>
                        <a:rPr lang="en-US" altLang="zh-CN" dirty="0" smtClean="0"/>
                        <a:t>}, {</a:t>
                      </a:r>
                      <a:r>
                        <a:rPr lang="en-US" altLang="zh-CN" dirty="0" err="1" smtClean="0"/>
                        <a:t>transparent_color</a:t>
                      </a:r>
                      <a:r>
                        <a:rPr lang="en-US" altLang="zh-CN" dirty="0" smtClean="0"/>
                        <a:t>}, {interlaced})</a:t>
                      </a:r>
                      <a:endParaRPr lang="zh-CN" altLang="en-US" dirty="0"/>
                    </a:p>
                  </a:txBody>
                  <a:tcPr/>
                </a:tc>
                <a:tc>
                  <a:txBody>
                    <a:bodyPr/>
                    <a:lstStyle/>
                    <a:p>
                      <a:r>
                        <a:rPr lang="zh-CN" altLang="en-US" dirty="0" smtClean="0"/>
                        <a:t>输出到</a:t>
                      </a:r>
                      <a:r>
                        <a:rPr lang="en-US" altLang="zh-CN" dirty="0" smtClean="0"/>
                        <a:t>GIF</a:t>
                      </a:r>
                      <a:endParaRPr lang="zh-CN" altLang="en-US" dirty="0"/>
                    </a:p>
                  </a:txBody>
                  <a:tcPr/>
                </a:tc>
              </a:tr>
              <a:tr h="6120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ExportToJPEG</a:t>
                      </a:r>
                      <a:r>
                        <a:rPr lang="en-US" altLang="zh-CN" dirty="0" smtClean="0"/>
                        <a:t>(</a:t>
                      </a:r>
                      <a:r>
                        <a:rPr lang="en-US" altLang="zh-CN" dirty="0" err="1" smtClean="0"/>
                        <a:t>map_document</a:t>
                      </a:r>
                      <a:r>
                        <a:rPr lang="en-US" altLang="zh-CN" dirty="0" smtClean="0"/>
                        <a:t>, </a:t>
                      </a:r>
                      <a:r>
                        <a:rPr lang="en-US" altLang="zh-CN" dirty="0" err="1" smtClean="0"/>
                        <a:t>out_jpeg</a:t>
                      </a:r>
                      <a:r>
                        <a:rPr lang="en-US" altLang="zh-CN" dirty="0" smtClean="0"/>
                        <a:t>, {</a:t>
                      </a:r>
                      <a:r>
                        <a:rPr lang="en-US" altLang="zh-CN" dirty="0" err="1" smtClean="0"/>
                        <a:t>data_frame</a:t>
                      </a:r>
                      <a:r>
                        <a:rPr lang="en-US" altLang="zh-CN" dirty="0" smtClean="0"/>
                        <a:t>}, {</a:t>
                      </a:r>
                      <a:r>
                        <a:rPr lang="en-US" altLang="zh-CN" dirty="0" err="1" smtClean="0"/>
                        <a:t>df_export_width</a:t>
                      </a:r>
                      <a:r>
                        <a:rPr lang="en-US" altLang="zh-CN" dirty="0" smtClean="0"/>
                        <a:t>}, {</a:t>
                      </a:r>
                      <a:r>
                        <a:rPr lang="en-US" altLang="zh-CN" dirty="0" err="1" smtClean="0"/>
                        <a:t>df_export_height</a:t>
                      </a:r>
                      <a:r>
                        <a:rPr lang="en-US" altLang="zh-CN" dirty="0" smtClean="0"/>
                        <a:t>}, {resolution}, {</a:t>
                      </a:r>
                      <a:r>
                        <a:rPr lang="en-US" altLang="zh-CN" dirty="0" err="1" smtClean="0"/>
                        <a:t>world_file</a:t>
                      </a:r>
                      <a:r>
                        <a:rPr lang="en-US" altLang="zh-CN" dirty="0" smtClean="0"/>
                        <a:t>}, {</a:t>
                      </a:r>
                      <a:r>
                        <a:rPr lang="en-US" altLang="zh-CN" dirty="0" err="1" smtClean="0"/>
                        <a:t>color_mode</a:t>
                      </a:r>
                      <a:r>
                        <a:rPr lang="en-US" altLang="zh-CN" dirty="0" smtClean="0"/>
                        <a:t>}, {</a:t>
                      </a:r>
                      <a:r>
                        <a:rPr lang="en-US" altLang="zh-CN" dirty="0" err="1" smtClean="0"/>
                        <a:t>jpeg_quality</a:t>
                      </a:r>
                      <a:r>
                        <a:rPr lang="en-US" altLang="zh-CN" dirty="0" smtClean="0"/>
                        <a:t>}, {progressive})</a:t>
                      </a:r>
                      <a:endParaRPr lang="zh-CN" altLang="en-US" dirty="0"/>
                    </a:p>
                  </a:txBody>
                  <a:tcPr/>
                </a:tc>
                <a:tc>
                  <a:txBody>
                    <a:bodyPr/>
                    <a:lstStyle/>
                    <a:p>
                      <a:r>
                        <a:rPr lang="zh-CN" altLang="en-US" dirty="0" smtClean="0"/>
                        <a:t>输出到</a:t>
                      </a:r>
                      <a:r>
                        <a:rPr lang="en-US" altLang="zh-CN" dirty="0" smtClean="0"/>
                        <a:t>JPEG</a:t>
                      </a:r>
                      <a:endParaRPr lang="zh-CN" altLang="en-US" dirty="0"/>
                    </a:p>
                  </a:txBody>
                  <a:tcPr/>
                </a:tc>
              </a:tr>
              <a:tr h="612077">
                <a:tc>
                  <a:txBody>
                    <a:bodyPr/>
                    <a:lstStyle/>
                    <a:p>
                      <a:r>
                        <a:rPr lang="en-US" altLang="zh-CN" dirty="0" err="1" smtClean="0"/>
                        <a:t>ExportToPNG</a:t>
                      </a:r>
                      <a:r>
                        <a:rPr lang="en-US" altLang="zh-CN" dirty="0" smtClean="0"/>
                        <a:t>(</a:t>
                      </a:r>
                      <a:r>
                        <a:rPr lang="en-US" altLang="zh-CN" dirty="0" err="1" smtClean="0"/>
                        <a:t>map_document</a:t>
                      </a:r>
                      <a:r>
                        <a:rPr lang="en-US" altLang="zh-CN" dirty="0" smtClean="0"/>
                        <a:t>, </a:t>
                      </a:r>
                      <a:r>
                        <a:rPr lang="en-US" altLang="zh-CN" dirty="0" err="1" smtClean="0"/>
                        <a:t>out_png</a:t>
                      </a:r>
                      <a:r>
                        <a:rPr lang="en-US" altLang="zh-CN" dirty="0" smtClean="0"/>
                        <a:t>, {</a:t>
                      </a:r>
                      <a:r>
                        <a:rPr lang="en-US" altLang="zh-CN" dirty="0" err="1" smtClean="0"/>
                        <a:t>data_frame</a:t>
                      </a:r>
                      <a:r>
                        <a:rPr lang="en-US" altLang="zh-CN" dirty="0" smtClean="0"/>
                        <a:t>}, {</a:t>
                      </a:r>
                      <a:r>
                        <a:rPr lang="en-US" altLang="zh-CN" dirty="0" err="1" smtClean="0"/>
                        <a:t>df_export_width</a:t>
                      </a:r>
                      <a:r>
                        <a:rPr lang="en-US" altLang="zh-CN" dirty="0" smtClean="0"/>
                        <a:t>}, {</a:t>
                      </a:r>
                      <a:r>
                        <a:rPr lang="en-US" altLang="zh-CN" dirty="0" err="1" smtClean="0"/>
                        <a:t>df_export_height</a:t>
                      </a:r>
                      <a:r>
                        <a:rPr lang="en-US" altLang="zh-CN" dirty="0" smtClean="0"/>
                        <a:t>}, {resolution}, {</a:t>
                      </a:r>
                      <a:r>
                        <a:rPr lang="en-US" altLang="zh-CN" dirty="0" err="1" smtClean="0"/>
                        <a:t>world_file</a:t>
                      </a:r>
                      <a:r>
                        <a:rPr lang="en-US" altLang="zh-CN" dirty="0" smtClean="0"/>
                        <a:t>}, {</a:t>
                      </a:r>
                      <a:r>
                        <a:rPr lang="en-US" altLang="zh-CN" dirty="0" err="1" smtClean="0"/>
                        <a:t>color_mode</a:t>
                      </a:r>
                      <a:r>
                        <a:rPr lang="en-US" altLang="zh-CN" dirty="0" smtClean="0"/>
                        <a:t>}, {</a:t>
                      </a:r>
                      <a:r>
                        <a:rPr lang="en-US" altLang="zh-CN" dirty="0" err="1" smtClean="0"/>
                        <a:t>background_color</a:t>
                      </a:r>
                      <a:r>
                        <a:rPr lang="en-US" altLang="zh-CN" dirty="0" smtClean="0"/>
                        <a:t>}, {</a:t>
                      </a:r>
                      <a:r>
                        <a:rPr lang="en-US" altLang="zh-CN" dirty="0" err="1" smtClean="0"/>
                        <a:t>transparent_color</a:t>
                      </a:r>
                      <a:r>
                        <a:rPr lang="en-US" altLang="zh-CN" dirty="0" smtClean="0"/>
                        <a:t>}, {interlaced})</a:t>
                      </a:r>
                      <a:endParaRPr lang="zh-CN" altLang="en-US" dirty="0"/>
                    </a:p>
                  </a:txBody>
                  <a:tcPr/>
                </a:tc>
                <a:tc>
                  <a:txBody>
                    <a:bodyPr/>
                    <a:lstStyle/>
                    <a:p>
                      <a:r>
                        <a:rPr lang="zh-CN" altLang="en-US" dirty="0" smtClean="0"/>
                        <a:t>输出到</a:t>
                      </a:r>
                      <a:r>
                        <a:rPr lang="en-US" altLang="zh-CN" dirty="0" smtClean="0"/>
                        <a:t>PNG</a:t>
                      </a:r>
                      <a:endParaRPr lang="zh-CN" altLang="en-US" dirty="0"/>
                    </a:p>
                  </a:txBody>
                  <a:tcPr/>
                </a:tc>
              </a:tr>
            </a:tbl>
          </a:graphicData>
        </a:graphic>
      </p:graphicFrame>
    </p:spTree>
    <p:extLst>
      <p:ext uri="{BB962C8B-B14F-4D97-AF65-F5344CB8AC3E}">
        <p14:creationId xmlns:p14="http://schemas.microsoft.com/office/powerpoint/2010/main" val="354929308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4226610796"/>
              </p:ext>
            </p:extLst>
          </p:nvPr>
        </p:nvGraphicFramePr>
        <p:xfrm>
          <a:off x="467544" y="764704"/>
          <a:ext cx="8136904" cy="4761730"/>
        </p:xfrm>
        <a:graphic>
          <a:graphicData uri="http://schemas.openxmlformats.org/drawingml/2006/table">
            <a:tbl>
              <a:tblPr firstRow="1" bandRow="1">
                <a:tableStyleId>{5C22544A-7EE6-4342-B048-85BDC9FD1C3A}</a:tableStyleId>
              </a:tblPr>
              <a:tblGrid>
                <a:gridCol w="6408712"/>
                <a:gridCol w="1728192"/>
              </a:tblGrid>
              <a:tr h="555490">
                <a:tc>
                  <a:txBody>
                    <a:bodyPr/>
                    <a:lstStyle/>
                    <a:p>
                      <a:pPr algn="ctr"/>
                      <a:r>
                        <a:rPr lang="zh-CN" altLang="en-US" dirty="0" smtClean="0">
                          <a:solidFill>
                            <a:schemeClr val="bg1"/>
                          </a:solidFill>
                        </a:rPr>
                        <a:t>函数</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5554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ExportToTIFF</a:t>
                      </a:r>
                      <a:r>
                        <a:rPr lang="en-US" altLang="zh-CN" dirty="0" smtClean="0"/>
                        <a:t>(</a:t>
                      </a:r>
                      <a:r>
                        <a:rPr lang="en-US" altLang="zh-CN" dirty="0" err="1" smtClean="0"/>
                        <a:t>map_document</a:t>
                      </a:r>
                      <a:r>
                        <a:rPr lang="en-US" altLang="zh-CN" dirty="0" smtClean="0"/>
                        <a:t>, </a:t>
                      </a:r>
                      <a:r>
                        <a:rPr lang="en-US" altLang="zh-CN" dirty="0" err="1" smtClean="0"/>
                        <a:t>out_tiff</a:t>
                      </a:r>
                      <a:r>
                        <a:rPr lang="en-US" altLang="zh-CN" dirty="0" smtClean="0"/>
                        <a:t>, {</a:t>
                      </a:r>
                      <a:r>
                        <a:rPr lang="en-US" altLang="zh-CN" dirty="0" err="1" smtClean="0"/>
                        <a:t>data_frame</a:t>
                      </a:r>
                      <a:r>
                        <a:rPr lang="en-US" altLang="zh-CN" dirty="0" smtClean="0"/>
                        <a:t>}, {</a:t>
                      </a:r>
                      <a:r>
                        <a:rPr lang="en-US" altLang="zh-CN" dirty="0" err="1" smtClean="0"/>
                        <a:t>df_export_width</a:t>
                      </a:r>
                      <a:r>
                        <a:rPr lang="en-US" altLang="zh-CN" dirty="0" smtClean="0"/>
                        <a:t>}, {</a:t>
                      </a:r>
                      <a:r>
                        <a:rPr lang="en-US" altLang="zh-CN" dirty="0" err="1" smtClean="0"/>
                        <a:t>df_export_height</a:t>
                      </a:r>
                      <a:r>
                        <a:rPr lang="en-US" altLang="zh-CN" dirty="0" smtClean="0"/>
                        <a:t>}, {resolution}, {</a:t>
                      </a:r>
                      <a:r>
                        <a:rPr lang="en-US" altLang="zh-CN" dirty="0" err="1" smtClean="0"/>
                        <a:t>world_file</a:t>
                      </a:r>
                      <a:r>
                        <a:rPr lang="en-US" altLang="zh-CN" dirty="0" smtClean="0"/>
                        <a:t>}, {</a:t>
                      </a:r>
                      <a:r>
                        <a:rPr lang="en-US" altLang="zh-CN" dirty="0" err="1" smtClean="0"/>
                        <a:t>color_mode</a:t>
                      </a:r>
                      <a:r>
                        <a:rPr lang="en-US" altLang="zh-CN" dirty="0" smtClean="0"/>
                        <a:t>}, {</a:t>
                      </a:r>
                      <a:r>
                        <a:rPr lang="en-US" altLang="zh-CN" dirty="0" err="1" smtClean="0"/>
                        <a:t>tiff_compression</a:t>
                      </a:r>
                      <a:r>
                        <a:rPr lang="en-US" altLang="zh-CN" dirty="0" smtClean="0"/>
                        <a:t>}, {</a:t>
                      </a:r>
                      <a:r>
                        <a:rPr lang="en-US" altLang="zh-CN" dirty="0" err="1" smtClean="0"/>
                        <a:t>geoTIFF_tags</a:t>
                      </a:r>
                      <a:r>
                        <a:rPr lang="en-US" altLang="zh-CN" dirty="0" smtClean="0"/>
                        <a:t>})</a:t>
                      </a:r>
                      <a:endParaRPr lang="zh-CN" altLang="en-US" dirty="0"/>
                    </a:p>
                  </a:txBody>
                  <a:tcPr/>
                </a:tc>
                <a:tc>
                  <a:txBody>
                    <a:bodyPr/>
                    <a:lstStyle/>
                    <a:p>
                      <a:r>
                        <a:rPr lang="zh-CN" altLang="en-US" dirty="0" smtClean="0"/>
                        <a:t>输出到</a:t>
                      </a:r>
                      <a:r>
                        <a:rPr lang="en-US" altLang="zh-CN" dirty="0" smtClean="0"/>
                        <a:t>TIFF</a:t>
                      </a:r>
                      <a:endParaRPr lang="zh-CN" altLang="en-US" dirty="0"/>
                    </a:p>
                  </a:txBody>
                  <a:tcPr/>
                </a:tc>
              </a:tr>
              <a:tr h="5554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ExportToSVG</a:t>
                      </a:r>
                      <a:r>
                        <a:rPr lang="en-US" altLang="zh-CN" dirty="0" smtClean="0"/>
                        <a:t>(</a:t>
                      </a:r>
                      <a:r>
                        <a:rPr lang="en-US" altLang="zh-CN" dirty="0" err="1" smtClean="0"/>
                        <a:t>map_document</a:t>
                      </a:r>
                      <a:r>
                        <a:rPr lang="en-US" altLang="zh-CN" dirty="0" smtClean="0"/>
                        <a:t>, </a:t>
                      </a:r>
                      <a:r>
                        <a:rPr lang="en-US" altLang="zh-CN" dirty="0" err="1" smtClean="0"/>
                        <a:t>out_svg</a:t>
                      </a:r>
                      <a:r>
                        <a:rPr lang="en-US" altLang="zh-CN" dirty="0" smtClean="0"/>
                        <a:t>, {</a:t>
                      </a:r>
                      <a:r>
                        <a:rPr lang="en-US" altLang="zh-CN" dirty="0" err="1" smtClean="0"/>
                        <a:t>data_frame</a:t>
                      </a:r>
                      <a:r>
                        <a:rPr lang="en-US" altLang="zh-CN" dirty="0" smtClean="0"/>
                        <a:t>}, {</a:t>
                      </a:r>
                      <a:r>
                        <a:rPr lang="en-US" altLang="zh-CN" dirty="0" err="1" smtClean="0"/>
                        <a:t>df_export_width</a:t>
                      </a:r>
                      <a:r>
                        <a:rPr lang="en-US" altLang="zh-CN" dirty="0" smtClean="0"/>
                        <a:t>}, {</a:t>
                      </a:r>
                      <a:r>
                        <a:rPr lang="en-US" altLang="zh-CN" dirty="0" err="1" smtClean="0"/>
                        <a:t>df_export_height</a:t>
                      </a:r>
                      <a:r>
                        <a:rPr lang="en-US" altLang="zh-CN" dirty="0" smtClean="0"/>
                        <a:t>}, {resolution}, {</a:t>
                      </a:r>
                      <a:r>
                        <a:rPr lang="en-US" altLang="zh-CN" dirty="0" err="1" smtClean="0"/>
                        <a:t>image_quality</a:t>
                      </a:r>
                      <a:r>
                        <a:rPr lang="en-US" altLang="zh-CN" dirty="0" smtClean="0"/>
                        <a:t>}, {</a:t>
                      </a:r>
                      <a:r>
                        <a:rPr lang="en-US" altLang="zh-CN" dirty="0" err="1" smtClean="0"/>
                        <a:t>compress_document</a:t>
                      </a:r>
                      <a:r>
                        <a:rPr lang="en-US" altLang="zh-CN" dirty="0" smtClean="0"/>
                        <a:t>}, {</a:t>
                      </a:r>
                      <a:r>
                        <a:rPr lang="en-US" altLang="zh-CN" dirty="0" err="1" smtClean="0"/>
                        <a:t>picture_symbol</a:t>
                      </a:r>
                      <a:r>
                        <a:rPr lang="en-US" altLang="zh-CN" dirty="0" smtClean="0"/>
                        <a:t>}, {</a:t>
                      </a:r>
                      <a:r>
                        <a:rPr lang="en-US" altLang="zh-CN" dirty="0" err="1" smtClean="0"/>
                        <a:t>convert_markers</a:t>
                      </a:r>
                      <a:r>
                        <a:rPr lang="en-US" altLang="zh-CN" dirty="0" smtClean="0"/>
                        <a:t>}, {</a:t>
                      </a:r>
                      <a:r>
                        <a:rPr lang="en-US" altLang="zh-CN" dirty="0" err="1" smtClean="0"/>
                        <a:t>embed_fonts</a:t>
                      </a:r>
                      <a:r>
                        <a:rPr lang="en-US" altLang="zh-CN" dirty="0" smtClean="0"/>
                        <a:t>})</a:t>
                      </a:r>
                      <a:endParaRPr lang="zh-CN" altLang="en-US" dirty="0"/>
                    </a:p>
                  </a:txBody>
                  <a:tcPr/>
                </a:tc>
                <a:tc>
                  <a:txBody>
                    <a:bodyPr/>
                    <a:lstStyle/>
                    <a:p>
                      <a:r>
                        <a:rPr lang="zh-CN" altLang="en-US" dirty="0" smtClean="0"/>
                        <a:t>输出到</a:t>
                      </a:r>
                      <a:r>
                        <a:rPr lang="en-US" altLang="zh-CN" dirty="0" smtClean="0"/>
                        <a:t>SVG</a:t>
                      </a:r>
                      <a:endParaRPr lang="zh-CN" altLang="en-US" dirty="0"/>
                    </a:p>
                  </a:txBody>
                  <a:tcPr/>
                </a:tc>
              </a:tr>
              <a:tr h="5554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ExportToPDF</a:t>
                      </a:r>
                      <a:r>
                        <a:rPr lang="en-US" altLang="zh-CN" dirty="0" smtClean="0"/>
                        <a:t>(</a:t>
                      </a:r>
                      <a:r>
                        <a:rPr lang="en-US" altLang="zh-CN" dirty="0" err="1" smtClean="0"/>
                        <a:t>map_document</a:t>
                      </a:r>
                      <a:r>
                        <a:rPr lang="en-US" altLang="zh-CN" dirty="0" smtClean="0"/>
                        <a:t>, </a:t>
                      </a:r>
                      <a:r>
                        <a:rPr lang="en-US" altLang="zh-CN" dirty="0" err="1" smtClean="0"/>
                        <a:t>out_pdf</a:t>
                      </a:r>
                      <a:r>
                        <a:rPr lang="en-US" altLang="zh-CN" dirty="0" smtClean="0"/>
                        <a:t>, {</a:t>
                      </a:r>
                      <a:r>
                        <a:rPr lang="en-US" altLang="zh-CN" dirty="0" err="1" smtClean="0"/>
                        <a:t>data_frame</a:t>
                      </a:r>
                      <a:r>
                        <a:rPr lang="en-US" altLang="zh-CN" dirty="0" smtClean="0"/>
                        <a:t>}, {</a:t>
                      </a:r>
                      <a:r>
                        <a:rPr lang="en-US" altLang="zh-CN" dirty="0" err="1" smtClean="0"/>
                        <a:t>df_export_width</a:t>
                      </a:r>
                      <a:r>
                        <a:rPr lang="en-US" altLang="zh-CN" dirty="0" smtClean="0"/>
                        <a:t>}, {</a:t>
                      </a:r>
                      <a:r>
                        <a:rPr lang="en-US" altLang="zh-CN" dirty="0" err="1" smtClean="0"/>
                        <a:t>df_export_height</a:t>
                      </a:r>
                      <a:r>
                        <a:rPr lang="en-US" altLang="zh-CN" dirty="0" smtClean="0"/>
                        <a:t>}, {resolution}, {</a:t>
                      </a:r>
                      <a:r>
                        <a:rPr lang="en-US" altLang="zh-CN" dirty="0" err="1" smtClean="0"/>
                        <a:t>image_quality</a:t>
                      </a:r>
                      <a:r>
                        <a:rPr lang="en-US" altLang="zh-CN" dirty="0" smtClean="0"/>
                        <a:t>}, {</a:t>
                      </a:r>
                      <a:r>
                        <a:rPr lang="en-US" altLang="zh-CN" dirty="0" err="1" smtClean="0"/>
                        <a:t>colorspace</a:t>
                      </a:r>
                      <a:r>
                        <a:rPr lang="en-US" altLang="zh-CN" dirty="0" smtClean="0"/>
                        <a:t>}, {</a:t>
                      </a:r>
                      <a:r>
                        <a:rPr lang="en-US" altLang="zh-CN" dirty="0" err="1" smtClean="0"/>
                        <a:t>compress_vectors</a:t>
                      </a:r>
                      <a:r>
                        <a:rPr lang="en-US" altLang="zh-CN" dirty="0" smtClean="0"/>
                        <a:t>}, {</a:t>
                      </a:r>
                      <a:r>
                        <a:rPr lang="en-US" altLang="zh-CN" dirty="0" err="1" smtClean="0"/>
                        <a:t>image_compression</a:t>
                      </a:r>
                      <a:r>
                        <a:rPr lang="en-US" altLang="zh-CN" dirty="0" smtClean="0"/>
                        <a:t>}, {</a:t>
                      </a:r>
                      <a:r>
                        <a:rPr lang="en-US" altLang="zh-CN" dirty="0" err="1" smtClean="0"/>
                        <a:t>picture_symbol</a:t>
                      </a:r>
                      <a:r>
                        <a:rPr lang="en-US" altLang="zh-CN" dirty="0" smtClean="0"/>
                        <a:t>}, {</a:t>
                      </a:r>
                      <a:r>
                        <a:rPr lang="en-US" altLang="zh-CN" dirty="0" err="1" smtClean="0"/>
                        <a:t>convert_markers</a:t>
                      </a:r>
                      <a:r>
                        <a:rPr lang="en-US" altLang="zh-CN" dirty="0" smtClean="0"/>
                        <a:t>}, {</a:t>
                      </a:r>
                      <a:r>
                        <a:rPr lang="en-US" altLang="zh-CN" dirty="0" err="1" smtClean="0"/>
                        <a:t>embed_fonts</a:t>
                      </a:r>
                      <a:r>
                        <a:rPr lang="en-US" altLang="zh-CN" dirty="0" smtClean="0"/>
                        <a:t>}, {</a:t>
                      </a:r>
                      <a:r>
                        <a:rPr lang="en-US" altLang="zh-CN" dirty="0" err="1" smtClean="0"/>
                        <a:t>layers_attributes</a:t>
                      </a:r>
                      <a:r>
                        <a:rPr lang="en-US" altLang="zh-CN" dirty="0" smtClean="0"/>
                        <a:t>}, {</a:t>
                      </a:r>
                      <a:r>
                        <a:rPr lang="en-US" altLang="zh-CN" dirty="0" err="1" smtClean="0"/>
                        <a:t>georef_info</a:t>
                      </a:r>
                      <a:r>
                        <a:rPr lang="en-US" altLang="zh-CN" dirty="0" smtClean="0"/>
                        <a:t>})</a:t>
                      </a:r>
                      <a:endParaRPr lang="zh-CN" altLang="en-US" dirty="0"/>
                    </a:p>
                  </a:txBody>
                  <a:tcPr/>
                </a:tc>
                <a:tc>
                  <a:txBody>
                    <a:bodyPr/>
                    <a:lstStyle/>
                    <a:p>
                      <a:r>
                        <a:rPr lang="zh-CN" altLang="en-US" dirty="0" smtClean="0"/>
                        <a:t>输出到</a:t>
                      </a:r>
                      <a:r>
                        <a:rPr lang="en-US" altLang="zh-CN" dirty="0" smtClean="0"/>
                        <a:t>PDF</a:t>
                      </a:r>
                      <a:endParaRPr lang="zh-CN" altLang="en-US" dirty="0"/>
                    </a:p>
                  </a:txBody>
                  <a:tcPr/>
                </a:tc>
              </a:tr>
              <a:tr h="5554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PrintMap</a:t>
                      </a:r>
                      <a:r>
                        <a:rPr lang="en-US" altLang="zh-CN" dirty="0" smtClean="0"/>
                        <a:t>(</a:t>
                      </a:r>
                      <a:r>
                        <a:rPr lang="en-US" altLang="zh-CN" dirty="0" err="1" smtClean="0"/>
                        <a:t>map_document</a:t>
                      </a:r>
                      <a:r>
                        <a:rPr lang="en-US" altLang="zh-CN" dirty="0" smtClean="0"/>
                        <a:t>, {</a:t>
                      </a:r>
                      <a:r>
                        <a:rPr lang="en-US" altLang="zh-CN" dirty="0" err="1" smtClean="0"/>
                        <a:t>printer_name</a:t>
                      </a:r>
                      <a:r>
                        <a:rPr lang="en-US" altLang="zh-CN" dirty="0" smtClean="0"/>
                        <a:t>}, {</a:t>
                      </a:r>
                      <a:r>
                        <a:rPr lang="en-US" altLang="zh-CN" dirty="0" err="1" smtClean="0"/>
                        <a:t>data_frame</a:t>
                      </a:r>
                      <a:r>
                        <a:rPr lang="en-US" altLang="zh-CN" dirty="0" smtClean="0"/>
                        <a:t>}, {</a:t>
                      </a:r>
                      <a:r>
                        <a:rPr lang="en-US" altLang="zh-CN" dirty="0" err="1" smtClean="0"/>
                        <a:t>out_print_file</a:t>
                      </a:r>
                      <a:r>
                        <a:rPr lang="en-US" altLang="zh-CN" dirty="0" smtClean="0"/>
                        <a:t>})</a:t>
                      </a:r>
                      <a:endParaRPr lang="zh-CN" altLang="en-US" dirty="0"/>
                    </a:p>
                  </a:txBody>
                  <a:tcPr/>
                </a:tc>
                <a:tc>
                  <a:txBody>
                    <a:bodyPr/>
                    <a:lstStyle/>
                    <a:p>
                      <a:r>
                        <a:rPr lang="zh-CN" altLang="en-US" dirty="0" smtClean="0"/>
                        <a:t>打印或输出打印文件</a:t>
                      </a:r>
                      <a:endParaRPr lang="zh-CN" altLang="en-US" dirty="0"/>
                    </a:p>
                  </a:txBody>
                  <a:tcPr/>
                </a:tc>
              </a:tr>
            </a:tbl>
          </a:graphicData>
        </a:graphic>
      </p:graphicFrame>
    </p:spTree>
    <p:extLst>
      <p:ext uri="{BB962C8B-B14F-4D97-AF65-F5344CB8AC3E}">
        <p14:creationId xmlns:p14="http://schemas.microsoft.com/office/powerpoint/2010/main" val="3945278209"/>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6468" y="836712"/>
            <a:ext cx="7632848" cy="4154984"/>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err="1"/>
              <a:t>env.workspace</a:t>
            </a:r>
            <a:r>
              <a:rPr lang="en-US" altLang="zh-CN" sz="2400" dirty="0"/>
              <a:t> = "c:\\data"</a:t>
            </a:r>
          </a:p>
          <a:p>
            <a:r>
              <a:rPr lang="en-US" altLang="zh-CN" sz="2400" dirty="0" err="1"/>
              <a:t>mxd</a:t>
            </a:r>
            <a:r>
              <a:rPr lang="en-US" altLang="zh-CN" sz="2400" dirty="0"/>
              <a:t> = </a:t>
            </a:r>
            <a:r>
              <a:rPr lang="en-US" altLang="zh-CN" sz="2400" dirty="0" err="1"/>
              <a:t>arcpy.mapping.MapDocument</a:t>
            </a:r>
            <a:r>
              <a:rPr lang="en-US" altLang="zh-CN" sz="2400" dirty="0"/>
              <a:t>("c:\\data</a:t>
            </a:r>
            <a:r>
              <a:rPr lang="en-US" altLang="zh-CN" sz="2400" dirty="0" smtClean="0"/>
              <a:t>\\</a:t>
            </a:r>
            <a:r>
              <a:rPr lang="en-US" altLang="zh-CN" sz="2400" dirty="0" err="1"/>
              <a:t>USA</a:t>
            </a:r>
            <a:r>
              <a:rPr lang="en-US" altLang="zh-CN" sz="2400" dirty="0" err="1" smtClean="0"/>
              <a:t>.mxd</a:t>
            </a:r>
            <a:r>
              <a:rPr lang="en-US" altLang="zh-CN" sz="2400" dirty="0"/>
              <a:t>") </a:t>
            </a:r>
          </a:p>
          <a:p>
            <a:r>
              <a:rPr lang="en-US" altLang="zh-CN" sz="2400" dirty="0" err="1"/>
              <a:t>dfList</a:t>
            </a:r>
            <a:r>
              <a:rPr lang="en-US" altLang="zh-CN" sz="2400" dirty="0"/>
              <a:t> = </a:t>
            </a:r>
            <a:r>
              <a:rPr lang="en-US" altLang="zh-CN" sz="2400" dirty="0" err="1"/>
              <a:t>arcpy.mapping.ListDataFrames</a:t>
            </a:r>
            <a:r>
              <a:rPr lang="en-US" altLang="zh-CN" sz="2400" dirty="0"/>
              <a:t>(</a:t>
            </a:r>
            <a:r>
              <a:rPr lang="en-US" altLang="zh-CN" sz="2400" dirty="0" err="1"/>
              <a:t>mxd</a:t>
            </a:r>
            <a:r>
              <a:rPr lang="en-US" altLang="zh-CN" sz="2400" dirty="0"/>
              <a:t>)</a:t>
            </a:r>
          </a:p>
          <a:p>
            <a:r>
              <a:rPr lang="en-US" altLang="zh-CN" sz="2400" dirty="0"/>
              <a:t>for </a:t>
            </a:r>
            <a:r>
              <a:rPr lang="en-US" altLang="zh-CN" sz="2400" dirty="0" err="1"/>
              <a:t>df</a:t>
            </a:r>
            <a:r>
              <a:rPr lang="en-US" altLang="zh-CN" sz="2400" dirty="0"/>
              <a:t> in </a:t>
            </a:r>
            <a:r>
              <a:rPr lang="en-US" altLang="zh-CN" sz="2400" dirty="0" err="1"/>
              <a:t>dfList</a:t>
            </a:r>
            <a:r>
              <a:rPr lang="en-US" altLang="zh-CN" sz="2400" dirty="0"/>
              <a:t>:</a:t>
            </a:r>
          </a:p>
          <a:p>
            <a:r>
              <a:rPr lang="en-US" altLang="zh-CN" sz="2400" dirty="0"/>
              <a:t>    print "</a:t>
            </a:r>
            <a:r>
              <a:rPr lang="en-US" altLang="zh-CN" sz="2400" dirty="0" err="1"/>
              <a:t>frame:",df.name</a:t>
            </a:r>
            <a:endParaRPr lang="en-US" altLang="zh-CN" sz="2400" dirty="0"/>
          </a:p>
          <a:p>
            <a:r>
              <a:rPr lang="en-US" altLang="zh-CN" sz="2400" dirty="0"/>
              <a:t>    </a:t>
            </a:r>
            <a:r>
              <a:rPr lang="en-US" altLang="zh-CN" sz="2400" dirty="0" err="1"/>
              <a:t>layerList</a:t>
            </a:r>
            <a:r>
              <a:rPr lang="en-US" altLang="zh-CN" sz="2400" dirty="0"/>
              <a:t> = </a:t>
            </a:r>
            <a:r>
              <a:rPr lang="en-US" altLang="zh-CN" sz="2400" dirty="0" err="1"/>
              <a:t>arcpy.mapping.ListLayers</a:t>
            </a:r>
            <a:r>
              <a:rPr lang="en-US" altLang="zh-CN" sz="2400" dirty="0"/>
              <a:t>(</a:t>
            </a:r>
            <a:r>
              <a:rPr lang="en-US" altLang="zh-CN" sz="2400" dirty="0" err="1"/>
              <a:t>mxd</a:t>
            </a:r>
            <a:r>
              <a:rPr lang="en-US" altLang="zh-CN" sz="2400" dirty="0"/>
              <a:t>, "", </a:t>
            </a:r>
            <a:r>
              <a:rPr lang="en-US" altLang="zh-CN" sz="2400" dirty="0" err="1"/>
              <a:t>df</a:t>
            </a:r>
            <a:r>
              <a:rPr lang="en-US" altLang="zh-CN" sz="2400" dirty="0"/>
              <a:t>)</a:t>
            </a:r>
          </a:p>
          <a:p>
            <a:r>
              <a:rPr lang="en-US" altLang="zh-CN" sz="2400" dirty="0"/>
              <a:t>    for layer in </a:t>
            </a:r>
            <a:r>
              <a:rPr lang="en-US" altLang="zh-CN" sz="2400" dirty="0" err="1"/>
              <a:t>layerList</a:t>
            </a:r>
            <a:r>
              <a:rPr lang="en-US" altLang="zh-CN" sz="2400" dirty="0"/>
              <a:t>:</a:t>
            </a:r>
          </a:p>
          <a:p>
            <a:r>
              <a:rPr lang="en-US" altLang="zh-CN" sz="2400" dirty="0"/>
              <a:t>        print "</a:t>
            </a:r>
            <a:r>
              <a:rPr lang="en-US" altLang="zh-CN" sz="2400" dirty="0" err="1"/>
              <a:t>layer:",layer.name</a:t>
            </a:r>
            <a:endParaRPr lang="en-US" altLang="zh-CN" sz="2400" dirty="0"/>
          </a:p>
          <a:p>
            <a:r>
              <a:rPr lang="en-US" altLang="zh-CN" sz="2400" dirty="0"/>
              <a:t>del </a:t>
            </a:r>
            <a:r>
              <a:rPr lang="en-US" altLang="zh-CN" sz="2400" dirty="0" err="1"/>
              <a:t>mxd</a:t>
            </a:r>
            <a:endParaRPr lang="zh-CN" altLang="en-US" sz="2400" dirty="0"/>
          </a:p>
        </p:txBody>
      </p:sp>
      <p:sp>
        <p:nvSpPr>
          <p:cNvPr id="3" name="TextBox 2"/>
          <p:cNvSpPr txBox="1"/>
          <p:nvPr/>
        </p:nvSpPr>
        <p:spPr>
          <a:xfrm>
            <a:off x="323528" y="5703639"/>
            <a:ext cx="8568952" cy="461665"/>
          </a:xfrm>
          <a:prstGeom prst="rect">
            <a:avLst/>
          </a:prstGeom>
          <a:noFill/>
        </p:spPr>
        <p:txBody>
          <a:bodyPr wrap="square" rtlCol="0">
            <a:spAutoFit/>
          </a:bodyPr>
          <a:lstStyle/>
          <a:p>
            <a:r>
              <a:rPr lang="zh-CN" altLang="en-US" sz="2400" dirty="0" smtClean="0"/>
              <a:t>打印</a:t>
            </a:r>
            <a:r>
              <a:rPr lang="en-US" altLang="zh-CN" sz="2400" dirty="0" err="1" smtClean="0"/>
              <a:t>mxd</a:t>
            </a:r>
            <a:r>
              <a:rPr lang="zh-CN" altLang="en-US" sz="2400" dirty="0" smtClean="0"/>
              <a:t>文档中每个数据框架以及数据框架中每个图层的名称</a:t>
            </a:r>
            <a:endParaRPr lang="zh-CN" altLang="en-US" sz="2400" dirty="0"/>
          </a:p>
        </p:txBody>
      </p:sp>
    </p:spTree>
    <p:extLst>
      <p:ext uri="{BB962C8B-B14F-4D97-AF65-F5344CB8AC3E}">
        <p14:creationId xmlns:p14="http://schemas.microsoft.com/office/powerpoint/2010/main" val="9945988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177648568"/>
              </p:ext>
            </p:extLst>
          </p:nvPr>
        </p:nvGraphicFramePr>
        <p:xfrm>
          <a:off x="611560" y="1052735"/>
          <a:ext cx="7776864" cy="4732396"/>
        </p:xfrm>
        <a:graphic>
          <a:graphicData uri="http://schemas.openxmlformats.org/drawingml/2006/table">
            <a:tbl>
              <a:tblPr firstRow="1" bandRow="1">
                <a:tableStyleId>{5C22544A-7EE6-4342-B048-85BDC9FD1C3A}</a:tableStyleId>
              </a:tblPr>
              <a:tblGrid>
                <a:gridCol w="2716707"/>
                <a:gridCol w="5060157"/>
              </a:tblGrid>
              <a:tr h="483923">
                <a:tc>
                  <a:txBody>
                    <a:bodyPr/>
                    <a:lstStyle/>
                    <a:p>
                      <a:pPr algn="ctr"/>
                      <a:r>
                        <a:rPr lang="zh-CN" altLang="en-US" dirty="0" smtClean="0">
                          <a:solidFill>
                            <a:schemeClr val="bg1"/>
                          </a:solidFill>
                        </a:rPr>
                        <a:t>工具箱</a:t>
                      </a:r>
                      <a:endParaRPr lang="zh-CN" altLang="en-US" dirty="0">
                        <a:solidFill>
                          <a:schemeClr val="bg1"/>
                        </a:solidFill>
                      </a:endParaRPr>
                    </a:p>
                  </a:txBody>
                  <a:tcPr/>
                </a:tc>
                <a:tc>
                  <a:txBody>
                    <a:bodyPr/>
                    <a:lstStyle/>
                    <a:p>
                      <a:pPr algn="ctr"/>
                      <a:r>
                        <a:rPr lang="zh-CN" altLang="en-US" dirty="0" smtClean="0">
                          <a:solidFill>
                            <a:schemeClr val="bg1"/>
                          </a:solidFill>
                        </a:rPr>
                        <a:t>主要功能</a:t>
                      </a:r>
                      <a:endParaRPr lang="zh-CN" altLang="en-US" dirty="0">
                        <a:solidFill>
                          <a:schemeClr val="bg1"/>
                        </a:solidFill>
                      </a:endParaRPr>
                    </a:p>
                  </a:txBody>
                  <a:tcPr/>
                </a:tc>
              </a:tr>
              <a:tr h="48392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Linear Referencing</a:t>
                      </a:r>
                      <a:endParaRPr lang="zh-CN" altLang="en-US" dirty="0"/>
                    </a:p>
                  </a:txBody>
                  <a:tcPr/>
                </a:tc>
                <a:tc>
                  <a:txBody>
                    <a:bodyPr/>
                    <a:lstStyle/>
                    <a:p>
                      <a:r>
                        <a:rPr lang="zh-CN" altLang="en-US" dirty="0" smtClean="0"/>
                        <a:t>线性参照工具，用于路径分析。</a:t>
                      </a:r>
                      <a:endParaRPr lang="zh-CN" altLang="en-US" dirty="0"/>
                    </a:p>
                  </a:txBody>
                  <a:tcPr/>
                </a:tc>
              </a:tr>
              <a:tr h="6991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Multidimension</a:t>
                      </a:r>
                      <a:endParaRPr lang="zh-CN" altLang="en-US" dirty="0"/>
                    </a:p>
                  </a:txBody>
                  <a:tcPr/>
                </a:tc>
                <a:tc>
                  <a:txBody>
                    <a:bodyPr/>
                    <a:lstStyle/>
                    <a:p>
                      <a:r>
                        <a:rPr lang="zh-CN" altLang="en-US" dirty="0" smtClean="0"/>
                        <a:t>多维数据分析，用于创建</a:t>
                      </a:r>
                      <a:r>
                        <a:rPr lang="en-US" altLang="zh-CN" dirty="0" err="1" smtClean="0"/>
                        <a:t>NetCDF</a:t>
                      </a:r>
                      <a:r>
                        <a:rPr lang="zh-CN" altLang="en-US" dirty="0" smtClean="0"/>
                        <a:t>数据及</a:t>
                      </a:r>
                      <a:r>
                        <a:rPr lang="en-US" altLang="zh-CN" dirty="0" err="1" smtClean="0"/>
                        <a:t>NetCDF</a:t>
                      </a:r>
                      <a:r>
                        <a:rPr lang="zh-CN" altLang="en-US" dirty="0" smtClean="0"/>
                        <a:t>图层。</a:t>
                      </a:r>
                      <a:endParaRPr lang="zh-CN" altLang="en-US" dirty="0"/>
                    </a:p>
                  </a:txBody>
                  <a:tcPr/>
                </a:tc>
              </a:tr>
              <a:tr h="6991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Network Analyst</a:t>
                      </a:r>
                      <a:endParaRPr lang="zh-CN" altLang="en-US" dirty="0"/>
                    </a:p>
                  </a:txBody>
                  <a:tcPr/>
                </a:tc>
                <a:tc>
                  <a:txBody>
                    <a:bodyPr/>
                    <a:lstStyle/>
                    <a:p>
                      <a:r>
                        <a:rPr lang="zh-CN" altLang="en-US" dirty="0" smtClean="0"/>
                        <a:t>网络分析工具，用于创建网络数据集及网络分析。</a:t>
                      </a:r>
                      <a:endParaRPr lang="zh-CN" altLang="en-US" dirty="0"/>
                    </a:p>
                  </a:txBody>
                  <a:tcPr/>
                </a:tc>
              </a:tr>
              <a:tr h="699176">
                <a:tc>
                  <a:txBody>
                    <a:bodyPr/>
                    <a:lstStyle/>
                    <a:p>
                      <a:r>
                        <a:rPr lang="en-US" altLang="zh-CN" dirty="0" smtClean="0"/>
                        <a:t>Spatial Analyst</a:t>
                      </a:r>
                      <a:endParaRPr lang="en-US" altLang="zh-CN" dirty="0"/>
                    </a:p>
                  </a:txBody>
                  <a:tcPr/>
                </a:tc>
                <a:tc>
                  <a:txBody>
                    <a:bodyPr/>
                    <a:lstStyle/>
                    <a:p>
                      <a:r>
                        <a:rPr lang="zh-CN" altLang="en-US" dirty="0" smtClean="0"/>
                        <a:t>空间分析工具，基于栅格的数据分析，包括栅格运算、栅格数据提取、栅格分类等</a:t>
                      </a:r>
                      <a:endParaRPr lang="zh-CN" altLang="en-US" dirty="0"/>
                    </a:p>
                  </a:txBody>
                  <a:tcPr/>
                </a:tc>
              </a:tr>
              <a:tr h="6991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Spatial Statistics</a:t>
                      </a:r>
                      <a:endParaRPr lang="zh-CN" altLang="en-US" dirty="0"/>
                    </a:p>
                  </a:txBody>
                  <a:tcPr/>
                </a:tc>
                <a:tc>
                  <a:txBody>
                    <a:bodyPr/>
                    <a:lstStyle/>
                    <a:p>
                      <a:r>
                        <a:rPr lang="zh-CN" altLang="en-US" dirty="0" smtClean="0"/>
                        <a:t>空间统计工具，包括空间数据的分布模式、空间集聚、空间相关等。</a:t>
                      </a:r>
                      <a:endParaRPr lang="zh-CN" altLang="en-US" dirty="0"/>
                    </a:p>
                  </a:txBody>
                  <a:tcPr/>
                </a:tc>
              </a:tr>
              <a:tr h="48392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Tracking Analyst</a:t>
                      </a:r>
                      <a:endParaRPr lang="zh-CN" altLang="en-US" dirty="0"/>
                    </a:p>
                  </a:txBody>
                  <a:tcPr/>
                </a:tc>
                <a:tc>
                  <a:txBody>
                    <a:bodyPr/>
                    <a:lstStyle/>
                    <a:p>
                      <a:r>
                        <a:rPr lang="zh-CN" altLang="en-US" dirty="0" smtClean="0"/>
                        <a:t>轨迹分析工具，用于创建</a:t>
                      </a:r>
                      <a:r>
                        <a:rPr lang="en-US" altLang="zh-CN" dirty="0" smtClean="0"/>
                        <a:t>Tracking</a:t>
                      </a:r>
                      <a:r>
                        <a:rPr lang="zh-CN" altLang="en-US" dirty="0" smtClean="0"/>
                        <a:t>图层。</a:t>
                      </a:r>
                      <a:endParaRPr lang="zh-CN" altLang="en-US" dirty="0"/>
                    </a:p>
                  </a:txBody>
                  <a:tcPr/>
                </a:tc>
              </a:tr>
              <a:tr h="48392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endParaRPr lang="zh-CN" altLang="en-US" dirty="0"/>
                    </a:p>
                  </a:txBody>
                  <a:tcPr/>
                </a:tc>
                <a:tc>
                  <a:txBody>
                    <a:bodyPr/>
                    <a:lstStyle/>
                    <a:p>
                      <a:endParaRPr lang="zh-CN" altLang="en-US" dirty="0"/>
                    </a:p>
                  </a:txBody>
                  <a:tcPr/>
                </a:tc>
              </a:tr>
            </a:tbl>
          </a:graphicData>
        </a:graphic>
      </p:graphicFrame>
    </p:spTree>
    <p:extLst>
      <p:ext uri="{BB962C8B-B14F-4D97-AF65-F5344CB8AC3E}">
        <p14:creationId xmlns:p14="http://schemas.microsoft.com/office/powerpoint/2010/main" val="42953617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72456" y="1556792"/>
            <a:ext cx="7858372" cy="2677656"/>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err="1"/>
              <a:t>env.workspace</a:t>
            </a:r>
            <a:r>
              <a:rPr lang="en-US" altLang="zh-CN" sz="2400" dirty="0"/>
              <a:t> = "C:\\data"</a:t>
            </a:r>
          </a:p>
          <a:p>
            <a:r>
              <a:rPr lang="en-US" altLang="zh-CN" sz="2400" dirty="0" err="1"/>
              <a:t>mxd</a:t>
            </a:r>
            <a:r>
              <a:rPr lang="en-US" altLang="zh-CN" sz="2400" dirty="0"/>
              <a:t> = </a:t>
            </a:r>
            <a:r>
              <a:rPr lang="en-US" altLang="zh-CN" sz="2400" dirty="0" err="1"/>
              <a:t>arcpy.mapping.MapDocument</a:t>
            </a:r>
            <a:r>
              <a:rPr lang="en-US" altLang="zh-CN" sz="2400" dirty="0"/>
              <a:t>("</a:t>
            </a:r>
            <a:r>
              <a:rPr lang="en-US" altLang="zh-CN" sz="2400" dirty="0" err="1"/>
              <a:t>USA.mxd</a:t>
            </a:r>
            <a:r>
              <a:rPr lang="en-US" altLang="zh-CN" sz="2400" dirty="0"/>
              <a:t>")</a:t>
            </a:r>
          </a:p>
          <a:p>
            <a:r>
              <a:rPr lang="en-US" altLang="zh-CN" sz="2400" dirty="0" err="1"/>
              <a:t>arcpy.mapping.ExportToJPEG</a:t>
            </a:r>
            <a:r>
              <a:rPr lang="en-US" altLang="zh-CN" sz="2400" dirty="0"/>
              <a:t>(</a:t>
            </a:r>
            <a:r>
              <a:rPr lang="en-US" altLang="zh-CN" sz="2400" dirty="0" err="1"/>
              <a:t>mxd</a:t>
            </a:r>
            <a:r>
              <a:rPr lang="en-US" altLang="zh-CN" sz="2400" dirty="0"/>
              <a:t>,"c:\\data\\</a:t>
            </a:r>
            <a:r>
              <a:rPr lang="en-US" altLang="zh-CN" sz="2400" dirty="0" err="1"/>
              <a:t>tmp</a:t>
            </a:r>
            <a:r>
              <a:rPr lang="en-US" altLang="zh-CN" sz="2400" dirty="0"/>
              <a:t>\\USA.jpg")</a:t>
            </a:r>
          </a:p>
          <a:p>
            <a:r>
              <a:rPr lang="en-US" altLang="zh-CN" sz="2400" dirty="0" err="1"/>
              <a:t>arcpy.mapping.ExportToPDF</a:t>
            </a:r>
            <a:r>
              <a:rPr lang="en-US" altLang="zh-CN" sz="2400" dirty="0"/>
              <a:t>(</a:t>
            </a:r>
            <a:r>
              <a:rPr lang="en-US" altLang="zh-CN" sz="2400" dirty="0" err="1"/>
              <a:t>mxd</a:t>
            </a:r>
            <a:r>
              <a:rPr lang="en-US" altLang="zh-CN" sz="2400" dirty="0"/>
              <a:t>,"c:\\data\\</a:t>
            </a:r>
            <a:r>
              <a:rPr lang="en-US" altLang="zh-CN" sz="2400" dirty="0" err="1"/>
              <a:t>tmp</a:t>
            </a:r>
            <a:r>
              <a:rPr lang="en-US" altLang="zh-CN" sz="2400" dirty="0"/>
              <a:t>\\USA.pdf")</a:t>
            </a:r>
          </a:p>
          <a:p>
            <a:r>
              <a:rPr lang="en-US" altLang="zh-CN" sz="2400" dirty="0"/>
              <a:t>del </a:t>
            </a:r>
            <a:r>
              <a:rPr lang="en-US" altLang="zh-CN" sz="2400" dirty="0" err="1"/>
              <a:t>mxd</a:t>
            </a:r>
            <a:endParaRPr lang="zh-CN" altLang="en-US" sz="2400" dirty="0"/>
          </a:p>
        </p:txBody>
      </p:sp>
      <p:sp>
        <p:nvSpPr>
          <p:cNvPr id="3" name="TextBox 2"/>
          <p:cNvSpPr txBox="1"/>
          <p:nvPr/>
        </p:nvSpPr>
        <p:spPr>
          <a:xfrm>
            <a:off x="1032496" y="5199583"/>
            <a:ext cx="6923880" cy="461665"/>
          </a:xfrm>
          <a:prstGeom prst="rect">
            <a:avLst/>
          </a:prstGeom>
          <a:noFill/>
        </p:spPr>
        <p:txBody>
          <a:bodyPr wrap="square" rtlCol="0">
            <a:spAutoFit/>
          </a:bodyPr>
          <a:lstStyle/>
          <a:p>
            <a:r>
              <a:rPr lang="zh-CN" altLang="en-US" sz="2400" dirty="0" smtClean="0"/>
              <a:t>输出地图文档的图版（保存为</a:t>
            </a:r>
            <a:r>
              <a:rPr lang="en-US" altLang="zh-CN" sz="2400" dirty="0" smtClean="0"/>
              <a:t>jpg</a:t>
            </a:r>
            <a:r>
              <a:rPr lang="zh-CN" altLang="en-US" sz="2400" dirty="0" smtClean="0"/>
              <a:t>文件和</a:t>
            </a:r>
            <a:r>
              <a:rPr lang="en-US" altLang="zh-CN" sz="2400" dirty="0" err="1" smtClean="0"/>
              <a:t>pdf</a:t>
            </a:r>
            <a:r>
              <a:rPr lang="zh-CN" altLang="en-US" sz="2400" dirty="0" smtClean="0"/>
              <a:t>文件）</a:t>
            </a:r>
            <a:endParaRPr lang="zh-CN" altLang="en-US" sz="2400" dirty="0"/>
          </a:p>
        </p:txBody>
      </p:sp>
    </p:spTree>
    <p:extLst>
      <p:ext uri="{BB962C8B-B14F-4D97-AF65-F5344CB8AC3E}">
        <p14:creationId xmlns:p14="http://schemas.microsoft.com/office/powerpoint/2010/main" val="83144117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332656"/>
            <a:ext cx="3672408" cy="936104"/>
          </a:xfrm>
          <a:solidFill>
            <a:schemeClr val="accent1">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anchor="ctr" anchorCtr="0" compatLnSpc="1">
            <a:prstTxWarp prst="textNoShape">
              <a:avLst/>
            </a:prstTxWarp>
          </a:bodyPr>
          <a:lstStyle/>
          <a:p>
            <a:r>
              <a:rPr lang="zh-CN" altLang="en-US" sz="3600" dirty="0" smtClean="0">
                <a:ea typeface="华文新魏" pitchFamily="2" charset="-122"/>
              </a:rPr>
              <a:t>制图模块中的类</a:t>
            </a:r>
            <a:endParaRPr lang="zh-CN" altLang="en-US" sz="3600" dirty="0">
              <a:ea typeface="华文新魏" pitchFamily="2" charset="-122"/>
            </a:endParaRPr>
          </a:p>
        </p:txBody>
      </p:sp>
      <p:sp>
        <p:nvSpPr>
          <p:cNvPr id="3" name="内容占位符 2"/>
          <p:cNvSpPr>
            <a:spLocks noGrp="1"/>
          </p:cNvSpPr>
          <p:nvPr>
            <p:ph idx="1"/>
          </p:nvPr>
        </p:nvSpPr>
        <p:spPr/>
        <p:txBody>
          <a:bodyPr/>
          <a:lstStyle/>
          <a:p>
            <a:r>
              <a:rPr lang="zh-CN" altLang="en-US" dirty="0" smtClean="0"/>
              <a:t>制图模块中的类包括：</a:t>
            </a:r>
            <a:endParaRPr lang="en-US" altLang="zh-CN" dirty="0" smtClean="0"/>
          </a:p>
          <a:p>
            <a:pPr lvl="1"/>
            <a:r>
              <a:rPr lang="en-US" altLang="zh-CN" dirty="0" err="1" smtClean="0"/>
              <a:t>MapDocument</a:t>
            </a:r>
            <a:r>
              <a:rPr lang="zh-CN" altLang="en-US" dirty="0" smtClean="0"/>
              <a:t>类</a:t>
            </a:r>
            <a:endParaRPr lang="en-US" altLang="zh-CN" dirty="0" smtClean="0"/>
          </a:p>
          <a:p>
            <a:pPr lvl="1"/>
            <a:r>
              <a:rPr lang="en-US" altLang="zh-CN" dirty="0" err="1" smtClean="0"/>
              <a:t>DataFrame</a:t>
            </a:r>
            <a:r>
              <a:rPr lang="zh-CN" altLang="en-US" dirty="0" smtClean="0"/>
              <a:t>类</a:t>
            </a:r>
            <a:endParaRPr lang="en-US" altLang="zh-CN" dirty="0" smtClean="0"/>
          </a:p>
          <a:p>
            <a:pPr lvl="1"/>
            <a:r>
              <a:rPr lang="en-US" altLang="zh-CN" dirty="0" smtClean="0"/>
              <a:t>Layer</a:t>
            </a:r>
            <a:r>
              <a:rPr lang="zh-CN" altLang="en-US" dirty="0" smtClean="0"/>
              <a:t>类</a:t>
            </a:r>
            <a:endParaRPr lang="zh-CN" altLang="en-US" dirty="0"/>
          </a:p>
          <a:p>
            <a:pPr lvl="1"/>
            <a:r>
              <a:rPr lang="en-US" altLang="zh-CN" dirty="0" err="1" smtClean="0"/>
              <a:t>DataFrameTime</a:t>
            </a:r>
            <a:r>
              <a:rPr lang="zh-CN" altLang="en-US" dirty="0" smtClean="0"/>
              <a:t>类</a:t>
            </a:r>
            <a:endParaRPr lang="en-US" altLang="zh-CN" dirty="0" smtClean="0"/>
          </a:p>
          <a:p>
            <a:pPr lvl="1"/>
            <a:r>
              <a:rPr lang="en-US" altLang="zh-CN" dirty="0" smtClean="0"/>
              <a:t>Layout</a:t>
            </a:r>
            <a:r>
              <a:rPr lang="zh-CN" altLang="en-US" dirty="0" smtClean="0"/>
              <a:t>元素类</a:t>
            </a:r>
            <a:endParaRPr lang="en-US" altLang="zh-CN" dirty="0" smtClean="0"/>
          </a:p>
          <a:p>
            <a:pPr lvl="1"/>
            <a:r>
              <a:rPr lang="zh-CN" altLang="zh-CN" dirty="0" smtClean="0"/>
              <a:t>…</a:t>
            </a:r>
            <a:r>
              <a:rPr lang="en-US" altLang="zh-CN" dirty="0" smtClean="0"/>
              <a:t>…</a:t>
            </a:r>
            <a:endParaRPr lang="zh-CN" altLang="en-US" dirty="0"/>
          </a:p>
        </p:txBody>
      </p:sp>
    </p:spTree>
    <p:extLst>
      <p:ext uri="{BB962C8B-B14F-4D97-AF65-F5344CB8AC3E}">
        <p14:creationId xmlns:p14="http://schemas.microsoft.com/office/powerpoint/2010/main" val="175758750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342900" lvl="1" indent="-342900">
              <a:buFontTx/>
              <a:buChar char="•"/>
            </a:pPr>
            <a:r>
              <a:rPr lang="en-US" altLang="zh-CN" sz="3200" dirty="0" err="1" smtClean="0"/>
              <a:t>MapDocument</a:t>
            </a:r>
            <a:r>
              <a:rPr lang="zh-CN" altLang="en-US" sz="3200" dirty="0" smtClean="0"/>
              <a:t>类：</a:t>
            </a:r>
            <a:endParaRPr lang="en-US" altLang="zh-CN" sz="3200" dirty="0" smtClean="0"/>
          </a:p>
          <a:p>
            <a:pPr lvl="1"/>
            <a:r>
              <a:rPr lang="en-US" altLang="zh-CN" dirty="0" err="1"/>
              <a:t>MapDocument</a:t>
            </a:r>
            <a:r>
              <a:rPr lang="zh-CN" altLang="en-US" dirty="0" smtClean="0"/>
              <a:t>对象</a:t>
            </a:r>
            <a:r>
              <a:rPr lang="zh-CN" altLang="en-US" dirty="0"/>
              <a:t>提供访问地图文档的属性以及获得地图文档中的其它对象</a:t>
            </a:r>
            <a:r>
              <a:rPr lang="zh-CN" altLang="en-US" dirty="0" smtClean="0"/>
              <a:t>。</a:t>
            </a:r>
            <a:endParaRPr lang="en-US" altLang="zh-CN" dirty="0" smtClean="0"/>
          </a:p>
          <a:p>
            <a:pPr lvl="1"/>
            <a:r>
              <a:rPr lang="zh-CN" altLang="en-US" dirty="0" smtClean="0"/>
              <a:t>地图文档的属性包括</a:t>
            </a:r>
            <a:r>
              <a:rPr lang="en-US" altLang="zh-CN" dirty="0" smtClean="0"/>
              <a:t>title</a:t>
            </a:r>
            <a:r>
              <a:rPr lang="zh-CN" altLang="en-US" dirty="0" smtClean="0"/>
              <a:t>、</a:t>
            </a:r>
            <a:r>
              <a:rPr lang="en-US" altLang="zh-CN" dirty="0" smtClean="0"/>
              <a:t>tags</a:t>
            </a:r>
            <a:r>
              <a:rPr lang="zh-CN" altLang="en-US" dirty="0" smtClean="0"/>
              <a:t>、</a:t>
            </a:r>
            <a:r>
              <a:rPr lang="en-US" altLang="zh-CN" dirty="0" smtClean="0"/>
              <a:t>summary</a:t>
            </a:r>
            <a:r>
              <a:rPr lang="zh-CN" altLang="en-US" dirty="0" smtClean="0"/>
              <a:t>、</a:t>
            </a:r>
            <a:r>
              <a:rPr lang="en-US" altLang="zh-CN" dirty="0" smtClean="0"/>
              <a:t>author</a:t>
            </a:r>
            <a:r>
              <a:rPr lang="zh-CN" altLang="en-US" dirty="0" smtClean="0"/>
              <a:t>等，类似于论文的题目、关键词、摘要、作者。</a:t>
            </a:r>
            <a:endParaRPr lang="en-US" altLang="zh-CN" sz="3200" dirty="0" smtClean="0"/>
          </a:p>
          <a:p>
            <a:pPr marL="342900" lvl="1" indent="-342900">
              <a:buFontTx/>
              <a:buChar char="•"/>
            </a:pPr>
            <a:endParaRPr lang="en-US" altLang="zh-CN" sz="3200" dirty="0"/>
          </a:p>
          <a:p>
            <a:endParaRPr lang="zh-CN" altLang="en-US" dirty="0"/>
          </a:p>
        </p:txBody>
      </p:sp>
    </p:spTree>
    <p:extLst>
      <p:ext uri="{BB962C8B-B14F-4D97-AF65-F5344CB8AC3E}">
        <p14:creationId xmlns:p14="http://schemas.microsoft.com/office/powerpoint/2010/main" val="292441849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71" y="188640"/>
            <a:ext cx="4304045"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148064" y="5517232"/>
            <a:ext cx="3600400" cy="830997"/>
          </a:xfrm>
          <a:prstGeom prst="rect">
            <a:avLst/>
          </a:prstGeom>
          <a:noFill/>
        </p:spPr>
        <p:txBody>
          <a:bodyPr wrap="square" rtlCol="0">
            <a:spAutoFit/>
          </a:bodyPr>
          <a:lstStyle/>
          <a:p>
            <a:r>
              <a:rPr lang="en-US" altLang="zh-CN" sz="2400" dirty="0" err="1" smtClean="0"/>
              <a:t>ArcMap</a:t>
            </a:r>
            <a:r>
              <a:rPr lang="zh-CN" altLang="en-US" sz="2400" dirty="0" smtClean="0"/>
              <a:t>中设置地图文档属性的对话框</a:t>
            </a:r>
            <a:endParaRPr lang="zh-CN" altLang="en-US" sz="2400" dirty="0"/>
          </a:p>
        </p:txBody>
      </p:sp>
    </p:spTree>
    <p:extLst>
      <p:ext uri="{BB962C8B-B14F-4D97-AF65-F5344CB8AC3E}">
        <p14:creationId xmlns:p14="http://schemas.microsoft.com/office/powerpoint/2010/main" val="149939855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881585179"/>
              </p:ext>
            </p:extLst>
          </p:nvPr>
        </p:nvGraphicFramePr>
        <p:xfrm>
          <a:off x="395536" y="2052518"/>
          <a:ext cx="8352928" cy="2672626"/>
        </p:xfrm>
        <a:graphic>
          <a:graphicData uri="http://schemas.openxmlformats.org/drawingml/2006/table">
            <a:tbl>
              <a:tblPr firstRow="1" bandRow="1">
                <a:tableStyleId>{5C22544A-7EE6-4342-B048-85BDC9FD1C3A}</a:tableStyleId>
              </a:tblPr>
              <a:tblGrid>
                <a:gridCol w="2304256"/>
                <a:gridCol w="6048672"/>
              </a:tblGrid>
              <a:tr h="357603">
                <a:tc>
                  <a:txBody>
                    <a:bodyPr/>
                    <a:lstStyle/>
                    <a:p>
                      <a:pPr algn="ctr"/>
                      <a:r>
                        <a:rPr lang="zh-CN" altLang="en-US" dirty="0" smtClean="0">
                          <a:solidFill>
                            <a:schemeClr val="bg1"/>
                          </a:solidFill>
                        </a:rPr>
                        <a:t>属性</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396915">
                <a:tc>
                  <a:txBody>
                    <a:bodyPr/>
                    <a:lstStyle/>
                    <a:p>
                      <a:r>
                        <a:rPr lang="en-US" altLang="zh-CN" dirty="0" smtClean="0"/>
                        <a:t>title</a:t>
                      </a:r>
                    </a:p>
                  </a:txBody>
                  <a:tcPr/>
                </a:tc>
                <a:tc>
                  <a:txBody>
                    <a:bodyPr/>
                    <a:lstStyle/>
                    <a:p>
                      <a:r>
                        <a:rPr lang="zh-CN" altLang="en-US" dirty="0" smtClean="0"/>
                        <a:t>获得或设置地图文档的标题信息</a:t>
                      </a:r>
                      <a:endParaRPr lang="zh-CN" altLang="en-US" dirty="0"/>
                    </a:p>
                  </a:txBody>
                  <a:tcPr/>
                </a:tc>
              </a:tr>
              <a:tr h="42439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t>tags</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获得或设置地图文档的标题信息</a:t>
                      </a:r>
                      <a:endParaRPr lang="zh-CN" altLang="en-US" dirty="0"/>
                    </a:p>
                  </a:txBody>
                  <a:tcPr/>
                </a:tc>
              </a:tr>
              <a:tr h="35760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t>summary</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获得或设置地图文档的总结信息</a:t>
                      </a:r>
                      <a:endParaRPr lang="zh-CN" altLang="en-US" dirty="0"/>
                    </a:p>
                  </a:txBody>
                  <a:tcPr/>
                </a:tc>
              </a:tr>
              <a:tr h="38827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t>author</a:t>
                      </a:r>
                      <a:endParaRPr lang="zh-CN" altLang="en-US" dirty="0"/>
                    </a:p>
                  </a:txBody>
                  <a:tcPr/>
                </a:tc>
                <a:tc>
                  <a:txBody>
                    <a:bodyPr/>
                    <a:lstStyle/>
                    <a:p>
                      <a:r>
                        <a:rPr lang="zh-CN" altLang="en-US" dirty="0" smtClean="0"/>
                        <a:t>获得和设置地图文档的作者信息</a:t>
                      </a:r>
                      <a:endParaRPr lang="zh-CN" altLang="en-US" dirty="0"/>
                    </a:p>
                  </a:txBody>
                  <a:tcPr/>
                </a:tc>
              </a:tr>
              <a:tr h="35760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filePath</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返回地图文档的路径和文件名</a:t>
                      </a:r>
                      <a:endParaRPr lang="zh-CN" altLang="en-US" dirty="0"/>
                    </a:p>
                  </a:txBody>
                  <a:tcPr/>
                </a:tc>
              </a:tr>
              <a:tr h="35760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relativePaths</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是否选择相对路径，返回</a:t>
                      </a:r>
                      <a:r>
                        <a:rPr lang="en-US" altLang="zh-CN" dirty="0" smtClean="0"/>
                        <a:t>True</a:t>
                      </a:r>
                      <a:r>
                        <a:rPr lang="zh-CN" altLang="en-US" dirty="0" smtClean="0"/>
                        <a:t>表示选择相对路径</a:t>
                      </a:r>
                      <a:endParaRPr lang="zh-CN" altLang="en-US" dirty="0"/>
                    </a:p>
                  </a:txBody>
                  <a:tcPr/>
                </a:tc>
              </a:tr>
            </a:tbl>
          </a:graphicData>
        </a:graphic>
      </p:graphicFrame>
      <p:sp>
        <p:nvSpPr>
          <p:cNvPr id="2" name="矩形 1"/>
          <p:cNvSpPr/>
          <p:nvPr/>
        </p:nvSpPr>
        <p:spPr>
          <a:xfrm>
            <a:off x="2411760" y="1298377"/>
            <a:ext cx="3727302" cy="461665"/>
          </a:xfrm>
          <a:prstGeom prst="rect">
            <a:avLst/>
          </a:prstGeom>
        </p:spPr>
        <p:txBody>
          <a:bodyPr wrap="none">
            <a:spAutoFit/>
          </a:bodyPr>
          <a:lstStyle/>
          <a:p>
            <a:r>
              <a:rPr lang="en-US" altLang="zh-CN" sz="2400" dirty="0" err="1"/>
              <a:t>MapDocument</a:t>
            </a:r>
            <a:r>
              <a:rPr lang="zh-CN" altLang="en-US" sz="2400" dirty="0" smtClean="0"/>
              <a:t>对象的属性</a:t>
            </a:r>
            <a:endParaRPr lang="zh-CN" altLang="en-US" sz="2400" dirty="0"/>
          </a:p>
        </p:txBody>
      </p:sp>
    </p:spTree>
    <p:extLst>
      <p:ext uri="{BB962C8B-B14F-4D97-AF65-F5344CB8AC3E}">
        <p14:creationId xmlns:p14="http://schemas.microsoft.com/office/powerpoint/2010/main" val="487341951"/>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362" y="1700808"/>
            <a:ext cx="7344816" cy="3046988"/>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err="1"/>
              <a:t>env.workspace</a:t>
            </a:r>
            <a:r>
              <a:rPr lang="en-US" altLang="zh-CN" sz="2400" dirty="0"/>
              <a:t> = "C:\\data"</a:t>
            </a:r>
          </a:p>
          <a:p>
            <a:r>
              <a:rPr lang="en-US" altLang="zh-CN" sz="2400" dirty="0" err="1"/>
              <a:t>mxd</a:t>
            </a:r>
            <a:r>
              <a:rPr lang="en-US" altLang="zh-CN" sz="2400" dirty="0"/>
              <a:t> = </a:t>
            </a:r>
            <a:r>
              <a:rPr lang="en-US" altLang="zh-CN" sz="2400" dirty="0" err="1"/>
              <a:t>arcpy.mapping.MapDocument</a:t>
            </a:r>
            <a:r>
              <a:rPr lang="en-US" altLang="zh-CN" sz="2400" dirty="0"/>
              <a:t>("</a:t>
            </a:r>
            <a:r>
              <a:rPr lang="en-US" altLang="zh-CN" sz="2400" dirty="0" err="1"/>
              <a:t>USA.mxd</a:t>
            </a:r>
            <a:r>
              <a:rPr lang="en-US" altLang="zh-CN" sz="2400" dirty="0"/>
              <a:t>")</a:t>
            </a:r>
          </a:p>
          <a:p>
            <a:r>
              <a:rPr lang="en-US" altLang="zh-CN" sz="2400" dirty="0"/>
              <a:t>print "title:",</a:t>
            </a:r>
            <a:r>
              <a:rPr lang="en-US" altLang="zh-CN" sz="2400" dirty="0" err="1"/>
              <a:t>mxd.title</a:t>
            </a:r>
            <a:endParaRPr lang="en-US" altLang="zh-CN" sz="2400" dirty="0"/>
          </a:p>
          <a:p>
            <a:r>
              <a:rPr lang="en-US" altLang="zh-CN" sz="2400" dirty="0"/>
              <a:t>print "tags:",</a:t>
            </a:r>
            <a:r>
              <a:rPr lang="en-US" altLang="zh-CN" sz="2400" dirty="0" err="1"/>
              <a:t>mxd.tags</a:t>
            </a:r>
            <a:endParaRPr lang="en-US" altLang="zh-CN" sz="2400" dirty="0"/>
          </a:p>
          <a:p>
            <a:r>
              <a:rPr lang="en-US" altLang="zh-CN" sz="2400" dirty="0"/>
              <a:t>print "summary:",</a:t>
            </a:r>
            <a:r>
              <a:rPr lang="en-US" altLang="zh-CN" sz="2400" dirty="0" err="1"/>
              <a:t>mxd.summary</a:t>
            </a:r>
            <a:endParaRPr lang="en-US" altLang="zh-CN" sz="2400" dirty="0"/>
          </a:p>
          <a:p>
            <a:r>
              <a:rPr lang="en-US" altLang="zh-CN" sz="2400" dirty="0"/>
              <a:t>print "author:",</a:t>
            </a:r>
            <a:r>
              <a:rPr lang="en-US" altLang="zh-CN" sz="2400" dirty="0" err="1"/>
              <a:t>mxd.author</a:t>
            </a:r>
            <a:endParaRPr lang="en-US" altLang="zh-CN" sz="2400" dirty="0"/>
          </a:p>
        </p:txBody>
      </p:sp>
      <p:sp>
        <p:nvSpPr>
          <p:cNvPr id="3" name="TextBox 2"/>
          <p:cNvSpPr txBox="1"/>
          <p:nvPr/>
        </p:nvSpPr>
        <p:spPr>
          <a:xfrm>
            <a:off x="2915816" y="5444132"/>
            <a:ext cx="2880320" cy="461665"/>
          </a:xfrm>
          <a:prstGeom prst="rect">
            <a:avLst/>
          </a:prstGeom>
          <a:noFill/>
        </p:spPr>
        <p:txBody>
          <a:bodyPr wrap="square" rtlCol="0">
            <a:spAutoFit/>
          </a:bodyPr>
          <a:lstStyle/>
          <a:p>
            <a:r>
              <a:rPr lang="zh-CN" altLang="en-US" sz="2400" dirty="0" smtClean="0"/>
              <a:t>打印文档属性信息</a:t>
            </a:r>
            <a:endParaRPr lang="zh-CN" altLang="en-US" sz="2400" dirty="0"/>
          </a:p>
        </p:txBody>
      </p:sp>
    </p:spTree>
    <p:extLst>
      <p:ext uri="{BB962C8B-B14F-4D97-AF65-F5344CB8AC3E}">
        <p14:creationId xmlns:p14="http://schemas.microsoft.com/office/powerpoint/2010/main" val="381490518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836712"/>
            <a:ext cx="8229600" cy="5289451"/>
          </a:xfrm>
        </p:spPr>
        <p:txBody>
          <a:bodyPr/>
          <a:lstStyle/>
          <a:p>
            <a:pPr marL="342900" lvl="1" indent="-342900">
              <a:buFontTx/>
              <a:buChar char="•"/>
            </a:pPr>
            <a:r>
              <a:rPr lang="en-US" altLang="zh-CN" sz="3200" dirty="0" err="1" smtClean="0">
                <a:cs typeface="+mn-cs"/>
              </a:rPr>
              <a:t>DataFrame</a:t>
            </a:r>
            <a:r>
              <a:rPr lang="zh-CN" altLang="en-US" sz="3200" dirty="0" smtClean="0">
                <a:cs typeface="+mn-cs"/>
              </a:rPr>
              <a:t>类：</a:t>
            </a:r>
            <a:endParaRPr lang="en-US" altLang="zh-CN" sz="3200" dirty="0" smtClean="0">
              <a:cs typeface="+mn-cs"/>
            </a:endParaRPr>
          </a:p>
          <a:p>
            <a:pPr lvl="1"/>
            <a:r>
              <a:rPr lang="en-US" altLang="zh-CN" dirty="0" err="1" smtClean="0"/>
              <a:t>DataFrame</a:t>
            </a:r>
            <a:r>
              <a:rPr lang="zh-CN" altLang="en-US" dirty="0" smtClean="0"/>
              <a:t>对象</a:t>
            </a:r>
            <a:r>
              <a:rPr lang="zh-CN" altLang="en-US" dirty="0"/>
              <a:t>用于访问地图文档中数据框架的属性，同时，也可作为一个参数用于访问数据框架内的图层（</a:t>
            </a:r>
            <a:r>
              <a:rPr lang="en-US" altLang="zh-CN" dirty="0"/>
              <a:t>layers</a:t>
            </a:r>
            <a:r>
              <a:rPr lang="zh-CN" altLang="en-US" dirty="0"/>
              <a:t>）或表格（</a:t>
            </a:r>
            <a:r>
              <a:rPr lang="en-US" altLang="zh-CN" dirty="0"/>
              <a:t>Tables</a:t>
            </a:r>
            <a:r>
              <a:rPr lang="zh-CN" altLang="en-US" dirty="0"/>
              <a:t>）。</a:t>
            </a:r>
            <a:endParaRPr lang="en-US" altLang="zh-CN" dirty="0"/>
          </a:p>
          <a:p>
            <a:pPr lvl="1"/>
            <a:r>
              <a:rPr lang="zh-CN" altLang="en-US" dirty="0"/>
              <a:t>数据框架除了属性对话框中的信息外，如作为</a:t>
            </a:r>
            <a:r>
              <a:rPr lang="en-US" altLang="zh-CN" dirty="0"/>
              <a:t>Layout View</a:t>
            </a:r>
            <a:r>
              <a:rPr lang="zh-CN" altLang="en-US" dirty="0"/>
              <a:t>中的元素，则具有其它</a:t>
            </a:r>
            <a:r>
              <a:rPr lang="en-US" altLang="zh-CN" dirty="0"/>
              <a:t>Layout</a:t>
            </a:r>
            <a:r>
              <a:rPr lang="zh-CN" altLang="en-US" dirty="0"/>
              <a:t>元素的一般属性。</a:t>
            </a:r>
            <a:endParaRPr lang="en-US" altLang="zh-CN" dirty="0"/>
          </a:p>
          <a:p>
            <a:pPr lvl="1"/>
            <a:r>
              <a:rPr lang="en-US" altLang="zh-CN" dirty="0" err="1"/>
              <a:t>DataFrame</a:t>
            </a:r>
            <a:r>
              <a:rPr lang="zh-CN" altLang="en-US" dirty="0" smtClean="0"/>
              <a:t>对象只能</a:t>
            </a:r>
            <a:r>
              <a:rPr lang="zh-CN" altLang="en-US" dirty="0"/>
              <a:t>通过</a:t>
            </a:r>
            <a:r>
              <a:rPr lang="en-US" altLang="zh-CN" dirty="0" err="1"/>
              <a:t>ListDataFrames</a:t>
            </a:r>
            <a:r>
              <a:rPr lang="zh-CN" altLang="en-US" dirty="0"/>
              <a:t>函数获得。</a:t>
            </a:r>
            <a:endParaRPr lang="en-US" altLang="zh-CN" dirty="0"/>
          </a:p>
        </p:txBody>
      </p:sp>
    </p:spTree>
    <p:extLst>
      <p:ext uri="{BB962C8B-B14F-4D97-AF65-F5344CB8AC3E}">
        <p14:creationId xmlns:p14="http://schemas.microsoft.com/office/powerpoint/2010/main" val="105073989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03436"/>
            <a:ext cx="5157284" cy="633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543600" y="5517232"/>
            <a:ext cx="3600400" cy="830997"/>
          </a:xfrm>
          <a:prstGeom prst="rect">
            <a:avLst/>
          </a:prstGeom>
          <a:noFill/>
        </p:spPr>
        <p:txBody>
          <a:bodyPr wrap="square" rtlCol="0">
            <a:spAutoFit/>
          </a:bodyPr>
          <a:lstStyle/>
          <a:p>
            <a:r>
              <a:rPr lang="en-US" altLang="zh-CN" sz="2400" dirty="0" err="1" smtClean="0"/>
              <a:t>ArcMap</a:t>
            </a:r>
            <a:r>
              <a:rPr lang="zh-CN" altLang="en-US" sz="2400" dirty="0" smtClean="0"/>
              <a:t>中设置数据框架属性的对话框</a:t>
            </a:r>
            <a:endParaRPr lang="zh-CN" altLang="en-US" sz="2400" dirty="0"/>
          </a:p>
        </p:txBody>
      </p:sp>
    </p:spTree>
    <p:extLst>
      <p:ext uri="{BB962C8B-B14F-4D97-AF65-F5344CB8AC3E}">
        <p14:creationId xmlns:p14="http://schemas.microsoft.com/office/powerpoint/2010/main" val="3785048991"/>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369651549"/>
              </p:ext>
            </p:extLst>
          </p:nvPr>
        </p:nvGraphicFramePr>
        <p:xfrm>
          <a:off x="323528" y="1412776"/>
          <a:ext cx="8352928" cy="4785970"/>
        </p:xfrm>
        <a:graphic>
          <a:graphicData uri="http://schemas.openxmlformats.org/drawingml/2006/table">
            <a:tbl>
              <a:tblPr firstRow="1" bandRow="1">
                <a:tableStyleId>{5C22544A-7EE6-4342-B048-85BDC9FD1C3A}</a:tableStyleId>
              </a:tblPr>
              <a:tblGrid>
                <a:gridCol w="2016224"/>
                <a:gridCol w="6336704"/>
              </a:tblGrid>
              <a:tr h="357603">
                <a:tc>
                  <a:txBody>
                    <a:bodyPr/>
                    <a:lstStyle/>
                    <a:p>
                      <a:pPr algn="ctr"/>
                      <a:r>
                        <a:rPr lang="zh-CN" altLang="en-US" dirty="0" smtClean="0">
                          <a:solidFill>
                            <a:schemeClr val="bg1"/>
                          </a:solidFill>
                        </a:rPr>
                        <a:t>属性</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396915">
                <a:tc>
                  <a:txBody>
                    <a:bodyPr/>
                    <a:lstStyle/>
                    <a:p>
                      <a:r>
                        <a:rPr lang="en-US" altLang="zh-CN" dirty="0" smtClean="0"/>
                        <a:t>name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获得或设置数据框架的名称</a:t>
                      </a:r>
                      <a:endParaRPr lang="zh-CN" altLang="en-US" dirty="0"/>
                    </a:p>
                  </a:txBody>
                  <a:tcPr/>
                </a:tc>
              </a:tr>
              <a:tr h="39691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t>description</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获得或设置数据框架的描述信息</a:t>
                      </a:r>
                      <a:endParaRPr lang="zh-CN" altLang="en-US" dirty="0"/>
                    </a:p>
                  </a:txBody>
                  <a:tcPr/>
                </a:tc>
              </a:tr>
              <a:tr h="424395">
                <a:tc>
                  <a:txBody>
                    <a:bodyPr/>
                    <a:lstStyle/>
                    <a:p>
                      <a:r>
                        <a:rPr lang="en-US" altLang="zh-CN" dirty="0" err="1" smtClean="0"/>
                        <a:t>mapUnits</a:t>
                      </a:r>
                      <a:endParaRPr lang="en-US" altLang="zh-CN" dirty="0" smtClean="0"/>
                    </a:p>
                  </a:txBody>
                  <a:tcPr/>
                </a:tc>
                <a:tc>
                  <a:txBody>
                    <a:bodyPr/>
                    <a:lstStyle/>
                    <a:p>
                      <a:r>
                        <a:rPr lang="zh-CN" altLang="en-US" dirty="0" smtClean="0"/>
                        <a:t>返回数据框架的地图单位信息（字符串）</a:t>
                      </a:r>
                      <a:endParaRPr lang="zh-CN" altLang="en-US" dirty="0"/>
                    </a:p>
                  </a:txBody>
                  <a:tcPr/>
                </a:tc>
              </a:tr>
              <a:tr h="35760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displayUnits</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获得或设置数据框架的距离单位</a:t>
                      </a:r>
                      <a:endParaRPr lang="zh-CN" altLang="en-US" dirty="0"/>
                    </a:p>
                  </a:txBody>
                  <a:tcPr/>
                </a:tc>
              </a:tr>
              <a:tr h="388276">
                <a:tc>
                  <a:txBody>
                    <a:bodyPr/>
                    <a:lstStyle/>
                    <a:p>
                      <a:r>
                        <a:rPr lang="en-US" altLang="zh-CN" dirty="0" smtClean="0"/>
                        <a:t>scale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获得或设置活动数据框架的当前比例尺</a:t>
                      </a:r>
                      <a:endParaRPr lang="zh-CN" altLang="en-US" dirty="0"/>
                    </a:p>
                  </a:txBody>
                  <a:tcPr/>
                </a:tc>
              </a:tr>
              <a:tr h="388276">
                <a:tc>
                  <a:txBody>
                    <a:bodyPr/>
                    <a:lstStyle/>
                    <a:p>
                      <a:r>
                        <a:rPr lang="en-US" altLang="zh-CN" dirty="0" err="1" smtClean="0"/>
                        <a:t>referenceScale</a:t>
                      </a:r>
                      <a:endParaRPr lang="en-US" altLang="zh-CN" dirty="0" smtClean="0"/>
                    </a:p>
                  </a:txBody>
                  <a:tcPr/>
                </a:tc>
                <a:tc>
                  <a:txBody>
                    <a:bodyPr/>
                    <a:lstStyle/>
                    <a:p>
                      <a:r>
                        <a:rPr lang="zh-CN" altLang="en-US" dirty="0" smtClean="0"/>
                        <a:t>获得或设置数据框架的参照比例尺（设定参照比例尺后，符号的大小会随着地图的放大、缩小发生变化，在比例尺为参照比例尺时，符号的大小为设置的符号尺寸）</a:t>
                      </a:r>
                      <a:endParaRPr lang="zh-CN" altLang="en-US" dirty="0"/>
                    </a:p>
                  </a:txBody>
                  <a:tcPr/>
                </a:tc>
              </a:tr>
              <a:tr h="357603">
                <a:tc>
                  <a:txBody>
                    <a:bodyPr/>
                    <a:lstStyle/>
                    <a:p>
                      <a:r>
                        <a:rPr lang="en-US" altLang="zh-CN" dirty="0" smtClean="0"/>
                        <a:t>rotation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获得或设置数据框架的旋转值</a:t>
                      </a:r>
                      <a:endParaRPr lang="zh-CN" altLang="en-US" dirty="0"/>
                    </a:p>
                  </a:txBody>
                  <a:tcPr/>
                </a:tc>
              </a:tr>
              <a:tr h="38926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t>extent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获得或设置数据框架的范围</a:t>
                      </a:r>
                      <a:endParaRPr lang="zh-CN" altLang="en-US" dirty="0"/>
                    </a:p>
                  </a:txBody>
                  <a:tcPr/>
                </a:tc>
              </a:tr>
              <a:tr h="389263">
                <a:tc>
                  <a:txBody>
                    <a:bodyPr/>
                    <a:lstStyle/>
                    <a:p>
                      <a:r>
                        <a:rPr lang="en-US" altLang="zh-CN" dirty="0" err="1" smtClean="0"/>
                        <a:t>spatialReference</a:t>
                      </a:r>
                      <a:endParaRPr lang="en-US" altLang="zh-C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获得或设置数据框架的空间参照信息</a:t>
                      </a:r>
                      <a:endParaRPr lang="zh-CN" altLang="en-US" dirty="0"/>
                    </a:p>
                  </a:txBody>
                  <a:tcPr/>
                </a:tc>
              </a:tr>
              <a:tr h="389263">
                <a:tc>
                  <a:txBody>
                    <a:bodyPr/>
                    <a:lstStyle/>
                    <a:p>
                      <a:r>
                        <a:rPr lang="en-US" altLang="zh-CN" dirty="0" smtClean="0"/>
                        <a:t>time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a:t>
                      </a:r>
                      <a:r>
                        <a:rPr lang="en-US" altLang="zh-CN" dirty="0" err="1" smtClean="0"/>
                        <a:t>DataFrameTime</a:t>
                      </a:r>
                      <a:r>
                        <a:rPr lang="zh-CN" altLang="en-US" dirty="0" smtClean="0"/>
                        <a:t>对象用于控制具有时间特性图层的显示</a:t>
                      </a:r>
                      <a:endParaRPr lang="zh-CN" altLang="en-US" dirty="0"/>
                    </a:p>
                  </a:txBody>
                  <a:tcPr/>
                </a:tc>
              </a:tr>
            </a:tbl>
          </a:graphicData>
        </a:graphic>
      </p:graphicFrame>
      <p:sp>
        <p:nvSpPr>
          <p:cNvPr id="3" name="矩形 2"/>
          <p:cNvSpPr/>
          <p:nvPr/>
        </p:nvSpPr>
        <p:spPr>
          <a:xfrm>
            <a:off x="2915816" y="780106"/>
            <a:ext cx="2954655" cy="461665"/>
          </a:xfrm>
          <a:prstGeom prst="rect">
            <a:avLst/>
          </a:prstGeom>
        </p:spPr>
        <p:txBody>
          <a:bodyPr wrap="none">
            <a:spAutoFit/>
          </a:bodyPr>
          <a:lstStyle/>
          <a:p>
            <a:r>
              <a:rPr lang="zh-CN" altLang="en-US" sz="2400" dirty="0" smtClean="0"/>
              <a:t>数据框架对象的属性</a:t>
            </a:r>
            <a:endParaRPr lang="en-US" altLang="zh-CN" sz="2400" dirty="0"/>
          </a:p>
        </p:txBody>
      </p:sp>
    </p:spTree>
    <p:extLst>
      <p:ext uri="{BB962C8B-B14F-4D97-AF65-F5344CB8AC3E}">
        <p14:creationId xmlns:p14="http://schemas.microsoft.com/office/powerpoint/2010/main" val="665286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1340768"/>
            <a:ext cx="8352928" cy="3785652"/>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err="1"/>
              <a:t>env.workspace</a:t>
            </a:r>
            <a:r>
              <a:rPr lang="en-US" altLang="zh-CN" sz="2400" dirty="0"/>
              <a:t> = "C:\\data"</a:t>
            </a:r>
          </a:p>
          <a:p>
            <a:r>
              <a:rPr lang="en-US" altLang="zh-CN" sz="2400" dirty="0" err="1"/>
              <a:t>mxd</a:t>
            </a:r>
            <a:r>
              <a:rPr lang="en-US" altLang="zh-CN" sz="2400" dirty="0"/>
              <a:t> = </a:t>
            </a:r>
            <a:r>
              <a:rPr lang="en-US" altLang="zh-CN" sz="2400" dirty="0" err="1"/>
              <a:t>arcpy.mapping.MapDocument</a:t>
            </a:r>
            <a:r>
              <a:rPr lang="en-US" altLang="zh-CN" sz="2400" dirty="0"/>
              <a:t>("</a:t>
            </a:r>
            <a:r>
              <a:rPr lang="en-US" altLang="zh-CN" sz="2400" dirty="0" err="1"/>
              <a:t>myDoc.mxd</a:t>
            </a:r>
            <a:r>
              <a:rPr lang="en-US" altLang="zh-CN" sz="2400" dirty="0"/>
              <a:t>")</a:t>
            </a:r>
          </a:p>
          <a:p>
            <a:r>
              <a:rPr lang="en-US" altLang="zh-CN" sz="2400" dirty="0" err="1"/>
              <a:t>df</a:t>
            </a:r>
            <a:r>
              <a:rPr lang="en-US" altLang="zh-CN" sz="2400" dirty="0"/>
              <a:t> = </a:t>
            </a:r>
            <a:r>
              <a:rPr lang="en-US" altLang="zh-CN" sz="2400" dirty="0" err="1"/>
              <a:t>arcpy.mapping.ListDataFrames</a:t>
            </a:r>
            <a:r>
              <a:rPr lang="en-US" altLang="zh-CN" sz="2400" dirty="0"/>
              <a:t>(</a:t>
            </a:r>
            <a:r>
              <a:rPr lang="en-US" altLang="zh-CN" sz="2400" dirty="0" err="1"/>
              <a:t>mxd</a:t>
            </a:r>
            <a:r>
              <a:rPr lang="en-US" altLang="zh-CN" sz="2400" dirty="0"/>
              <a:t>)[0]</a:t>
            </a:r>
          </a:p>
          <a:p>
            <a:r>
              <a:rPr lang="en-US" altLang="zh-CN" sz="2400" dirty="0"/>
              <a:t>for </a:t>
            </a:r>
            <a:r>
              <a:rPr lang="en-US" altLang="zh-CN" sz="2400" dirty="0" err="1"/>
              <a:t>i</a:t>
            </a:r>
            <a:r>
              <a:rPr lang="en-US" altLang="zh-CN" sz="2400" dirty="0"/>
              <a:t> in range(1,6):</a:t>
            </a:r>
          </a:p>
          <a:p>
            <a:r>
              <a:rPr lang="en-US" altLang="zh-CN" sz="2400" dirty="0"/>
              <a:t>    </a:t>
            </a:r>
            <a:r>
              <a:rPr lang="en-US" altLang="zh-CN" sz="2400" dirty="0" err="1"/>
              <a:t>df.scale</a:t>
            </a:r>
            <a:r>
              <a:rPr lang="en-US" altLang="zh-CN" sz="2400" dirty="0"/>
              <a:t> = </a:t>
            </a:r>
            <a:r>
              <a:rPr lang="en-US" altLang="zh-CN" sz="2400" dirty="0" err="1"/>
              <a:t>i</a:t>
            </a:r>
            <a:r>
              <a:rPr lang="en-US" altLang="zh-CN" sz="2400" dirty="0"/>
              <a:t>*10000000</a:t>
            </a:r>
          </a:p>
          <a:p>
            <a:r>
              <a:rPr lang="en-US" altLang="zh-CN" sz="2400" dirty="0"/>
              <a:t>    </a:t>
            </a:r>
            <a:r>
              <a:rPr lang="en-US" altLang="zh-CN" sz="2400" dirty="0" err="1"/>
              <a:t>fileName</a:t>
            </a:r>
            <a:r>
              <a:rPr lang="en-US" altLang="zh-CN" sz="2400" dirty="0"/>
              <a:t> = "c:\\data\\tmp\\" + </a:t>
            </a:r>
            <a:r>
              <a:rPr lang="en-US" altLang="zh-CN" sz="2400" dirty="0" err="1"/>
              <a:t>str</a:t>
            </a:r>
            <a:r>
              <a:rPr lang="en-US" altLang="zh-CN" sz="2400" dirty="0"/>
              <a:t>(</a:t>
            </a:r>
            <a:r>
              <a:rPr lang="en-US" altLang="zh-CN" sz="2400" dirty="0" err="1"/>
              <a:t>i</a:t>
            </a:r>
            <a:r>
              <a:rPr lang="en-US" altLang="zh-CN" sz="2400" dirty="0"/>
              <a:t>)</a:t>
            </a:r>
          </a:p>
          <a:p>
            <a:r>
              <a:rPr lang="en-US" altLang="zh-CN" sz="2400" dirty="0"/>
              <a:t>    </a:t>
            </a:r>
            <a:r>
              <a:rPr lang="en-US" altLang="zh-CN" sz="2400" dirty="0" err="1"/>
              <a:t>arcpy.mapping.ExportToJPEG</a:t>
            </a:r>
            <a:r>
              <a:rPr lang="en-US" altLang="zh-CN" sz="2400" dirty="0"/>
              <a:t>(</a:t>
            </a:r>
            <a:r>
              <a:rPr lang="en-US" altLang="zh-CN" sz="2400" dirty="0" err="1"/>
              <a:t>mxd,fileName</a:t>
            </a:r>
            <a:r>
              <a:rPr lang="en-US" altLang="zh-CN" sz="2400" dirty="0"/>
              <a:t>)</a:t>
            </a:r>
          </a:p>
          <a:p>
            <a:r>
              <a:rPr lang="en-US" altLang="zh-CN" sz="2400" dirty="0"/>
              <a:t>del </a:t>
            </a:r>
            <a:r>
              <a:rPr lang="en-US" altLang="zh-CN" sz="2400" dirty="0" err="1"/>
              <a:t>mxd</a:t>
            </a:r>
            <a:endParaRPr lang="en-US" altLang="zh-CN" sz="2400" dirty="0"/>
          </a:p>
        </p:txBody>
      </p:sp>
      <p:sp>
        <p:nvSpPr>
          <p:cNvPr id="3" name="TextBox 2"/>
          <p:cNvSpPr txBox="1"/>
          <p:nvPr/>
        </p:nvSpPr>
        <p:spPr>
          <a:xfrm>
            <a:off x="1043608" y="5444132"/>
            <a:ext cx="7128792" cy="461665"/>
          </a:xfrm>
          <a:prstGeom prst="rect">
            <a:avLst/>
          </a:prstGeom>
          <a:noFill/>
        </p:spPr>
        <p:txBody>
          <a:bodyPr wrap="square" rtlCol="0">
            <a:spAutoFit/>
          </a:bodyPr>
          <a:lstStyle/>
          <a:p>
            <a:r>
              <a:rPr lang="zh-CN" altLang="en-US" sz="2400" dirty="0" smtClean="0"/>
              <a:t>改变数据框架的比例尺输出（输出不同比例尺地图）</a:t>
            </a:r>
            <a:endParaRPr lang="zh-CN" altLang="en-US" sz="2400" dirty="0"/>
          </a:p>
        </p:txBody>
      </p:sp>
    </p:spTree>
    <p:extLst>
      <p:ext uri="{BB962C8B-B14F-4D97-AF65-F5344CB8AC3E}">
        <p14:creationId xmlns:p14="http://schemas.microsoft.com/office/powerpoint/2010/main" val="2392140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kumimoji="1" lang="zh-CN" altLang="en-US" b="1" u="sng" dirty="0">
                <a:solidFill>
                  <a:schemeClr val="accent2"/>
                </a:solidFill>
              </a:rPr>
              <a:t>概述</a:t>
            </a:r>
            <a:endParaRPr kumimoji="1" lang="en-US" altLang="zh-CN" b="1" u="sng" dirty="0">
              <a:solidFill>
                <a:schemeClr val="accent2"/>
              </a:solidFill>
            </a:endParaRPr>
          </a:p>
          <a:p>
            <a:r>
              <a:rPr lang="en-US" altLang="zh-CN" dirty="0" err="1" smtClean="0"/>
              <a:t>ArcPy</a:t>
            </a:r>
            <a:r>
              <a:rPr lang="zh-CN" altLang="en-US" dirty="0" smtClean="0"/>
              <a:t>的基本函数和类</a:t>
            </a:r>
            <a:endParaRPr lang="en-US" altLang="zh-CN" dirty="0" smtClean="0"/>
          </a:p>
          <a:p>
            <a:r>
              <a:rPr lang="en-US" altLang="zh-CN" dirty="0" err="1" smtClean="0"/>
              <a:t>ArcPy</a:t>
            </a:r>
            <a:r>
              <a:rPr lang="zh-CN" altLang="en-US" dirty="0" smtClean="0"/>
              <a:t>专题模块</a:t>
            </a:r>
            <a:endParaRPr lang="en-US" altLang="zh-CN" dirty="0" smtClean="0"/>
          </a:p>
          <a:p>
            <a:r>
              <a:rPr lang="zh-CN" altLang="en-US" dirty="0" smtClean="0"/>
              <a:t>开发实例</a:t>
            </a:r>
            <a:endParaRPr lang="en-US" altLang="zh-CN" dirty="0" smtClean="0"/>
          </a:p>
          <a:p>
            <a:r>
              <a:rPr lang="en-US" altLang="zh-CN" dirty="0"/>
              <a:t>Python add-ins</a:t>
            </a:r>
          </a:p>
          <a:p>
            <a:endParaRPr lang="zh-CN" altLang="en-US" dirty="0"/>
          </a:p>
        </p:txBody>
      </p:sp>
    </p:spTree>
    <p:extLst>
      <p:ext uri="{BB962C8B-B14F-4D97-AF65-F5344CB8AC3E}">
        <p14:creationId xmlns:p14="http://schemas.microsoft.com/office/powerpoint/2010/main" val="4753917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dirty="0"/>
          </a:p>
        </p:txBody>
      </p:sp>
      <p:sp>
        <p:nvSpPr>
          <p:cNvPr id="5" name="内容占位符 4"/>
          <p:cNvSpPr>
            <a:spLocks noGrp="1"/>
          </p:cNvSpPr>
          <p:nvPr>
            <p:ph idx="1"/>
          </p:nvPr>
        </p:nvSpPr>
        <p:spPr/>
        <p:txBody>
          <a:bodyPr/>
          <a:lstStyle/>
          <a:p>
            <a:r>
              <a:rPr lang="zh-CN" altLang="en-US" dirty="0" smtClean="0"/>
              <a:t>不同类型工具的运行界面基本一致，一般包括输入数据、输出数据、处理参数等，此外，所有工具都有设置运行环境的功能。</a:t>
            </a:r>
            <a:endParaRPr lang="zh-CN" altLang="en-US" dirty="0"/>
          </a:p>
        </p:txBody>
      </p:sp>
    </p:spTree>
    <p:extLst>
      <p:ext uri="{BB962C8B-B14F-4D97-AF65-F5344CB8AC3E}">
        <p14:creationId xmlns:p14="http://schemas.microsoft.com/office/powerpoint/2010/main" val="299111427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Layer</a:t>
            </a:r>
            <a:r>
              <a:rPr lang="zh-CN" altLang="en-US" dirty="0" smtClean="0"/>
              <a:t>类：</a:t>
            </a:r>
            <a:endParaRPr lang="en-US" altLang="zh-CN" dirty="0" smtClean="0"/>
          </a:p>
          <a:p>
            <a:pPr lvl="1"/>
            <a:r>
              <a:rPr lang="en-US" altLang="zh-CN" dirty="0"/>
              <a:t>Layer</a:t>
            </a:r>
            <a:r>
              <a:rPr lang="zh-CN" altLang="en-US" dirty="0" smtClean="0"/>
              <a:t>对象</a:t>
            </a:r>
            <a:r>
              <a:rPr lang="zh-CN" altLang="en-US" dirty="0"/>
              <a:t>提供</a:t>
            </a:r>
            <a:r>
              <a:rPr lang="zh-CN" altLang="en-US" dirty="0" smtClean="0"/>
              <a:t>访问图</a:t>
            </a:r>
            <a:r>
              <a:rPr lang="zh-CN" altLang="en-US" dirty="0"/>
              <a:t>层的属性。</a:t>
            </a:r>
            <a:r>
              <a:rPr lang="en-US" altLang="zh-CN" dirty="0"/>
              <a:t>Layer</a:t>
            </a:r>
            <a:r>
              <a:rPr lang="zh-CN" altLang="en-US" dirty="0"/>
              <a:t>对象可以通过引用</a:t>
            </a:r>
            <a:r>
              <a:rPr lang="en-US" altLang="zh-CN" dirty="0"/>
              <a:t>layer</a:t>
            </a:r>
            <a:r>
              <a:rPr lang="zh-CN" altLang="en-US" dirty="0"/>
              <a:t>文件来创建，也可以利用</a:t>
            </a:r>
            <a:r>
              <a:rPr lang="en-US" altLang="zh-CN" dirty="0" err="1"/>
              <a:t>ListLayers</a:t>
            </a:r>
            <a:r>
              <a:rPr lang="zh-CN" altLang="en-US" dirty="0"/>
              <a:t>函数获得</a:t>
            </a:r>
            <a:r>
              <a:rPr lang="zh-CN" altLang="en-US" dirty="0" smtClean="0"/>
              <a:t>。</a:t>
            </a:r>
            <a:endParaRPr lang="en-US" altLang="zh-CN" dirty="0" smtClean="0"/>
          </a:p>
        </p:txBody>
      </p:sp>
    </p:spTree>
    <p:extLst>
      <p:ext uri="{BB962C8B-B14F-4D97-AF65-F5344CB8AC3E}">
        <p14:creationId xmlns:p14="http://schemas.microsoft.com/office/powerpoint/2010/main" val="137847107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889" y="476672"/>
            <a:ext cx="6983487" cy="548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195736" y="6093296"/>
            <a:ext cx="4824536" cy="461665"/>
          </a:xfrm>
          <a:prstGeom prst="rect">
            <a:avLst/>
          </a:prstGeom>
          <a:noFill/>
        </p:spPr>
        <p:txBody>
          <a:bodyPr wrap="square" rtlCol="0">
            <a:spAutoFit/>
          </a:bodyPr>
          <a:lstStyle/>
          <a:p>
            <a:r>
              <a:rPr lang="en-US" altLang="zh-CN" sz="2400" dirty="0" err="1" smtClean="0"/>
              <a:t>ArcMap</a:t>
            </a:r>
            <a:r>
              <a:rPr lang="zh-CN" altLang="en-US" sz="2400" dirty="0" smtClean="0"/>
              <a:t>中设置</a:t>
            </a:r>
            <a:r>
              <a:rPr lang="en-US" altLang="zh-CN" sz="2400" dirty="0" smtClean="0"/>
              <a:t>Layer</a:t>
            </a:r>
            <a:r>
              <a:rPr lang="zh-CN" altLang="en-US" sz="2400" dirty="0" smtClean="0"/>
              <a:t>属性的对话框</a:t>
            </a:r>
            <a:endParaRPr lang="zh-CN" altLang="en-US" sz="2400" dirty="0"/>
          </a:p>
        </p:txBody>
      </p:sp>
    </p:spTree>
    <p:extLst>
      <p:ext uri="{BB962C8B-B14F-4D97-AF65-F5344CB8AC3E}">
        <p14:creationId xmlns:p14="http://schemas.microsoft.com/office/powerpoint/2010/main" val="182037255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2652382777"/>
              </p:ext>
            </p:extLst>
          </p:nvPr>
        </p:nvGraphicFramePr>
        <p:xfrm>
          <a:off x="395536" y="1481322"/>
          <a:ext cx="8352928" cy="4467958"/>
        </p:xfrm>
        <a:graphic>
          <a:graphicData uri="http://schemas.openxmlformats.org/drawingml/2006/table">
            <a:tbl>
              <a:tblPr firstRow="1" bandRow="1">
                <a:tableStyleId>{5C22544A-7EE6-4342-B048-85BDC9FD1C3A}</a:tableStyleId>
              </a:tblPr>
              <a:tblGrid>
                <a:gridCol w="3888432"/>
                <a:gridCol w="4464496"/>
              </a:tblGrid>
              <a:tr h="357603">
                <a:tc>
                  <a:txBody>
                    <a:bodyPr/>
                    <a:lstStyle/>
                    <a:p>
                      <a:pPr algn="ctr"/>
                      <a:r>
                        <a:rPr lang="zh-CN" altLang="en-US" dirty="0" smtClean="0">
                          <a:solidFill>
                            <a:schemeClr val="bg1"/>
                          </a:solidFill>
                        </a:rPr>
                        <a:t>属性</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396915">
                <a:tc>
                  <a:txBody>
                    <a:bodyPr/>
                    <a:lstStyle/>
                    <a:p>
                      <a:r>
                        <a:rPr lang="en-US" altLang="zh-CN" dirty="0" smtClean="0"/>
                        <a:t>name</a:t>
                      </a:r>
                    </a:p>
                  </a:txBody>
                  <a:tcPr/>
                </a:tc>
                <a:tc>
                  <a:txBody>
                    <a:bodyPr/>
                    <a:lstStyle/>
                    <a:p>
                      <a:r>
                        <a:rPr lang="zh-CN" altLang="en-US" dirty="0" smtClean="0"/>
                        <a:t>获得或设置图层的名称</a:t>
                      </a:r>
                      <a:endParaRPr lang="zh-CN" altLang="en-US" dirty="0"/>
                    </a:p>
                  </a:txBody>
                  <a:tcPr/>
                </a:tc>
              </a:tr>
              <a:tr h="396915">
                <a:tc>
                  <a:txBody>
                    <a:bodyPr/>
                    <a:lstStyle/>
                    <a:p>
                      <a:r>
                        <a:rPr lang="en-US" altLang="zh-CN" dirty="0" err="1" smtClean="0"/>
                        <a:t>dataSource</a:t>
                      </a:r>
                      <a:endParaRPr lang="en-US" altLang="zh-CN" dirty="0" smtClean="0"/>
                    </a:p>
                  </a:txBody>
                  <a:tcPr/>
                </a:tc>
                <a:tc>
                  <a:txBody>
                    <a:bodyPr/>
                    <a:lstStyle/>
                    <a:p>
                      <a:r>
                        <a:rPr lang="zh-CN" altLang="en-US" dirty="0" smtClean="0"/>
                        <a:t>返回数据源的路径和名称</a:t>
                      </a:r>
                      <a:endParaRPr lang="zh-CN" altLang="en-US" dirty="0"/>
                    </a:p>
                  </a:txBody>
                  <a:tcPr/>
                </a:tc>
              </a:tr>
              <a:tr h="42439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workspacePath</a:t>
                      </a:r>
                      <a:endParaRPr lang="zh-CN" altLang="en-US" dirty="0"/>
                    </a:p>
                  </a:txBody>
                  <a:tcPr/>
                </a:tc>
                <a:tc>
                  <a:txBody>
                    <a:bodyPr/>
                    <a:lstStyle/>
                    <a:p>
                      <a:r>
                        <a:rPr lang="zh-CN" altLang="en-US" dirty="0" smtClean="0"/>
                        <a:t>返回图层工作空间路径</a:t>
                      </a:r>
                      <a:endParaRPr lang="zh-CN" altLang="en-US" dirty="0"/>
                    </a:p>
                  </a:txBody>
                  <a:tcPr/>
                </a:tc>
              </a:tr>
              <a:tr h="42439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datasetName</a:t>
                      </a:r>
                      <a:endParaRPr lang="zh-CN" altLang="en-US" dirty="0"/>
                    </a:p>
                  </a:txBody>
                  <a:tcPr/>
                </a:tc>
                <a:tc>
                  <a:txBody>
                    <a:bodyPr/>
                    <a:lstStyle/>
                    <a:p>
                      <a:r>
                        <a:rPr lang="zh-CN" altLang="en-US" dirty="0" smtClean="0"/>
                        <a:t>返回图层对应的数据集名称</a:t>
                      </a:r>
                      <a:endParaRPr lang="zh-CN" altLang="en-US" dirty="0"/>
                    </a:p>
                  </a:txBody>
                  <a:tcPr/>
                </a:tc>
              </a:tr>
              <a:tr h="42439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t>visible</a:t>
                      </a:r>
                      <a:endParaRPr lang="zh-CN" altLang="en-US" dirty="0"/>
                    </a:p>
                  </a:txBody>
                  <a:tcPr/>
                </a:tc>
                <a:tc>
                  <a:txBody>
                    <a:bodyPr/>
                    <a:lstStyle/>
                    <a:p>
                      <a:r>
                        <a:rPr lang="zh-CN" altLang="en-US" dirty="0" smtClean="0"/>
                        <a:t>控制图层是否显示</a:t>
                      </a:r>
                      <a:endParaRPr lang="zh-CN" altLang="en-US" dirty="0"/>
                    </a:p>
                  </a:txBody>
                  <a:tcPr/>
                </a:tc>
              </a:tr>
              <a:tr h="35760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showLabels</a:t>
                      </a:r>
                      <a:endParaRPr lang="zh-CN" altLang="en-US" dirty="0"/>
                    </a:p>
                  </a:txBody>
                  <a:tcPr/>
                </a:tc>
                <a:tc>
                  <a:txBody>
                    <a:bodyPr/>
                    <a:lstStyle/>
                    <a:p>
                      <a:r>
                        <a:rPr lang="zh-CN" altLang="en-US" dirty="0" smtClean="0"/>
                        <a:t>控制图层的标注是否显示</a:t>
                      </a:r>
                      <a:endParaRPr lang="zh-CN" altLang="en-US" dirty="0"/>
                    </a:p>
                  </a:txBody>
                  <a:tcPr/>
                </a:tc>
              </a:tr>
              <a:tr h="3882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Brightness</a:t>
                      </a:r>
                      <a:r>
                        <a:rPr lang="zh-CN" altLang="en-US" dirty="0" smtClean="0"/>
                        <a:t>，</a:t>
                      </a:r>
                      <a:r>
                        <a:rPr lang="en-US" altLang="zh-CN" dirty="0" smtClean="0"/>
                        <a:t>contrast</a:t>
                      </a:r>
                      <a:r>
                        <a:rPr lang="zh-CN" altLang="en-US" dirty="0" smtClean="0"/>
                        <a:t>，</a:t>
                      </a:r>
                      <a:r>
                        <a:rPr lang="en-US" altLang="zh-CN" dirty="0" smtClean="0"/>
                        <a:t>transparency</a:t>
                      </a:r>
                    </a:p>
                  </a:txBody>
                  <a:tcPr/>
                </a:tc>
                <a:tc>
                  <a:txBody>
                    <a:bodyPr/>
                    <a:lstStyle/>
                    <a:p>
                      <a:r>
                        <a:rPr lang="zh-CN" altLang="en-US" dirty="0" smtClean="0"/>
                        <a:t>获得或设置图层的亮度值、对比度值、透明度值</a:t>
                      </a:r>
                      <a:endParaRPr lang="zh-CN" altLang="en-US" dirty="0"/>
                    </a:p>
                  </a:txBody>
                  <a:tcPr/>
                </a:tc>
              </a:tr>
              <a:tr h="35760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isFeatureLayer</a:t>
                      </a:r>
                      <a:r>
                        <a:rPr lang="zh-CN" altLang="en-US" dirty="0" smtClean="0"/>
                        <a:t>，</a:t>
                      </a:r>
                      <a:r>
                        <a:rPr lang="en-US" altLang="zh-CN" dirty="0" err="1" smtClean="0"/>
                        <a:t>isGroupLayer</a:t>
                      </a:r>
                      <a:r>
                        <a:rPr lang="zh-CN" altLang="en-US" dirty="0" smtClean="0"/>
                        <a:t>，</a:t>
                      </a:r>
                      <a:r>
                        <a:rPr lang="en-US" altLang="zh-CN" dirty="0" err="1" smtClean="0"/>
                        <a:t>isRasterizingLayer</a:t>
                      </a:r>
                      <a:r>
                        <a:rPr lang="zh-CN" altLang="en-US" dirty="0" smtClean="0"/>
                        <a:t>，</a:t>
                      </a:r>
                      <a:r>
                        <a:rPr lang="en-US" altLang="zh-CN" dirty="0" err="1" smtClean="0"/>
                        <a:t>isRasterLayer</a:t>
                      </a:r>
                      <a:endParaRPr lang="zh-CN" altLang="en-US" dirty="0"/>
                    </a:p>
                  </a:txBody>
                  <a:tcPr/>
                </a:tc>
                <a:tc>
                  <a:txBody>
                    <a:bodyPr/>
                    <a:lstStyle/>
                    <a:p>
                      <a:r>
                        <a:rPr lang="zh-CN" altLang="en-US" dirty="0" smtClean="0"/>
                        <a:t>判断是否为某一类型图层</a:t>
                      </a:r>
                      <a:endParaRPr lang="zh-CN" altLang="en-US" dirty="0"/>
                    </a:p>
                  </a:txBody>
                  <a:tcPr/>
                </a:tc>
              </a:tr>
              <a:tr h="389263">
                <a:tc>
                  <a:txBody>
                    <a:bodyPr/>
                    <a:lstStyle/>
                    <a:p>
                      <a:endParaRPr lang="zh-CN" altLang="en-US" dirty="0"/>
                    </a:p>
                  </a:txBody>
                  <a:tcPr/>
                </a:tc>
                <a:tc>
                  <a:txBody>
                    <a:bodyPr/>
                    <a:lstStyle/>
                    <a:p>
                      <a:endParaRPr lang="zh-CN" altLang="en-US" dirty="0"/>
                    </a:p>
                  </a:txBody>
                  <a:tcPr/>
                </a:tc>
              </a:tr>
            </a:tbl>
          </a:graphicData>
        </a:graphic>
      </p:graphicFrame>
      <p:sp>
        <p:nvSpPr>
          <p:cNvPr id="3" name="矩形 2"/>
          <p:cNvSpPr/>
          <p:nvPr/>
        </p:nvSpPr>
        <p:spPr>
          <a:xfrm>
            <a:off x="3059832" y="788080"/>
            <a:ext cx="2339102" cy="461665"/>
          </a:xfrm>
          <a:prstGeom prst="rect">
            <a:avLst/>
          </a:prstGeom>
        </p:spPr>
        <p:txBody>
          <a:bodyPr wrap="none">
            <a:spAutoFit/>
          </a:bodyPr>
          <a:lstStyle/>
          <a:p>
            <a:r>
              <a:rPr lang="zh-CN" altLang="en-US" sz="2400" dirty="0"/>
              <a:t>图层</a:t>
            </a:r>
            <a:r>
              <a:rPr lang="zh-CN" altLang="en-US" sz="2400" dirty="0" smtClean="0"/>
              <a:t>对象的属性</a:t>
            </a:r>
            <a:endParaRPr lang="en-US" altLang="zh-CN" sz="2400" dirty="0"/>
          </a:p>
        </p:txBody>
      </p:sp>
    </p:spTree>
    <p:extLst>
      <p:ext uri="{BB962C8B-B14F-4D97-AF65-F5344CB8AC3E}">
        <p14:creationId xmlns:p14="http://schemas.microsoft.com/office/powerpoint/2010/main" val="112750846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268760"/>
            <a:ext cx="8064896" cy="3785652"/>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err="1"/>
              <a:t>env.workspace</a:t>
            </a:r>
            <a:r>
              <a:rPr lang="en-US" altLang="zh-CN" sz="2400" dirty="0"/>
              <a:t> = "C:\\data"</a:t>
            </a:r>
          </a:p>
          <a:p>
            <a:r>
              <a:rPr lang="en-US" altLang="zh-CN" sz="2400" dirty="0" err="1"/>
              <a:t>mxd</a:t>
            </a:r>
            <a:r>
              <a:rPr lang="en-US" altLang="zh-CN" sz="2400" dirty="0"/>
              <a:t> = </a:t>
            </a:r>
            <a:r>
              <a:rPr lang="en-US" altLang="zh-CN" sz="2400" dirty="0" err="1"/>
              <a:t>arcpy.mapping.MapDocument</a:t>
            </a:r>
            <a:r>
              <a:rPr lang="en-US" altLang="zh-CN" sz="2400" dirty="0"/>
              <a:t>("</a:t>
            </a:r>
            <a:r>
              <a:rPr lang="en-US" altLang="zh-CN" sz="2400" dirty="0" err="1"/>
              <a:t>myDoc.mxd</a:t>
            </a:r>
            <a:r>
              <a:rPr lang="en-US" altLang="zh-CN" sz="2400" dirty="0"/>
              <a:t>")</a:t>
            </a:r>
          </a:p>
          <a:p>
            <a:r>
              <a:rPr lang="en-US" altLang="zh-CN" sz="2400" dirty="0" err="1"/>
              <a:t>df</a:t>
            </a:r>
            <a:r>
              <a:rPr lang="en-US" altLang="zh-CN" sz="2400" dirty="0"/>
              <a:t> = </a:t>
            </a:r>
            <a:r>
              <a:rPr lang="en-US" altLang="zh-CN" sz="2400" dirty="0" err="1"/>
              <a:t>arcpy.mapping.ListDataFrames</a:t>
            </a:r>
            <a:r>
              <a:rPr lang="en-US" altLang="zh-CN" sz="2400" dirty="0"/>
              <a:t>(</a:t>
            </a:r>
            <a:r>
              <a:rPr lang="en-US" altLang="zh-CN" sz="2400" dirty="0" err="1"/>
              <a:t>mxd</a:t>
            </a:r>
            <a:r>
              <a:rPr lang="en-US" altLang="zh-CN" sz="2400" dirty="0"/>
              <a:t>)[0]</a:t>
            </a:r>
          </a:p>
          <a:p>
            <a:r>
              <a:rPr lang="en-US" altLang="zh-CN" sz="2400" dirty="0" err="1"/>
              <a:t>lyr</a:t>
            </a:r>
            <a:r>
              <a:rPr lang="en-US" altLang="zh-CN" sz="2400" dirty="0"/>
              <a:t> = </a:t>
            </a:r>
            <a:r>
              <a:rPr lang="en-US" altLang="zh-CN" sz="2400" dirty="0" err="1"/>
              <a:t>arcpy.mapping.ListLayers</a:t>
            </a:r>
            <a:r>
              <a:rPr lang="en-US" altLang="zh-CN" sz="2400" dirty="0"/>
              <a:t>(</a:t>
            </a:r>
            <a:r>
              <a:rPr lang="en-US" altLang="zh-CN" sz="2400" dirty="0" err="1"/>
              <a:t>mxd</a:t>
            </a:r>
            <a:r>
              <a:rPr lang="en-US" altLang="zh-CN" sz="2400" dirty="0"/>
              <a:t>, "", </a:t>
            </a:r>
            <a:r>
              <a:rPr lang="en-US" altLang="zh-CN" sz="2400" dirty="0" err="1"/>
              <a:t>df</a:t>
            </a:r>
            <a:r>
              <a:rPr lang="en-US" altLang="zh-CN" sz="2400" dirty="0"/>
              <a:t>)[0]</a:t>
            </a:r>
          </a:p>
          <a:p>
            <a:r>
              <a:rPr lang="en-US" altLang="zh-CN" sz="2400" dirty="0"/>
              <a:t>if not </a:t>
            </a:r>
            <a:r>
              <a:rPr lang="en-US" altLang="zh-CN" sz="2400" dirty="0" err="1"/>
              <a:t>lyr.showLabels</a:t>
            </a:r>
            <a:r>
              <a:rPr lang="en-US" altLang="zh-CN" sz="2400" dirty="0"/>
              <a:t>:</a:t>
            </a:r>
          </a:p>
          <a:p>
            <a:r>
              <a:rPr lang="en-US" altLang="zh-CN" sz="2400" dirty="0"/>
              <a:t>    </a:t>
            </a:r>
            <a:r>
              <a:rPr lang="en-US" altLang="zh-CN" sz="2400" dirty="0" err="1"/>
              <a:t>lyr.showLabels</a:t>
            </a:r>
            <a:r>
              <a:rPr lang="en-US" altLang="zh-CN" sz="2400" dirty="0"/>
              <a:t> = True</a:t>
            </a:r>
          </a:p>
          <a:p>
            <a:r>
              <a:rPr lang="en-US" altLang="zh-CN" sz="2400" dirty="0" err="1"/>
              <a:t>arcpy.mapping.ExportToJPEG</a:t>
            </a:r>
            <a:r>
              <a:rPr lang="en-US" altLang="zh-CN" sz="2400" dirty="0"/>
              <a:t>(</a:t>
            </a:r>
            <a:r>
              <a:rPr lang="en-US" altLang="zh-CN" sz="2400" dirty="0" err="1"/>
              <a:t>mxd</a:t>
            </a:r>
            <a:r>
              <a:rPr lang="en-US" altLang="zh-CN" sz="2400" dirty="0"/>
              <a:t>,"c:\\data\\</a:t>
            </a:r>
            <a:r>
              <a:rPr lang="en-US" altLang="zh-CN" sz="2400" dirty="0" err="1"/>
              <a:t>tmp</a:t>
            </a:r>
            <a:r>
              <a:rPr lang="en-US" altLang="zh-CN" sz="2400" dirty="0"/>
              <a:t>")</a:t>
            </a:r>
          </a:p>
          <a:p>
            <a:r>
              <a:rPr lang="en-US" altLang="zh-CN" sz="2400" dirty="0"/>
              <a:t>del </a:t>
            </a:r>
            <a:r>
              <a:rPr lang="en-US" altLang="zh-CN" sz="2400" dirty="0" err="1"/>
              <a:t>mxd</a:t>
            </a:r>
            <a:endParaRPr lang="zh-CN" altLang="en-US" sz="2400" dirty="0"/>
          </a:p>
        </p:txBody>
      </p:sp>
      <p:sp>
        <p:nvSpPr>
          <p:cNvPr id="3" name="TextBox 2"/>
          <p:cNvSpPr txBox="1"/>
          <p:nvPr/>
        </p:nvSpPr>
        <p:spPr>
          <a:xfrm>
            <a:off x="1187624" y="5559623"/>
            <a:ext cx="6984776" cy="461665"/>
          </a:xfrm>
          <a:prstGeom prst="rect">
            <a:avLst/>
          </a:prstGeom>
          <a:noFill/>
        </p:spPr>
        <p:txBody>
          <a:bodyPr wrap="square" rtlCol="0">
            <a:spAutoFit/>
          </a:bodyPr>
          <a:lstStyle/>
          <a:p>
            <a:r>
              <a:rPr lang="zh-CN" altLang="en-US" sz="2400" dirty="0" smtClean="0"/>
              <a:t>判断图层是否显示标注，如没有则显示标注并输出</a:t>
            </a:r>
            <a:endParaRPr lang="zh-CN" altLang="en-US" sz="2400" dirty="0"/>
          </a:p>
        </p:txBody>
      </p:sp>
    </p:spTree>
    <p:extLst>
      <p:ext uri="{BB962C8B-B14F-4D97-AF65-F5344CB8AC3E}">
        <p14:creationId xmlns:p14="http://schemas.microsoft.com/office/powerpoint/2010/main" val="373889536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5410944" cy="1066130"/>
          </a:xfrm>
        </p:spPr>
        <p:txBody>
          <a:bodyPr/>
          <a:lstStyle/>
          <a:p>
            <a:endParaRPr lang="zh-CN" altLang="en-US" dirty="0"/>
          </a:p>
        </p:txBody>
      </p:sp>
      <p:sp>
        <p:nvSpPr>
          <p:cNvPr id="3" name="内容占位符 2"/>
          <p:cNvSpPr>
            <a:spLocks noGrp="1"/>
          </p:cNvSpPr>
          <p:nvPr>
            <p:ph idx="1"/>
          </p:nvPr>
        </p:nvSpPr>
        <p:spPr/>
        <p:txBody>
          <a:bodyPr/>
          <a:lstStyle/>
          <a:p>
            <a:r>
              <a:rPr lang="en-US" altLang="zh-CN" dirty="0" err="1" smtClean="0"/>
              <a:t>DataFrameTime</a:t>
            </a:r>
            <a:r>
              <a:rPr lang="zh-CN" altLang="en-US" dirty="0" smtClean="0"/>
              <a:t>类：</a:t>
            </a:r>
            <a:endParaRPr lang="en-US" altLang="zh-CN" dirty="0" smtClean="0"/>
          </a:p>
          <a:p>
            <a:pPr lvl="1"/>
            <a:r>
              <a:rPr lang="en-US" altLang="zh-CN" dirty="0" err="1"/>
              <a:t>DataFrameTime</a:t>
            </a:r>
            <a:r>
              <a:rPr lang="zh-CN" altLang="en-US" dirty="0" smtClean="0"/>
              <a:t>对象</a:t>
            </a:r>
            <a:r>
              <a:rPr lang="zh-CN" altLang="en-US" dirty="0"/>
              <a:t>用于对数据框架中具有时间特性的图层进行时间管理。在</a:t>
            </a:r>
            <a:r>
              <a:rPr lang="en-US" altLang="zh-CN" dirty="0" err="1"/>
              <a:t>ArcMap</a:t>
            </a:r>
            <a:r>
              <a:rPr lang="zh-CN" altLang="en-US" dirty="0"/>
              <a:t>中，如果图层数据有时间字段，就可以设置开始时间、结束时间和间隔时间，依次显示不同时间的数据。数据框架的</a:t>
            </a:r>
            <a:r>
              <a:rPr lang="en-US" altLang="zh-CN" dirty="0"/>
              <a:t>time</a:t>
            </a:r>
            <a:r>
              <a:rPr lang="zh-CN" altLang="en-US" dirty="0"/>
              <a:t>属性返回</a:t>
            </a:r>
            <a:r>
              <a:rPr lang="en-US" altLang="zh-CN" dirty="0" err="1"/>
              <a:t>DataFrameTime</a:t>
            </a:r>
            <a:r>
              <a:rPr lang="zh-CN" altLang="en-US" dirty="0"/>
              <a:t>对象。</a:t>
            </a:r>
            <a:endParaRPr lang="en-US" altLang="zh-CN" dirty="0"/>
          </a:p>
          <a:p>
            <a:pPr lvl="1"/>
            <a:endParaRPr lang="zh-CN" altLang="en-US" dirty="0"/>
          </a:p>
          <a:p>
            <a:endParaRPr lang="zh-CN" altLang="en-US" dirty="0"/>
          </a:p>
        </p:txBody>
      </p:sp>
    </p:spTree>
    <p:extLst>
      <p:ext uri="{BB962C8B-B14F-4D97-AF65-F5344CB8AC3E}">
        <p14:creationId xmlns:p14="http://schemas.microsoft.com/office/powerpoint/2010/main" val="279738995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32656"/>
            <a:ext cx="7272808" cy="573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051720" y="6165304"/>
            <a:ext cx="5112568" cy="461665"/>
          </a:xfrm>
          <a:prstGeom prst="rect">
            <a:avLst/>
          </a:prstGeom>
          <a:noFill/>
        </p:spPr>
        <p:txBody>
          <a:bodyPr wrap="square" rtlCol="0">
            <a:spAutoFit/>
          </a:bodyPr>
          <a:lstStyle/>
          <a:p>
            <a:r>
              <a:rPr lang="en-US" altLang="zh-CN" sz="2400" dirty="0" err="1" smtClean="0"/>
              <a:t>ArcMap</a:t>
            </a:r>
            <a:r>
              <a:rPr lang="zh-CN" altLang="en-US" sz="2400" dirty="0" smtClean="0"/>
              <a:t>中设置图层时间属性对话框</a:t>
            </a:r>
            <a:endParaRPr lang="zh-CN" altLang="en-US" sz="2400" dirty="0"/>
          </a:p>
        </p:txBody>
      </p:sp>
    </p:spTree>
    <p:extLst>
      <p:ext uri="{BB962C8B-B14F-4D97-AF65-F5344CB8AC3E}">
        <p14:creationId xmlns:p14="http://schemas.microsoft.com/office/powerpoint/2010/main" val="49583113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589" y="349548"/>
            <a:ext cx="6875787"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339752" y="6077892"/>
            <a:ext cx="4752528" cy="461665"/>
          </a:xfrm>
          <a:prstGeom prst="rect">
            <a:avLst/>
          </a:prstGeom>
          <a:noFill/>
        </p:spPr>
        <p:txBody>
          <a:bodyPr wrap="square" rtlCol="0">
            <a:spAutoFit/>
          </a:bodyPr>
          <a:lstStyle/>
          <a:p>
            <a:r>
              <a:rPr lang="zh-CN" altLang="en-US" sz="2400" dirty="0" smtClean="0"/>
              <a:t>也可以通过</a:t>
            </a:r>
            <a:r>
              <a:rPr lang="en-US" altLang="zh-CN" sz="2400" dirty="0" smtClean="0"/>
              <a:t>Time Slider</a:t>
            </a:r>
            <a:r>
              <a:rPr lang="zh-CN" altLang="en-US" sz="2400" dirty="0" smtClean="0"/>
              <a:t>来设置</a:t>
            </a:r>
            <a:endParaRPr lang="zh-CN" altLang="en-US" sz="2400" dirty="0"/>
          </a:p>
        </p:txBody>
      </p:sp>
    </p:spTree>
    <p:extLst>
      <p:ext uri="{BB962C8B-B14F-4D97-AF65-F5344CB8AC3E}">
        <p14:creationId xmlns:p14="http://schemas.microsoft.com/office/powerpoint/2010/main" val="185622400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287527156"/>
              </p:ext>
            </p:extLst>
          </p:nvPr>
        </p:nvGraphicFramePr>
        <p:xfrm>
          <a:off x="467544" y="1268760"/>
          <a:ext cx="8352928" cy="5258099"/>
        </p:xfrm>
        <a:graphic>
          <a:graphicData uri="http://schemas.openxmlformats.org/drawingml/2006/table">
            <a:tbl>
              <a:tblPr firstRow="1" bandRow="1">
                <a:tableStyleId>{5C22544A-7EE6-4342-B048-85BDC9FD1C3A}</a:tableStyleId>
              </a:tblPr>
              <a:tblGrid>
                <a:gridCol w="2376264"/>
                <a:gridCol w="5976664"/>
              </a:tblGrid>
              <a:tr h="357603">
                <a:tc>
                  <a:txBody>
                    <a:bodyPr/>
                    <a:lstStyle/>
                    <a:p>
                      <a:pPr algn="ctr"/>
                      <a:r>
                        <a:rPr lang="zh-CN" altLang="en-US" dirty="0" smtClean="0">
                          <a:solidFill>
                            <a:schemeClr val="bg1"/>
                          </a:solidFill>
                        </a:rPr>
                        <a:t>属性</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2439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timeWindowUnits</a:t>
                      </a:r>
                      <a:endParaRPr lang="zh-CN" altLang="en-US" dirty="0"/>
                    </a:p>
                  </a:txBody>
                  <a:tcPr/>
                </a:tc>
                <a:tc>
                  <a:txBody>
                    <a:bodyPr/>
                    <a:lstStyle/>
                    <a:p>
                      <a:r>
                        <a:rPr lang="zh-CN" altLang="en-US" dirty="0" smtClean="0"/>
                        <a:t>获得或设置时间窗口单位，有效的单位包括：</a:t>
                      </a:r>
                      <a:endParaRPr lang="en-US" altLang="zh-CN" dirty="0" smtClean="0"/>
                    </a:p>
                    <a:p>
                      <a:r>
                        <a:rPr lang="en-US" altLang="zh-CN" dirty="0" smtClean="0"/>
                        <a:t>MILLISECONDS </a:t>
                      </a:r>
                    </a:p>
                    <a:p>
                      <a:r>
                        <a:rPr lang="en-US" altLang="zh-CN" dirty="0" smtClean="0"/>
                        <a:t>SECONDS </a:t>
                      </a:r>
                    </a:p>
                    <a:p>
                      <a:r>
                        <a:rPr lang="en-US" altLang="zh-CN" dirty="0" smtClean="0"/>
                        <a:t>MINUTES </a:t>
                      </a:r>
                    </a:p>
                    <a:p>
                      <a:r>
                        <a:rPr lang="en-US" altLang="zh-CN" dirty="0" smtClean="0"/>
                        <a:t>HOURS </a:t>
                      </a:r>
                    </a:p>
                    <a:p>
                      <a:r>
                        <a:rPr lang="en-US" altLang="zh-CN" dirty="0" smtClean="0"/>
                        <a:t>DAYS </a:t>
                      </a:r>
                    </a:p>
                    <a:p>
                      <a:r>
                        <a:rPr lang="en-US" altLang="zh-CN" dirty="0" smtClean="0"/>
                        <a:t>WEEKS </a:t>
                      </a:r>
                    </a:p>
                    <a:p>
                      <a:r>
                        <a:rPr lang="en-US" altLang="zh-CN" dirty="0" smtClean="0"/>
                        <a:t>MONTHS </a:t>
                      </a:r>
                    </a:p>
                    <a:p>
                      <a:r>
                        <a:rPr lang="en-US" altLang="zh-CN" dirty="0" smtClean="0"/>
                        <a:t>YEARS </a:t>
                      </a:r>
                    </a:p>
                    <a:p>
                      <a:r>
                        <a:rPr lang="en-US" altLang="zh-CN" dirty="0" smtClean="0"/>
                        <a:t>DECADES </a:t>
                      </a:r>
                    </a:p>
                    <a:p>
                      <a:r>
                        <a:rPr lang="en-US" altLang="zh-CN" dirty="0" smtClean="0"/>
                        <a:t>CENTURIES</a:t>
                      </a:r>
                      <a:endParaRPr lang="zh-CN" altLang="en-US" dirty="0"/>
                    </a:p>
                  </a:txBody>
                  <a:tcPr/>
                </a:tc>
              </a:tr>
              <a:tr h="35760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startTime</a:t>
                      </a:r>
                      <a:endParaRPr lang="zh-CN" altLang="en-US" dirty="0"/>
                    </a:p>
                  </a:txBody>
                  <a:tcPr/>
                </a:tc>
                <a:tc>
                  <a:txBody>
                    <a:bodyPr/>
                    <a:lstStyle/>
                    <a:p>
                      <a:r>
                        <a:rPr lang="zh-CN" altLang="en-US" dirty="0" smtClean="0"/>
                        <a:t>获得或设置开始日期和时间，形式：</a:t>
                      </a:r>
                      <a:r>
                        <a:rPr lang="en-US" altLang="zh-CN" dirty="0" smtClean="0"/>
                        <a:t>2000-08-03 00:00:00</a:t>
                      </a:r>
                      <a:r>
                        <a:rPr lang="zh-CN" altLang="en-US" dirty="0" smtClean="0"/>
                        <a:t>，前面是日期，后面是时间，之间用空格分隔。</a:t>
                      </a:r>
                      <a:endParaRPr lang="zh-CN" altLang="en-US" dirty="0"/>
                    </a:p>
                  </a:txBody>
                  <a:tcPr/>
                </a:tc>
              </a:tr>
              <a:tr h="38827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endTime</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获得或设置结束日期和时间，形式同上。</a:t>
                      </a:r>
                      <a:endParaRPr lang="zh-CN" altLang="en-US" dirty="0"/>
                    </a:p>
                  </a:txBody>
                  <a:tcPr/>
                </a:tc>
              </a:tr>
              <a:tr h="35760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currentTime</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获得或设置当前日期和时间，形式同上。</a:t>
                      </a:r>
                      <a:endParaRPr lang="zh-CN" altLang="en-US" dirty="0"/>
                    </a:p>
                  </a:txBody>
                  <a:tcPr/>
                </a:tc>
              </a:tr>
              <a:tr h="389263">
                <a:tc>
                  <a:txBody>
                    <a:bodyPr/>
                    <a:lstStyle/>
                    <a:p>
                      <a:r>
                        <a:rPr lang="en-US" altLang="zh-CN" dirty="0" err="1" smtClean="0"/>
                        <a:t>timeStepInterval</a:t>
                      </a:r>
                      <a:endParaRPr lang="en-US" altLang="zh-CN" dirty="0" smtClean="0"/>
                    </a:p>
                  </a:txBody>
                  <a:tcPr/>
                </a:tc>
                <a:tc>
                  <a:txBody>
                    <a:bodyPr/>
                    <a:lstStyle/>
                    <a:p>
                      <a:r>
                        <a:rPr lang="zh-CN" altLang="en-US" dirty="0" smtClean="0"/>
                        <a:t>返回在</a:t>
                      </a:r>
                      <a:r>
                        <a:rPr lang="en-US" altLang="zh-CN" dirty="0" smtClean="0"/>
                        <a:t>Time Slider Options</a:t>
                      </a:r>
                      <a:r>
                        <a:rPr lang="zh-CN" altLang="en-US" dirty="0" smtClean="0"/>
                        <a:t>对话框中设置的时间间隔值</a:t>
                      </a:r>
                      <a:endParaRPr lang="zh-CN" altLang="en-US" dirty="0"/>
                    </a:p>
                  </a:txBody>
                  <a:tcPr/>
                </a:tc>
              </a:tr>
            </a:tbl>
          </a:graphicData>
        </a:graphic>
      </p:graphicFrame>
      <p:sp>
        <p:nvSpPr>
          <p:cNvPr id="2" name="矩形 1"/>
          <p:cNvSpPr/>
          <p:nvPr/>
        </p:nvSpPr>
        <p:spPr>
          <a:xfrm>
            <a:off x="2699792" y="528141"/>
            <a:ext cx="3629327" cy="461665"/>
          </a:xfrm>
          <a:prstGeom prst="rect">
            <a:avLst/>
          </a:prstGeom>
        </p:spPr>
        <p:txBody>
          <a:bodyPr wrap="none">
            <a:spAutoFit/>
          </a:bodyPr>
          <a:lstStyle/>
          <a:p>
            <a:r>
              <a:rPr lang="en-US" altLang="zh-CN" sz="2400" dirty="0" err="1" smtClean="0"/>
              <a:t>DataFrameTime</a:t>
            </a:r>
            <a:r>
              <a:rPr lang="zh-CN" altLang="en-US" sz="2400" dirty="0" smtClean="0"/>
              <a:t>对象属性</a:t>
            </a:r>
            <a:endParaRPr lang="zh-CN" altLang="en-US" sz="2400" dirty="0"/>
          </a:p>
        </p:txBody>
      </p:sp>
    </p:spTree>
    <p:extLst>
      <p:ext uri="{BB962C8B-B14F-4D97-AF65-F5344CB8AC3E}">
        <p14:creationId xmlns:p14="http://schemas.microsoft.com/office/powerpoint/2010/main" val="141980330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959237"/>
            <a:ext cx="8892480" cy="3816429"/>
          </a:xfrm>
          <a:prstGeom prst="rect">
            <a:avLst/>
          </a:prstGeom>
        </p:spPr>
        <p:txBody>
          <a:bodyPr wrap="square">
            <a:spAutoFit/>
          </a:bodyPr>
          <a:lstStyle/>
          <a:p>
            <a:r>
              <a:rPr lang="en-US" altLang="zh-CN" sz="2200" dirty="0"/>
              <a:t>import </a:t>
            </a:r>
            <a:r>
              <a:rPr lang="en-US" altLang="zh-CN" sz="2200" dirty="0" err="1"/>
              <a:t>arcpy</a:t>
            </a:r>
            <a:endParaRPr lang="en-US" altLang="zh-CN" sz="2200" dirty="0"/>
          </a:p>
          <a:p>
            <a:r>
              <a:rPr lang="en-US" altLang="zh-CN" sz="2200" dirty="0"/>
              <a:t>from </a:t>
            </a:r>
            <a:r>
              <a:rPr lang="en-US" altLang="zh-CN" sz="2200" dirty="0" err="1"/>
              <a:t>arcpy</a:t>
            </a:r>
            <a:r>
              <a:rPr lang="en-US" altLang="zh-CN" sz="2200" dirty="0"/>
              <a:t> import </a:t>
            </a:r>
            <a:r>
              <a:rPr lang="en-US" altLang="zh-CN" sz="2200" dirty="0" err="1"/>
              <a:t>env</a:t>
            </a:r>
            <a:endParaRPr lang="en-US" altLang="zh-CN" sz="2200" dirty="0"/>
          </a:p>
          <a:p>
            <a:r>
              <a:rPr lang="en-US" altLang="zh-CN" sz="2200" dirty="0" err="1"/>
              <a:t>env.workspace</a:t>
            </a:r>
            <a:r>
              <a:rPr lang="en-US" altLang="zh-CN" sz="2200" dirty="0"/>
              <a:t> = "C:\\data"</a:t>
            </a:r>
          </a:p>
          <a:p>
            <a:r>
              <a:rPr lang="en-US" altLang="zh-CN" sz="2200" dirty="0" err="1"/>
              <a:t>mxd</a:t>
            </a:r>
            <a:r>
              <a:rPr lang="en-US" altLang="zh-CN" sz="2200" dirty="0"/>
              <a:t> = </a:t>
            </a:r>
            <a:r>
              <a:rPr lang="en-US" altLang="zh-CN" sz="2200" dirty="0" err="1"/>
              <a:t>arcpy.mapping.MapDocument</a:t>
            </a:r>
            <a:r>
              <a:rPr lang="en-US" altLang="zh-CN" sz="2200" dirty="0"/>
              <a:t>("</a:t>
            </a:r>
            <a:r>
              <a:rPr lang="en-US" altLang="zh-CN" sz="2200" dirty="0" err="1"/>
              <a:t>time.mxd</a:t>
            </a:r>
            <a:r>
              <a:rPr lang="en-US" altLang="zh-CN" sz="2200" dirty="0"/>
              <a:t>")</a:t>
            </a:r>
          </a:p>
          <a:p>
            <a:r>
              <a:rPr lang="en-US" altLang="zh-CN" sz="2200" dirty="0" err="1"/>
              <a:t>df</a:t>
            </a:r>
            <a:r>
              <a:rPr lang="en-US" altLang="zh-CN" sz="2200" dirty="0"/>
              <a:t> = </a:t>
            </a:r>
            <a:r>
              <a:rPr lang="en-US" altLang="zh-CN" sz="2200" dirty="0" err="1"/>
              <a:t>arcpy.mapping.ListDataFrames</a:t>
            </a:r>
            <a:r>
              <a:rPr lang="en-US" altLang="zh-CN" sz="2200" dirty="0"/>
              <a:t>(</a:t>
            </a:r>
            <a:r>
              <a:rPr lang="en-US" altLang="zh-CN" sz="2200" dirty="0" err="1"/>
              <a:t>mxd</a:t>
            </a:r>
            <a:r>
              <a:rPr lang="en-US" altLang="zh-CN" sz="2200" dirty="0"/>
              <a:t>)[0]</a:t>
            </a:r>
          </a:p>
          <a:p>
            <a:r>
              <a:rPr lang="en-US" altLang="zh-CN" sz="2200" dirty="0" err="1"/>
              <a:t>df.time.currentTime</a:t>
            </a:r>
            <a:r>
              <a:rPr lang="en-US" altLang="zh-CN" sz="2200" dirty="0"/>
              <a:t> = </a:t>
            </a:r>
            <a:r>
              <a:rPr lang="en-US" altLang="zh-CN" sz="2200" dirty="0" err="1"/>
              <a:t>df.time.startTime</a:t>
            </a:r>
            <a:endParaRPr lang="en-US" altLang="zh-CN" sz="2200" dirty="0"/>
          </a:p>
          <a:p>
            <a:r>
              <a:rPr lang="en-US" altLang="zh-CN" sz="2200" dirty="0"/>
              <a:t>while </a:t>
            </a:r>
            <a:r>
              <a:rPr lang="en-US" altLang="zh-CN" sz="2200" dirty="0" err="1"/>
              <a:t>df.time.currentTime</a:t>
            </a:r>
            <a:r>
              <a:rPr lang="en-US" altLang="zh-CN" sz="2200" dirty="0"/>
              <a:t> &lt;= </a:t>
            </a:r>
            <a:r>
              <a:rPr lang="en-US" altLang="zh-CN" sz="2200" dirty="0" err="1"/>
              <a:t>df.time.endTime</a:t>
            </a:r>
            <a:r>
              <a:rPr lang="en-US" altLang="zh-CN" sz="2200" dirty="0"/>
              <a:t>:</a:t>
            </a:r>
          </a:p>
          <a:p>
            <a:r>
              <a:rPr lang="en-US" altLang="zh-CN" sz="2200" dirty="0"/>
              <a:t>    </a:t>
            </a:r>
            <a:r>
              <a:rPr lang="en-US" altLang="zh-CN" sz="2200" dirty="0" err="1"/>
              <a:t>fileName</a:t>
            </a:r>
            <a:r>
              <a:rPr lang="en-US" altLang="zh-CN" sz="2200" dirty="0"/>
              <a:t> = </a:t>
            </a:r>
            <a:r>
              <a:rPr lang="en-US" altLang="zh-CN" sz="2200" dirty="0" err="1"/>
              <a:t>str</a:t>
            </a:r>
            <a:r>
              <a:rPr lang="en-US" altLang="zh-CN" sz="2200" dirty="0"/>
              <a:t>(</a:t>
            </a:r>
            <a:r>
              <a:rPr lang="en-US" altLang="zh-CN" sz="2200" dirty="0" err="1"/>
              <a:t>df.time.currentTime</a:t>
            </a:r>
            <a:r>
              <a:rPr lang="en-US" altLang="zh-CN" sz="2200" dirty="0"/>
              <a:t>).split(" ")[0]</a:t>
            </a:r>
          </a:p>
          <a:p>
            <a:r>
              <a:rPr lang="en-US" altLang="zh-CN" sz="2200" dirty="0"/>
              <a:t>    </a:t>
            </a:r>
            <a:r>
              <a:rPr lang="en-US" altLang="zh-CN" sz="2200" dirty="0" err="1"/>
              <a:t>arcpy.mapping.ExportToJPEG</a:t>
            </a:r>
            <a:r>
              <a:rPr lang="en-US" altLang="zh-CN" sz="2200" dirty="0"/>
              <a:t>(</a:t>
            </a:r>
            <a:r>
              <a:rPr lang="en-US" altLang="zh-CN" sz="2200" dirty="0" err="1"/>
              <a:t>mxd</a:t>
            </a:r>
            <a:r>
              <a:rPr lang="en-US" altLang="zh-CN" sz="2200" dirty="0"/>
              <a:t>, "c:\\data\\tmp\\"+fileName, </a:t>
            </a:r>
            <a:r>
              <a:rPr lang="en-US" altLang="zh-CN" sz="2200" dirty="0" err="1"/>
              <a:t>df</a:t>
            </a:r>
            <a:r>
              <a:rPr lang="en-US" altLang="zh-CN" sz="2200" dirty="0"/>
              <a:t>)</a:t>
            </a:r>
          </a:p>
          <a:p>
            <a:r>
              <a:rPr lang="en-US" altLang="zh-CN" sz="2200" dirty="0"/>
              <a:t>    </a:t>
            </a:r>
            <a:r>
              <a:rPr lang="en-US" altLang="zh-CN" sz="2200" dirty="0" err="1"/>
              <a:t>df.time.currentTime</a:t>
            </a:r>
            <a:r>
              <a:rPr lang="en-US" altLang="zh-CN" sz="2200" dirty="0"/>
              <a:t> = </a:t>
            </a:r>
            <a:r>
              <a:rPr lang="en-US" altLang="zh-CN" sz="2200" dirty="0" err="1"/>
              <a:t>df.time.currentTime</a:t>
            </a:r>
            <a:r>
              <a:rPr lang="en-US" altLang="zh-CN" sz="2200" dirty="0"/>
              <a:t> + </a:t>
            </a:r>
            <a:r>
              <a:rPr lang="en-US" altLang="zh-CN" sz="2200" dirty="0" err="1"/>
              <a:t>df.time.timeStepInterval</a:t>
            </a:r>
            <a:endParaRPr lang="en-US" altLang="zh-CN" sz="2200" dirty="0"/>
          </a:p>
          <a:p>
            <a:r>
              <a:rPr lang="en-US" altLang="zh-CN" sz="2200" dirty="0"/>
              <a:t>del </a:t>
            </a:r>
            <a:r>
              <a:rPr lang="en-US" altLang="zh-CN" sz="2200" dirty="0" err="1"/>
              <a:t>mxd</a:t>
            </a:r>
            <a:endParaRPr lang="en-US" altLang="zh-CN" sz="2200" dirty="0"/>
          </a:p>
        </p:txBody>
      </p:sp>
      <p:sp>
        <p:nvSpPr>
          <p:cNvPr id="3" name="TextBox 2"/>
          <p:cNvSpPr txBox="1"/>
          <p:nvPr/>
        </p:nvSpPr>
        <p:spPr>
          <a:xfrm>
            <a:off x="611560" y="5343599"/>
            <a:ext cx="8424936" cy="461665"/>
          </a:xfrm>
          <a:prstGeom prst="rect">
            <a:avLst/>
          </a:prstGeom>
          <a:noFill/>
        </p:spPr>
        <p:txBody>
          <a:bodyPr wrap="square" rtlCol="0">
            <a:spAutoFit/>
          </a:bodyPr>
          <a:lstStyle/>
          <a:p>
            <a:r>
              <a:rPr lang="zh-CN" altLang="en-US" sz="2400" dirty="0" smtClean="0"/>
              <a:t>输出不同时间数据（保存为</a:t>
            </a:r>
            <a:r>
              <a:rPr lang="en-US" altLang="zh-CN" sz="2400" dirty="0" smtClean="0"/>
              <a:t>jpg</a:t>
            </a:r>
            <a:r>
              <a:rPr lang="zh-CN" altLang="en-US" sz="2400" dirty="0" smtClean="0"/>
              <a:t>文件，以</a:t>
            </a:r>
            <a:r>
              <a:rPr lang="zh-CN" altLang="en-US" sz="2400" dirty="0"/>
              <a:t>日期</a:t>
            </a:r>
            <a:r>
              <a:rPr lang="zh-CN" altLang="en-US" sz="2400" dirty="0" smtClean="0"/>
              <a:t>作为文件名）</a:t>
            </a:r>
            <a:endParaRPr lang="zh-CN" altLang="en-US" sz="2400" dirty="0"/>
          </a:p>
        </p:txBody>
      </p:sp>
    </p:spTree>
    <p:extLst>
      <p:ext uri="{BB962C8B-B14F-4D97-AF65-F5344CB8AC3E}">
        <p14:creationId xmlns:p14="http://schemas.microsoft.com/office/powerpoint/2010/main" val="148584465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999555"/>
            <a:ext cx="3970784" cy="5145435"/>
          </a:xfrm>
        </p:spPr>
        <p:txBody>
          <a:bodyPr>
            <a:normAutofit/>
          </a:bodyPr>
          <a:lstStyle/>
          <a:p>
            <a:r>
              <a:rPr lang="en-US" altLang="zh-CN" dirty="0" smtClean="0"/>
              <a:t>Layout</a:t>
            </a:r>
            <a:r>
              <a:rPr lang="zh-CN" altLang="en-US" dirty="0" smtClean="0"/>
              <a:t>元素类：</a:t>
            </a:r>
            <a:endParaRPr lang="en-US" altLang="zh-CN" dirty="0" smtClean="0"/>
          </a:p>
          <a:p>
            <a:pPr lvl="1"/>
            <a:r>
              <a:rPr lang="en-US" altLang="zh-CN" dirty="0" err="1" smtClean="0"/>
              <a:t>ArcMap</a:t>
            </a:r>
            <a:r>
              <a:rPr lang="zh-CN" altLang="en-US" dirty="0" smtClean="0"/>
              <a:t>中的</a:t>
            </a:r>
            <a:r>
              <a:rPr lang="en-US" altLang="zh-CN" dirty="0" smtClean="0"/>
              <a:t>Layout</a:t>
            </a:r>
            <a:r>
              <a:rPr lang="zh-CN" altLang="en-US" dirty="0" smtClean="0"/>
              <a:t>是多种地图元素的集合，包括数据框架、图例、地图周边（指北针、比例尺条等）、文本、图形、图片等。</a:t>
            </a:r>
            <a:endParaRPr lang="en-US" altLang="zh-CN" dirty="0" smtClean="0"/>
          </a:p>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908720"/>
            <a:ext cx="4785107" cy="5363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73616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
          <p:cNvSpPr txBox="1">
            <a:spLocks noChangeArrowheads="1"/>
          </p:cNvSpPr>
          <p:nvPr/>
        </p:nvSpPr>
        <p:spPr bwMode="auto">
          <a:xfrm>
            <a:off x="2987675" y="5734050"/>
            <a:ext cx="3529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Buffer</a:t>
            </a:r>
            <a:r>
              <a:rPr lang="zh-CN" altLang="en-US"/>
              <a:t>工具的运行界面</a:t>
            </a:r>
          </a:p>
        </p:txBody>
      </p:sp>
      <p:pic>
        <p:nvPicPr>
          <p:cNvPr id="225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908050"/>
            <a:ext cx="8791575"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765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987" y="551085"/>
            <a:ext cx="7806445" cy="532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2987824" y="6021288"/>
            <a:ext cx="3024336" cy="461665"/>
          </a:xfrm>
          <a:prstGeom prst="rect">
            <a:avLst/>
          </a:prstGeom>
          <a:noFill/>
        </p:spPr>
        <p:txBody>
          <a:bodyPr wrap="square" rtlCol="0">
            <a:spAutoFit/>
          </a:bodyPr>
          <a:lstStyle/>
          <a:p>
            <a:r>
              <a:rPr lang="zh-CN" altLang="en-US" sz="2400" dirty="0" smtClean="0"/>
              <a:t>地图图版的一个示例</a:t>
            </a:r>
            <a:endParaRPr lang="zh-CN" altLang="en-US" sz="2400" dirty="0"/>
          </a:p>
        </p:txBody>
      </p:sp>
    </p:spTree>
    <p:extLst>
      <p:ext uri="{BB962C8B-B14F-4D97-AF65-F5344CB8AC3E}">
        <p14:creationId xmlns:p14="http://schemas.microsoft.com/office/powerpoint/2010/main" val="315061336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1"/>
            <a:r>
              <a:rPr lang="en-US" altLang="zh-CN" dirty="0"/>
              <a:t>Layout</a:t>
            </a:r>
            <a:r>
              <a:rPr lang="zh-CN" altLang="en-US" dirty="0"/>
              <a:t>元素类包括</a:t>
            </a:r>
            <a:r>
              <a:rPr lang="en-US" altLang="zh-CN" dirty="0" err="1"/>
              <a:t>DataFrame</a:t>
            </a:r>
            <a:r>
              <a:rPr lang="zh-CN" altLang="en-US" dirty="0"/>
              <a:t>、</a:t>
            </a:r>
            <a:r>
              <a:rPr lang="en-US" altLang="zh-CN" dirty="0" err="1"/>
              <a:t>LegendElement</a:t>
            </a:r>
            <a:r>
              <a:rPr lang="zh-CN" altLang="en-US" dirty="0"/>
              <a:t>、</a:t>
            </a:r>
            <a:r>
              <a:rPr lang="en-US" altLang="zh-CN" dirty="0" err="1"/>
              <a:t>MapsurroundElement</a:t>
            </a:r>
            <a:r>
              <a:rPr lang="zh-CN" altLang="en-US" dirty="0"/>
              <a:t>、</a:t>
            </a:r>
            <a:r>
              <a:rPr lang="en-US" altLang="zh-CN" dirty="0" err="1"/>
              <a:t>TextElement</a:t>
            </a:r>
            <a:r>
              <a:rPr lang="zh-CN" altLang="en-US" dirty="0"/>
              <a:t>、</a:t>
            </a:r>
            <a:r>
              <a:rPr lang="en-US" altLang="zh-CN" dirty="0" err="1"/>
              <a:t>GraphicElement</a:t>
            </a:r>
            <a:r>
              <a:rPr lang="zh-CN" altLang="en-US" dirty="0"/>
              <a:t>和</a:t>
            </a:r>
            <a:r>
              <a:rPr lang="en-US" altLang="zh-CN" dirty="0" err="1"/>
              <a:t>PictureElement</a:t>
            </a:r>
            <a:r>
              <a:rPr lang="zh-CN" altLang="en-US" dirty="0"/>
              <a:t>，这些类具有一些通用的属性，同时也有各自特有的属性，如</a:t>
            </a:r>
            <a:r>
              <a:rPr lang="en-US" altLang="zh-CN" dirty="0" err="1"/>
              <a:t>TextElement</a:t>
            </a:r>
            <a:r>
              <a:rPr lang="zh-CN" altLang="en-US" dirty="0"/>
              <a:t>有</a:t>
            </a:r>
            <a:r>
              <a:rPr lang="en-US" altLang="zh-CN" dirty="0"/>
              <a:t>text</a:t>
            </a:r>
            <a:r>
              <a:rPr lang="zh-CN" altLang="en-US" dirty="0"/>
              <a:t>属性，</a:t>
            </a:r>
            <a:r>
              <a:rPr lang="en-US" altLang="zh-CN" dirty="0" err="1"/>
              <a:t>PictureElement</a:t>
            </a:r>
            <a:r>
              <a:rPr lang="zh-CN" altLang="en-US" dirty="0"/>
              <a:t>有</a:t>
            </a:r>
            <a:r>
              <a:rPr lang="en-US" altLang="zh-CN" dirty="0" err="1"/>
              <a:t>sourceImage</a:t>
            </a:r>
            <a:r>
              <a:rPr lang="zh-CN" altLang="en-US" dirty="0"/>
              <a:t>属性</a:t>
            </a:r>
            <a:r>
              <a:rPr lang="zh-CN" altLang="en-US" dirty="0" smtClean="0"/>
              <a:t>。</a:t>
            </a:r>
            <a:endParaRPr lang="en-US" altLang="zh-CN" dirty="0" smtClean="0"/>
          </a:p>
          <a:p>
            <a:pPr lvl="1"/>
            <a:r>
              <a:rPr lang="en-US" altLang="zh-CN" dirty="0" smtClean="0"/>
              <a:t>Layout</a:t>
            </a:r>
            <a:r>
              <a:rPr lang="zh-CN" altLang="en-US" dirty="0"/>
              <a:t>元素对象通过</a:t>
            </a:r>
            <a:r>
              <a:rPr lang="en-US" altLang="zh-CN" dirty="0" err="1"/>
              <a:t>ListLayoutElements</a:t>
            </a:r>
            <a:r>
              <a:rPr lang="zh-CN" altLang="en-US" dirty="0"/>
              <a:t>函数获得。</a:t>
            </a:r>
          </a:p>
          <a:p>
            <a:endParaRPr lang="zh-CN" altLang="en-US" dirty="0"/>
          </a:p>
        </p:txBody>
      </p:sp>
    </p:spTree>
    <p:extLst>
      <p:ext uri="{BB962C8B-B14F-4D97-AF65-F5344CB8AC3E}">
        <p14:creationId xmlns:p14="http://schemas.microsoft.com/office/powerpoint/2010/main" val="123976933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212667500"/>
              </p:ext>
            </p:extLst>
          </p:nvPr>
        </p:nvGraphicFramePr>
        <p:xfrm>
          <a:off x="395536" y="1377834"/>
          <a:ext cx="8352928" cy="4283414"/>
        </p:xfrm>
        <a:graphic>
          <a:graphicData uri="http://schemas.openxmlformats.org/drawingml/2006/table">
            <a:tbl>
              <a:tblPr firstRow="1" bandRow="1">
                <a:tableStyleId>{5C22544A-7EE6-4342-B048-85BDC9FD1C3A}</a:tableStyleId>
              </a:tblPr>
              <a:tblGrid>
                <a:gridCol w="3240360"/>
                <a:gridCol w="5112568"/>
              </a:tblGrid>
              <a:tr h="357603">
                <a:tc>
                  <a:txBody>
                    <a:bodyPr/>
                    <a:lstStyle/>
                    <a:p>
                      <a:pPr algn="ctr"/>
                      <a:r>
                        <a:rPr lang="zh-CN" altLang="en-US" dirty="0" smtClean="0">
                          <a:solidFill>
                            <a:schemeClr val="bg1"/>
                          </a:solidFill>
                        </a:rPr>
                        <a:t>属性</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396915">
                <a:tc>
                  <a:txBody>
                    <a:bodyPr/>
                    <a:lstStyle/>
                    <a:p>
                      <a:r>
                        <a:rPr lang="en-US" altLang="zh-CN" smtClean="0"/>
                        <a:t>name</a:t>
                      </a:r>
                      <a:endParaRPr lang="en-US" altLang="zh-CN" dirty="0" smtClean="0"/>
                    </a:p>
                  </a:txBody>
                  <a:tcPr/>
                </a:tc>
                <a:tc>
                  <a:txBody>
                    <a:bodyPr/>
                    <a:lstStyle/>
                    <a:p>
                      <a:r>
                        <a:rPr lang="zh-CN" altLang="en-US" dirty="0" smtClean="0"/>
                        <a:t>元素名称</a:t>
                      </a:r>
                      <a:endParaRPr lang="zh-CN" altLang="en-US" dirty="0"/>
                    </a:p>
                  </a:txBody>
                  <a:tcPr/>
                </a:tc>
              </a:tr>
              <a:tr h="140969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t>type</a:t>
                      </a:r>
                      <a:r>
                        <a:rPr lang="zh-CN" altLang="en-US" dirty="0" smtClean="0"/>
                        <a:t>（只读）</a:t>
                      </a:r>
                      <a:endParaRPr lang="zh-CN" altLang="en-US" dirty="0"/>
                    </a:p>
                  </a:txBody>
                  <a:tcPr/>
                </a:tc>
                <a:tc>
                  <a:txBody>
                    <a:bodyPr/>
                    <a:lstStyle/>
                    <a:p>
                      <a:r>
                        <a:rPr lang="zh-CN" altLang="en-US" dirty="0" smtClean="0"/>
                        <a:t>图版元素类型，包括：</a:t>
                      </a:r>
                      <a:endParaRPr lang="en-US" altLang="zh-CN" dirty="0" smtClean="0"/>
                    </a:p>
                    <a:p>
                      <a:r>
                        <a:rPr lang="en-US" altLang="zh-CN" dirty="0" smtClean="0"/>
                        <a:t>DATAFRAME_ELEMENT </a:t>
                      </a:r>
                    </a:p>
                    <a:p>
                      <a:r>
                        <a:rPr lang="en-US" altLang="zh-CN" dirty="0" smtClean="0"/>
                        <a:t>GRAPHIC_ELEMENT</a:t>
                      </a:r>
                    </a:p>
                    <a:p>
                      <a:r>
                        <a:rPr lang="en-US" altLang="zh-CN" dirty="0" smtClean="0"/>
                        <a:t>LEGEND_ELEMENT </a:t>
                      </a:r>
                    </a:p>
                    <a:p>
                      <a:r>
                        <a:rPr lang="en-US" altLang="zh-CN" dirty="0" smtClean="0"/>
                        <a:t>MAPSURROUND_ELEMENT </a:t>
                      </a:r>
                    </a:p>
                    <a:p>
                      <a:r>
                        <a:rPr lang="en-US" altLang="zh-CN" dirty="0" smtClean="0"/>
                        <a:t>PICTURE_ELEMENT </a:t>
                      </a:r>
                    </a:p>
                    <a:p>
                      <a:r>
                        <a:rPr lang="en-US" altLang="zh-CN" dirty="0" smtClean="0"/>
                        <a:t>TEXT_ELEMENT </a:t>
                      </a:r>
                      <a:endParaRPr lang="zh-CN" altLang="en-US" dirty="0"/>
                    </a:p>
                  </a:txBody>
                  <a:tcPr/>
                </a:tc>
              </a:tr>
              <a:tr h="35760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elementPositionX</a:t>
                      </a:r>
                      <a:endParaRPr lang="zh-CN" altLang="en-US" dirty="0"/>
                    </a:p>
                  </a:txBody>
                  <a:tcPr/>
                </a:tc>
                <a:tc>
                  <a:txBody>
                    <a:bodyPr/>
                    <a:lstStyle/>
                    <a:p>
                      <a:r>
                        <a:rPr lang="zh-CN" altLang="en-US" dirty="0" smtClean="0"/>
                        <a:t>元素</a:t>
                      </a:r>
                      <a:r>
                        <a:rPr lang="en-US" altLang="zh-CN" dirty="0" smtClean="0"/>
                        <a:t>x</a:t>
                      </a:r>
                      <a:r>
                        <a:rPr lang="zh-CN" altLang="en-US" dirty="0" smtClean="0"/>
                        <a:t>方向位置</a:t>
                      </a:r>
                      <a:endParaRPr lang="zh-CN" altLang="en-US" dirty="0"/>
                    </a:p>
                  </a:txBody>
                  <a:tcPr/>
                </a:tc>
              </a:tr>
              <a:tr h="38827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elementPositionY</a:t>
                      </a:r>
                      <a:endParaRPr lang="zh-CN" altLang="en-US" dirty="0"/>
                    </a:p>
                  </a:txBody>
                  <a:tcPr/>
                </a:tc>
                <a:tc>
                  <a:txBody>
                    <a:bodyPr/>
                    <a:lstStyle/>
                    <a:p>
                      <a:r>
                        <a:rPr lang="zh-CN" altLang="en-US" dirty="0" smtClean="0"/>
                        <a:t>元素</a:t>
                      </a:r>
                      <a:r>
                        <a:rPr lang="en-US" altLang="zh-CN" dirty="0" smtClean="0"/>
                        <a:t>y</a:t>
                      </a:r>
                      <a:r>
                        <a:rPr lang="zh-CN" altLang="en-US" dirty="0" smtClean="0"/>
                        <a:t>方向位置</a:t>
                      </a:r>
                      <a:endParaRPr lang="zh-CN" altLang="en-US" dirty="0"/>
                    </a:p>
                  </a:txBody>
                  <a:tcPr/>
                </a:tc>
              </a:tr>
              <a:tr h="35760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elementWidth</a:t>
                      </a:r>
                      <a:endParaRPr lang="zh-CN" altLang="en-US" dirty="0"/>
                    </a:p>
                  </a:txBody>
                  <a:tcPr/>
                </a:tc>
                <a:tc>
                  <a:txBody>
                    <a:bodyPr/>
                    <a:lstStyle/>
                    <a:p>
                      <a:r>
                        <a:rPr lang="zh-CN" altLang="en-US" dirty="0" smtClean="0"/>
                        <a:t>元素宽度</a:t>
                      </a:r>
                      <a:endParaRPr lang="zh-CN" altLang="en-US" dirty="0"/>
                    </a:p>
                  </a:txBody>
                  <a:tcPr/>
                </a:tc>
              </a:tr>
              <a:tr h="389263">
                <a:tc>
                  <a:txBody>
                    <a:bodyPr/>
                    <a:lstStyle/>
                    <a:p>
                      <a:r>
                        <a:rPr lang="en-US" altLang="zh-CN" dirty="0" err="1" smtClean="0"/>
                        <a:t>elementHeight</a:t>
                      </a:r>
                      <a:endParaRPr lang="en-US" altLang="zh-CN" dirty="0" smtClean="0"/>
                    </a:p>
                  </a:txBody>
                  <a:tcPr/>
                </a:tc>
                <a:tc>
                  <a:txBody>
                    <a:bodyPr/>
                    <a:lstStyle/>
                    <a:p>
                      <a:r>
                        <a:rPr lang="zh-CN" altLang="en-US" dirty="0" smtClean="0"/>
                        <a:t>元素高度</a:t>
                      </a:r>
                      <a:endParaRPr lang="zh-CN" altLang="en-US" dirty="0"/>
                    </a:p>
                  </a:txBody>
                  <a:tcPr/>
                </a:tc>
              </a:tr>
            </a:tbl>
          </a:graphicData>
        </a:graphic>
      </p:graphicFrame>
      <p:sp>
        <p:nvSpPr>
          <p:cNvPr id="5" name="矩形 4"/>
          <p:cNvSpPr/>
          <p:nvPr/>
        </p:nvSpPr>
        <p:spPr>
          <a:xfrm>
            <a:off x="2771800" y="723226"/>
            <a:ext cx="3264035" cy="461665"/>
          </a:xfrm>
          <a:prstGeom prst="rect">
            <a:avLst/>
          </a:prstGeom>
        </p:spPr>
        <p:txBody>
          <a:bodyPr wrap="none">
            <a:spAutoFit/>
          </a:bodyPr>
          <a:lstStyle/>
          <a:p>
            <a:r>
              <a:rPr lang="en-US" altLang="zh-CN" sz="2400" dirty="0"/>
              <a:t>Layout</a:t>
            </a:r>
            <a:r>
              <a:rPr lang="zh-CN" altLang="en-US" sz="2400" dirty="0"/>
              <a:t>元素</a:t>
            </a:r>
            <a:r>
              <a:rPr lang="zh-CN" altLang="en-US" sz="2400" dirty="0" smtClean="0"/>
              <a:t>类通用属性</a:t>
            </a:r>
            <a:endParaRPr lang="zh-CN" altLang="en-US" sz="2400" dirty="0"/>
          </a:p>
        </p:txBody>
      </p:sp>
    </p:spTree>
    <p:extLst>
      <p:ext uri="{BB962C8B-B14F-4D97-AF65-F5344CB8AC3E}">
        <p14:creationId xmlns:p14="http://schemas.microsoft.com/office/powerpoint/2010/main" val="4039889837"/>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1844824"/>
            <a:ext cx="7920880" cy="2308324"/>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err="1"/>
              <a:t>env.workspace</a:t>
            </a:r>
            <a:r>
              <a:rPr lang="en-US" altLang="zh-CN" sz="2400" dirty="0"/>
              <a:t> = "C:\\data"</a:t>
            </a:r>
          </a:p>
          <a:p>
            <a:r>
              <a:rPr lang="en-US" altLang="zh-CN" sz="2400" dirty="0" err="1"/>
              <a:t>mxd</a:t>
            </a:r>
            <a:r>
              <a:rPr lang="en-US" altLang="zh-CN" sz="2400" dirty="0"/>
              <a:t> = </a:t>
            </a:r>
            <a:r>
              <a:rPr lang="en-US" altLang="zh-CN" sz="2400" dirty="0" err="1"/>
              <a:t>arcpy.mapping.MapDocument</a:t>
            </a:r>
            <a:r>
              <a:rPr lang="en-US" altLang="zh-CN" sz="2400" dirty="0"/>
              <a:t>("c:\\data\\</a:t>
            </a:r>
            <a:r>
              <a:rPr lang="en-US" altLang="zh-CN" sz="2400" dirty="0" err="1"/>
              <a:t>myDoc.mxd</a:t>
            </a:r>
            <a:r>
              <a:rPr lang="en-US" altLang="zh-CN" sz="2400" dirty="0"/>
              <a:t>")</a:t>
            </a:r>
          </a:p>
          <a:p>
            <a:r>
              <a:rPr lang="en-US" altLang="zh-CN" sz="2400" dirty="0"/>
              <a:t>for elm in </a:t>
            </a:r>
            <a:r>
              <a:rPr lang="en-US" altLang="zh-CN" sz="2400" dirty="0" err="1"/>
              <a:t>arcpy.mapping.ListLayoutElements</a:t>
            </a:r>
            <a:r>
              <a:rPr lang="en-US" altLang="zh-CN" sz="2400" dirty="0"/>
              <a:t>(</a:t>
            </a:r>
            <a:r>
              <a:rPr lang="en-US" altLang="zh-CN" sz="2400" dirty="0" err="1"/>
              <a:t>mxd</a:t>
            </a:r>
            <a:r>
              <a:rPr lang="en-US" altLang="zh-CN" sz="2400" dirty="0"/>
              <a:t>):</a:t>
            </a:r>
          </a:p>
          <a:p>
            <a:r>
              <a:rPr lang="en-US" altLang="zh-CN" sz="2400" dirty="0"/>
              <a:t>    print "name:%-10s,type:%s"%(</a:t>
            </a:r>
            <a:r>
              <a:rPr lang="en-US" altLang="zh-CN" sz="2400" dirty="0" err="1"/>
              <a:t>elm.name,elm.type</a:t>
            </a:r>
            <a:r>
              <a:rPr lang="en-US" altLang="zh-CN" sz="2400" dirty="0"/>
              <a:t>)</a:t>
            </a:r>
            <a:endParaRPr lang="zh-CN" altLang="en-US" sz="2400" dirty="0"/>
          </a:p>
        </p:txBody>
      </p:sp>
      <p:sp>
        <p:nvSpPr>
          <p:cNvPr id="3" name="TextBox 2"/>
          <p:cNvSpPr txBox="1"/>
          <p:nvPr/>
        </p:nvSpPr>
        <p:spPr>
          <a:xfrm>
            <a:off x="2339752" y="5085184"/>
            <a:ext cx="3960440" cy="461665"/>
          </a:xfrm>
          <a:prstGeom prst="rect">
            <a:avLst/>
          </a:prstGeom>
          <a:noFill/>
        </p:spPr>
        <p:txBody>
          <a:bodyPr wrap="square" rtlCol="0">
            <a:spAutoFit/>
          </a:bodyPr>
          <a:lstStyle/>
          <a:p>
            <a:r>
              <a:rPr lang="zh-CN" altLang="en-US" sz="2400" dirty="0" smtClean="0"/>
              <a:t>打印图版元素的名称和类型</a:t>
            </a:r>
            <a:endParaRPr lang="zh-CN" altLang="en-US" sz="2400" dirty="0"/>
          </a:p>
        </p:txBody>
      </p:sp>
    </p:spTree>
    <p:extLst>
      <p:ext uri="{BB962C8B-B14F-4D97-AF65-F5344CB8AC3E}">
        <p14:creationId xmlns:p14="http://schemas.microsoft.com/office/powerpoint/2010/main" val="427290410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1700808"/>
            <a:ext cx="8352928" cy="2677656"/>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err="1"/>
              <a:t>env.workspace</a:t>
            </a:r>
            <a:r>
              <a:rPr lang="en-US" altLang="zh-CN" sz="2400" dirty="0"/>
              <a:t> = "C:\\data"</a:t>
            </a:r>
          </a:p>
          <a:p>
            <a:r>
              <a:rPr lang="en-US" altLang="zh-CN" sz="2400" dirty="0" err="1"/>
              <a:t>mxd</a:t>
            </a:r>
            <a:r>
              <a:rPr lang="en-US" altLang="zh-CN" sz="2400" dirty="0"/>
              <a:t> = </a:t>
            </a:r>
            <a:r>
              <a:rPr lang="en-US" altLang="zh-CN" sz="2400" dirty="0" err="1"/>
              <a:t>arcpy.mapping.MapDocument</a:t>
            </a:r>
            <a:r>
              <a:rPr lang="en-US" altLang="zh-CN" sz="2400" dirty="0"/>
              <a:t>("c:\\data\\</a:t>
            </a:r>
            <a:r>
              <a:rPr lang="en-US" altLang="zh-CN" sz="2400" dirty="0" err="1"/>
              <a:t>myDoc.mxd</a:t>
            </a:r>
            <a:r>
              <a:rPr lang="en-US" altLang="zh-CN" sz="2400" dirty="0"/>
              <a:t>")</a:t>
            </a:r>
          </a:p>
          <a:p>
            <a:r>
              <a:rPr lang="en-US" altLang="zh-CN" sz="2400" dirty="0"/>
              <a:t>for elm in </a:t>
            </a:r>
            <a:r>
              <a:rPr lang="en-US" altLang="zh-CN" sz="2400" dirty="0" err="1"/>
              <a:t>arcpy.mapping.ListLayoutElements</a:t>
            </a:r>
            <a:r>
              <a:rPr lang="en-US" altLang="zh-CN" sz="2400" dirty="0"/>
              <a:t>(</a:t>
            </a:r>
            <a:r>
              <a:rPr lang="en-US" altLang="zh-CN" sz="2400" dirty="0" err="1"/>
              <a:t>mxd</a:t>
            </a:r>
            <a:r>
              <a:rPr lang="en-US" altLang="zh-CN" sz="2400" dirty="0"/>
              <a:t>,"TEXT_ELEMENT"):</a:t>
            </a:r>
          </a:p>
          <a:p>
            <a:r>
              <a:rPr lang="en-US" altLang="zh-CN" sz="2400" dirty="0"/>
              <a:t>    print </a:t>
            </a:r>
            <a:r>
              <a:rPr lang="en-US" altLang="zh-CN" sz="2400" dirty="0" err="1"/>
              <a:t>elm.text</a:t>
            </a:r>
            <a:endParaRPr lang="zh-CN" altLang="en-US" sz="2400" dirty="0"/>
          </a:p>
        </p:txBody>
      </p:sp>
      <p:sp>
        <p:nvSpPr>
          <p:cNvPr id="3" name="TextBox 2"/>
          <p:cNvSpPr txBox="1"/>
          <p:nvPr/>
        </p:nvSpPr>
        <p:spPr>
          <a:xfrm>
            <a:off x="2555776" y="5085183"/>
            <a:ext cx="3024336" cy="461665"/>
          </a:xfrm>
          <a:prstGeom prst="rect">
            <a:avLst/>
          </a:prstGeom>
          <a:noFill/>
        </p:spPr>
        <p:txBody>
          <a:bodyPr wrap="square" rtlCol="0">
            <a:spAutoFit/>
          </a:bodyPr>
          <a:lstStyle/>
          <a:p>
            <a:r>
              <a:rPr lang="zh-CN" altLang="en-US" sz="2400" dirty="0" smtClean="0"/>
              <a:t>打印文本元素的文本</a:t>
            </a:r>
            <a:endParaRPr lang="zh-CN" altLang="en-US" sz="2400" dirty="0"/>
          </a:p>
        </p:txBody>
      </p:sp>
    </p:spTree>
    <p:extLst>
      <p:ext uri="{BB962C8B-B14F-4D97-AF65-F5344CB8AC3E}">
        <p14:creationId xmlns:p14="http://schemas.microsoft.com/office/powerpoint/2010/main" val="108594501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80728"/>
            <a:ext cx="8229600" cy="5145435"/>
          </a:xfrm>
        </p:spPr>
        <p:txBody>
          <a:bodyPr/>
          <a:lstStyle/>
          <a:p>
            <a:r>
              <a:rPr lang="zh-CN" altLang="en-US" dirty="0" smtClean="0"/>
              <a:t>地图图版中的文本可以设置成动态文本（</a:t>
            </a:r>
            <a:r>
              <a:rPr lang="en-US" altLang="zh-CN" dirty="0" smtClean="0"/>
              <a:t>Dynamic text</a:t>
            </a:r>
            <a:r>
              <a:rPr lang="zh-CN" altLang="en-US" dirty="0" smtClean="0"/>
              <a:t>），动态文本根据地图文档</a:t>
            </a:r>
            <a:r>
              <a:rPr lang="en-US" altLang="zh-CN" dirty="0" smtClean="0"/>
              <a:t> </a:t>
            </a:r>
            <a:r>
              <a:rPr lang="zh-CN" altLang="en-US" dirty="0" smtClean="0"/>
              <a:t>、数据框架、数据驱动页等的属性自动改变，包括：</a:t>
            </a:r>
            <a:endParaRPr lang="en-US" altLang="zh-CN" dirty="0" smtClean="0"/>
          </a:p>
          <a:p>
            <a:pPr lvl="1"/>
            <a:r>
              <a:rPr lang="zh-CN" altLang="en-US" dirty="0" smtClean="0"/>
              <a:t>用户名</a:t>
            </a:r>
            <a:endParaRPr lang="en-US" altLang="zh-CN" dirty="0" smtClean="0"/>
          </a:p>
          <a:p>
            <a:pPr lvl="1"/>
            <a:r>
              <a:rPr lang="zh-CN" altLang="en-US" dirty="0" smtClean="0"/>
              <a:t>日期</a:t>
            </a:r>
            <a:endParaRPr lang="en-US" altLang="zh-CN" dirty="0"/>
          </a:p>
          <a:p>
            <a:pPr lvl="1"/>
            <a:r>
              <a:rPr lang="zh-CN" altLang="en-US" dirty="0" smtClean="0"/>
              <a:t>地图文档的路径</a:t>
            </a:r>
            <a:r>
              <a:rPr lang="en-US" altLang="zh-CN" dirty="0" smtClean="0"/>
              <a:t> </a:t>
            </a:r>
            <a:endParaRPr lang="en-US" altLang="zh-CN" dirty="0"/>
          </a:p>
          <a:p>
            <a:pPr lvl="1"/>
            <a:r>
              <a:rPr lang="zh-CN" altLang="en-US" dirty="0" smtClean="0"/>
              <a:t>页码</a:t>
            </a:r>
            <a:endParaRPr lang="zh-CN" altLang="en-US" dirty="0"/>
          </a:p>
        </p:txBody>
      </p:sp>
    </p:spTree>
    <p:extLst>
      <p:ext uri="{BB962C8B-B14F-4D97-AF65-F5344CB8AC3E}">
        <p14:creationId xmlns:p14="http://schemas.microsoft.com/office/powerpoint/2010/main" val="44972093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476672"/>
            <a:ext cx="8229600" cy="6048672"/>
          </a:xfrm>
        </p:spPr>
        <p:txBody>
          <a:bodyPr/>
          <a:lstStyle/>
          <a:p>
            <a:r>
              <a:rPr lang="zh-CN" altLang="en-US" dirty="0" smtClean="0"/>
              <a:t>有七种类型动态文本：</a:t>
            </a:r>
            <a:endParaRPr lang="en-US" altLang="zh-CN" dirty="0" smtClean="0"/>
          </a:p>
          <a:p>
            <a:pPr lvl="1"/>
            <a:r>
              <a:rPr lang="en-US" altLang="zh-CN" dirty="0" smtClean="0"/>
              <a:t>Computer </a:t>
            </a:r>
            <a:r>
              <a:rPr lang="en-US" altLang="zh-CN" dirty="0"/>
              <a:t>(&lt;</a:t>
            </a:r>
            <a:r>
              <a:rPr lang="en-US" altLang="zh-CN" dirty="0" err="1"/>
              <a:t>dyn</a:t>
            </a:r>
            <a:r>
              <a:rPr lang="en-US" altLang="zh-CN" dirty="0"/>
              <a:t> type </a:t>
            </a:r>
            <a:r>
              <a:rPr lang="en-US" altLang="zh-CN" dirty="0" smtClean="0"/>
              <a:t>=“computer”/&gt;)</a:t>
            </a:r>
            <a:r>
              <a:rPr lang="zh-CN" altLang="en-US" dirty="0" smtClean="0"/>
              <a:t>，返回当前机器名。</a:t>
            </a:r>
            <a:r>
              <a:rPr lang="en-US" altLang="zh-CN" dirty="0" smtClean="0"/>
              <a:t> </a:t>
            </a:r>
            <a:endParaRPr lang="en-US" altLang="zh-CN" dirty="0"/>
          </a:p>
          <a:p>
            <a:pPr lvl="1"/>
            <a:r>
              <a:rPr lang="en-US" altLang="zh-CN" dirty="0"/>
              <a:t>User (&lt;</a:t>
            </a:r>
            <a:r>
              <a:rPr lang="en-US" altLang="zh-CN" dirty="0" err="1"/>
              <a:t>dyn</a:t>
            </a:r>
            <a:r>
              <a:rPr lang="en-US" altLang="zh-CN" dirty="0"/>
              <a:t> type </a:t>
            </a:r>
            <a:r>
              <a:rPr lang="en-US" altLang="zh-CN" dirty="0" smtClean="0"/>
              <a:t>=“user”/&gt;)</a:t>
            </a:r>
            <a:r>
              <a:rPr lang="zh-CN" altLang="en-US" dirty="0" smtClean="0"/>
              <a:t>，返回登陆名。</a:t>
            </a:r>
            <a:r>
              <a:rPr lang="en-US" altLang="zh-CN" dirty="0" smtClean="0"/>
              <a:t> </a:t>
            </a:r>
            <a:endParaRPr lang="en-US" altLang="zh-CN" dirty="0"/>
          </a:p>
          <a:p>
            <a:pPr lvl="1"/>
            <a:r>
              <a:rPr lang="en-US" altLang="zh-CN" dirty="0"/>
              <a:t>Date (&lt;</a:t>
            </a:r>
            <a:r>
              <a:rPr lang="en-US" altLang="zh-CN" dirty="0" err="1"/>
              <a:t>dyn</a:t>
            </a:r>
            <a:r>
              <a:rPr lang="en-US" altLang="zh-CN" dirty="0"/>
              <a:t> type </a:t>
            </a:r>
            <a:r>
              <a:rPr lang="en-US" altLang="zh-CN" dirty="0" smtClean="0"/>
              <a:t>=“date”/&gt;)</a:t>
            </a:r>
            <a:r>
              <a:rPr lang="zh-CN" altLang="en-US" dirty="0" smtClean="0"/>
              <a:t>，返回当前日期。</a:t>
            </a:r>
            <a:r>
              <a:rPr lang="en-US" altLang="zh-CN" dirty="0" smtClean="0"/>
              <a:t> </a:t>
            </a:r>
            <a:endParaRPr lang="en-US" altLang="zh-CN" dirty="0"/>
          </a:p>
          <a:p>
            <a:pPr lvl="1"/>
            <a:r>
              <a:rPr lang="en-US" altLang="zh-CN" dirty="0"/>
              <a:t>Time (&lt;</a:t>
            </a:r>
            <a:r>
              <a:rPr lang="en-US" altLang="zh-CN" dirty="0" err="1"/>
              <a:t>dyn</a:t>
            </a:r>
            <a:r>
              <a:rPr lang="en-US" altLang="zh-CN" dirty="0"/>
              <a:t> type </a:t>
            </a:r>
            <a:r>
              <a:rPr lang="en-US" altLang="zh-CN" dirty="0" smtClean="0"/>
              <a:t>=“time”/&gt;)</a:t>
            </a:r>
            <a:r>
              <a:rPr lang="zh-CN" altLang="en-US" dirty="0" smtClean="0"/>
              <a:t>返回当前时间。</a:t>
            </a:r>
            <a:endParaRPr lang="en-US" altLang="zh-CN" dirty="0"/>
          </a:p>
          <a:p>
            <a:pPr lvl="1"/>
            <a:r>
              <a:rPr lang="en-US" altLang="zh-CN" dirty="0"/>
              <a:t>Document (&lt;</a:t>
            </a:r>
            <a:r>
              <a:rPr lang="en-US" altLang="zh-CN" dirty="0" err="1"/>
              <a:t>dyn</a:t>
            </a:r>
            <a:r>
              <a:rPr lang="en-US" altLang="zh-CN" dirty="0"/>
              <a:t> type </a:t>
            </a:r>
            <a:r>
              <a:rPr lang="en-US" altLang="zh-CN" dirty="0" smtClean="0"/>
              <a:t>=“document”/&gt;)</a:t>
            </a:r>
            <a:r>
              <a:rPr lang="zh-CN" altLang="en-US" dirty="0" smtClean="0"/>
              <a:t>，返回地图文档的属性值。</a:t>
            </a:r>
            <a:endParaRPr lang="en-US" altLang="zh-CN" dirty="0" smtClean="0"/>
          </a:p>
          <a:p>
            <a:pPr lvl="1"/>
            <a:r>
              <a:rPr lang="en-US" altLang="zh-CN" dirty="0"/>
              <a:t>Data frame (&lt;</a:t>
            </a:r>
            <a:r>
              <a:rPr lang="en-US" altLang="zh-CN" dirty="0" err="1"/>
              <a:t>dyn</a:t>
            </a:r>
            <a:r>
              <a:rPr lang="en-US" altLang="zh-CN" dirty="0"/>
              <a:t> type =“</a:t>
            </a:r>
            <a:r>
              <a:rPr lang="en-US" altLang="zh-CN" dirty="0" err="1"/>
              <a:t>dataframe</a:t>
            </a:r>
            <a:r>
              <a:rPr lang="en-US" altLang="zh-CN" dirty="0" smtClean="0"/>
              <a:t>”/&gt;)</a:t>
            </a:r>
            <a:r>
              <a:rPr lang="zh-CN" altLang="en-US" dirty="0" smtClean="0"/>
              <a:t>，返回</a:t>
            </a:r>
            <a:r>
              <a:rPr lang="zh-CN" altLang="en-US" dirty="0"/>
              <a:t>指定数据框架的属性值。</a:t>
            </a:r>
            <a:endParaRPr lang="en-US" altLang="zh-CN" dirty="0"/>
          </a:p>
          <a:p>
            <a:pPr lvl="1"/>
            <a:r>
              <a:rPr lang="en-US" altLang="zh-CN" dirty="0"/>
              <a:t>Page (&lt;</a:t>
            </a:r>
            <a:r>
              <a:rPr lang="en-US" altLang="zh-CN" dirty="0" err="1"/>
              <a:t>dyn</a:t>
            </a:r>
            <a:r>
              <a:rPr lang="en-US" altLang="zh-CN" dirty="0"/>
              <a:t> type =“page”/&gt;)</a:t>
            </a:r>
            <a:r>
              <a:rPr lang="zh-CN" altLang="en-US" dirty="0"/>
              <a:t>，返回数据驱动页的属性值。</a:t>
            </a:r>
            <a:endParaRPr lang="en-US" altLang="zh-CN" dirty="0"/>
          </a:p>
          <a:p>
            <a:pPr lvl="1"/>
            <a:endParaRPr lang="en-US" altLang="zh-CN" dirty="0"/>
          </a:p>
          <a:p>
            <a:endParaRPr lang="zh-CN" altLang="en-US" dirty="0"/>
          </a:p>
        </p:txBody>
      </p:sp>
    </p:spTree>
    <p:extLst>
      <p:ext uri="{BB962C8B-B14F-4D97-AF65-F5344CB8AC3E}">
        <p14:creationId xmlns:p14="http://schemas.microsoft.com/office/powerpoint/2010/main" val="1458317266"/>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95536" y="1600200"/>
            <a:ext cx="8352928" cy="4525963"/>
          </a:xfrm>
        </p:spPr>
        <p:txBody>
          <a:bodyPr/>
          <a:lstStyle/>
          <a:p>
            <a:r>
              <a:rPr lang="zh-CN" altLang="en-US" dirty="0" smtClean="0"/>
              <a:t>动态文本实例：</a:t>
            </a:r>
            <a:endParaRPr lang="en-US" altLang="zh-CN" dirty="0" smtClean="0"/>
          </a:p>
          <a:p>
            <a:pPr lvl="1"/>
            <a:r>
              <a:rPr lang="en-US" altLang="zh-CN" dirty="0" smtClean="0"/>
              <a:t>Author</a:t>
            </a:r>
            <a:r>
              <a:rPr lang="en-US" altLang="zh-CN" dirty="0"/>
              <a:t>: &lt;</a:t>
            </a:r>
            <a:r>
              <a:rPr lang="en-US" altLang="zh-CN" dirty="0" err="1"/>
              <a:t>dyn</a:t>
            </a:r>
            <a:r>
              <a:rPr lang="en-US" altLang="zh-CN" dirty="0"/>
              <a:t> type="document" property="author</a:t>
            </a:r>
            <a:r>
              <a:rPr lang="en-US" altLang="zh-CN" dirty="0" smtClean="0"/>
              <a:t>"/&gt;</a:t>
            </a:r>
          </a:p>
          <a:p>
            <a:pPr lvl="1"/>
            <a:r>
              <a:rPr lang="fr-FR" altLang="zh-CN" dirty="0" smtClean="0"/>
              <a:t>Date</a:t>
            </a:r>
            <a:r>
              <a:rPr lang="fr-FR" altLang="zh-CN" dirty="0"/>
              <a:t>: &lt;dyn type="date" format</a:t>
            </a:r>
            <a:r>
              <a:rPr lang="fr-FR" altLang="zh-CN" dirty="0" smtClean="0"/>
              <a:t>=""/&gt;</a:t>
            </a:r>
          </a:p>
          <a:p>
            <a:pPr lvl="1"/>
            <a:r>
              <a:rPr lang="en-US" altLang="zh-CN" dirty="0"/>
              <a:t>Time: &lt;</a:t>
            </a:r>
            <a:r>
              <a:rPr lang="en-US" altLang="zh-CN" dirty="0" err="1"/>
              <a:t>dyn</a:t>
            </a:r>
            <a:r>
              <a:rPr lang="en-US" altLang="zh-CN" dirty="0"/>
              <a:t> type="time" format=""/&gt;</a:t>
            </a:r>
            <a:endParaRPr lang="zh-CN" altLang="en-US" dirty="0"/>
          </a:p>
        </p:txBody>
      </p:sp>
    </p:spTree>
    <p:extLst>
      <p:ext uri="{BB962C8B-B14F-4D97-AF65-F5344CB8AC3E}">
        <p14:creationId xmlns:p14="http://schemas.microsoft.com/office/powerpoint/2010/main" val="153731286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764704"/>
            <a:ext cx="8712968" cy="4524315"/>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a:t>from </a:t>
            </a:r>
            <a:r>
              <a:rPr lang="en-US" altLang="zh-CN" sz="2400" dirty="0" err="1"/>
              <a:t>datetime</a:t>
            </a:r>
            <a:r>
              <a:rPr lang="en-US" altLang="zh-CN" sz="2400" dirty="0"/>
              <a:t> import date</a:t>
            </a:r>
          </a:p>
          <a:p>
            <a:r>
              <a:rPr lang="en-US" altLang="zh-CN" sz="2400" dirty="0"/>
              <a:t>d = </a:t>
            </a:r>
            <a:r>
              <a:rPr lang="en-US" altLang="zh-CN" sz="2400" dirty="0" err="1"/>
              <a:t>date.today</a:t>
            </a:r>
            <a:r>
              <a:rPr lang="en-US" altLang="zh-CN" sz="2400" dirty="0"/>
              <a:t>()</a:t>
            </a:r>
          </a:p>
          <a:p>
            <a:r>
              <a:rPr lang="en-US" altLang="zh-CN" sz="2400" dirty="0" err="1"/>
              <a:t>ymd</a:t>
            </a:r>
            <a:r>
              <a:rPr lang="en-US" altLang="zh-CN" sz="2400" dirty="0"/>
              <a:t> = </a:t>
            </a:r>
            <a:r>
              <a:rPr lang="en-US" altLang="zh-CN" sz="2400" dirty="0" err="1"/>
              <a:t>str</a:t>
            </a:r>
            <a:r>
              <a:rPr lang="en-US" altLang="zh-CN" sz="2400" dirty="0"/>
              <a:t>(</a:t>
            </a:r>
            <a:r>
              <a:rPr lang="en-US" altLang="zh-CN" sz="2400" dirty="0" err="1"/>
              <a:t>d.year</a:t>
            </a:r>
            <a:r>
              <a:rPr lang="en-US" altLang="zh-CN" sz="2400" dirty="0"/>
              <a:t>) + "</a:t>
            </a:r>
            <a:r>
              <a:rPr lang="zh-CN" altLang="en-US" sz="2400" dirty="0"/>
              <a:t>年</a:t>
            </a:r>
            <a:r>
              <a:rPr lang="en-US" altLang="zh-CN" sz="2400" dirty="0"/>
              <a:t>" + </a:t>
            </a:r>
            <a:r>
              <a:rPr lang="en-US" altLang="zh-CN" sz="2400" dirty="0" err="1"/>
              <a:t>str</a:t>
            </a:r>
            <a:r>
              <a:rPr lang="en-US" altLang="zh-CN" sz="2400" dirty="0"/>
              <a:t>(</a:t>
            </a:r>
            <a:r>
              <a:rPr lang="en-US" altLang="zh-CN" sz="2400" dirty="0" err="1"/>
              <a:t>d.month</a:t>
            </a:r>
            <a:r>
              <a:rPr lang="en-US" altLang="zh-CN" sz="2400" dirty="0"/>
              <a:t>) + "</a:t>
            </a:r>
            <a:r>
              <a:rPr lang="zh-CN" altLang="en-US" sz="2400" dirty="0"/>
              <a:t>月</a:t>
            </a:r>
            <a:r>
              <a:rPr lang="en-US" altLang="zh-CN" sz="2400" dirty="0"/>
              <a:t>" + </a:t>
            </a:r>
            <a:r>
              <a:rPr lang="en-US" altLang="zh-CN" sz="2400" dirty="0" err="1"/>
              <a:t>str</a:t>
            </a:r>
            <a:r>
              <a:rPr lang="en-US" altLang="zh-CN" sz="2400" dirty="0"/>
              <a:t>(</a:t>
            </a:r>
            <a:r>
              <a:rPr lang="en-US" altLang="zh-CN" sz="2400" dirty="0" err="1"/>
              <a:t>d.day</a:t>
            </a:r>
            <a:r>
              <a:rPr lang="en-US" altLang="zh-CN" sz="2400" dirty="0"/>
              <a:t>) + "</a:t>
            </a:r>
            <a:r>
              <a:rPr lang="zh-CN" altLang="en-US" sz="2400" dirty="0"/>
              <a:t>日</a:t>
            </a:r>
            <a:r>
              <a:rPr lang="en-US" altLang="zh-CN" sz="2400" dirty="0"/>
              <a:t>"</a:t>
            </a:r>
          </a:p>
          <a:p>
            <a:r>
              <a:rPr lang="en-US" altLang="zh-CN" sz="2400" dirty="0" err="1"/>
              <a:t>env.workspace</a:t>
            </a:r>
            <a:r>
              <a:rPr lang="en-US" altLang="zh-CN" sz="2400" dirty="0"/>
              <a:t> = "C:\\data"</a:t>
            </a:r>
          </a:p>
          <a:p>
            <a:r>
              <a:rPr lang="en-US" altLang="zh-CN" sz="2400" dirty="0" err="1"/>
              <a:t>mxd</a:t>
            </a:r>
            <a:r>
              <a:rPr lang="en-US" altLang="zh-CN" sz="2400" dirty="0"/>
              <a:t> = </a:t>
            </a:r>
            <a:r>
              <a:rPr lang="en-US" altLang="zh-CN" sz="2400" dirty="0" err="1"/>
              <a:t>arcpy.mapping.MapDocument</a:t>
            </a:r>
            <a:r>
              <a:rPr lang="en-US" altLang="zh-CN" sz="2400" dirty="0"/>
              <a:t>("CURRENT")</a:t>
            </a:r>
          </a:p>
          <a:p>
            <a:r>
              <a:rPr lang="en-US" altLang="zh-CN" sz="2400" dirty="0"/>
              <a:t>for elm in </a:t>
            </a:r>
            <a:r>
              <a:rPr lang="en-US" altLang="zh-CN" sz="2400" dirty="0" err="1"/>
              <a:t>arcpy.mapping.ListLayoutElements</a:t>
            </a:r>
            <a:r>
              <a:rPr lang="en-US" altLang="zh-CN" sz="2400" dirty="0"/>
              <a:t>(</a:t>
            </a:r>
            <a:r>
              <a:rPr lang="en-US" altLang="zh-CN" sz="2400" dirty="0" err="1"/>
              <a:t>mxd</a:t>
            </a:r>
            <a:r>
              <a:rPr lang="en-US" altLang="zh-CN" sz="2400" dirty="0"/>
              <a:t>,"TEXT_ELEMENT"):</a:t>
            </a:r>
          </a:p>
          <a:p>
            <a:r>
              <a:rPr lang="en-US" altLang="zh-CN" sz="2400" dirty="0"/>
              <a:t>    if </a:t>
            </a:r>
            <a:r>
              <a:rPr lang="en-US" altLang="zh-CN" sz="2400" dirty="0" err="1"/>
              <a:t>elm.text</a:t>
            </a:r>
            <a:r>
              <a:rPr lang="en-US" altLang="zh-CN" sz="2400" dirty="0"/>
              <a:t> == "date":</a:t>
            </a:r>
          </a:p>
          <a:p>
            <a:r>
              <a:rPr lang="en-US" altLang="zh-CN" sz="2400" dirty="0"/>
              <a:t>        </a:t>
            </a:r>
            <a:r>
              <a:rPr lang="en-US" altLang="zh-CN" sz="2400" dirty="0" err="1"/>
              <a:t>elm.text</a:t>
            </a:r>
            <a:r>
              <a:rPr lang="en-US" altLang="zh-CN" sz="2400" dirty="0"/>
              <a:t> = "</a:t>
            </a:r>
            <a:r>
              <a:rPr lang="zh-CN" altLang="en-US" sz="2400" dirty="0"/>
              <a:t>编制日期：</a:t>
            </a:r>
            <a:r>
              <a:rPr lang="en-US" altLang="zh-CN" sz="2400" dirty="0"/>
              <a:t>" + </a:t>
            </a:r>
            <a:r>
              <a:rPr lang="en-US" altLang="zh-CN" sz="2400" dirty="0" err="1"/>
              <a:t>ymd</a:t>
            </a:r>
            <a:endParaRPr lang="en-US" altLang="zh-CN" sz="2400" dirty="0"/>
          </a:p>
          <a:p>
            <a:r>
              <a:rPr lang="en-US" altLang="zh-CN" sz="2400" dirty="0" err="1"/>
              <a:t>arcpy.RefreshActiveView</a:t>
            </a:r>
            <a:r>
              <a:rPr lang="en-US" altLang="zh-CN" sz="2400" dirty="0"/>
              <a:t>()</a:t>
            </a:r>
          </a:p>
          <a:p>
            <a:r>
              <a:rPr lang="en-US" altLang="zh-CN" sz="2400" dirty="0"/>
              <a:t>del </a:t>
            </a:r>
            <a:r>
              <a:rPr lang="en-US" altLang="zh-CN" sz="2400" dirty="0" err="1"/>
              <a:t>mxd</a:t>
            </a:r>
            <a:r>
              <a:rPr lang="en-US" altLang="zh-CN" sz="2400" dirty="0"/>
              <a:t> </a:t>
            </a:r>
            <a:endParaRPr lang="zh-CN" altLang="en-US" sz="2400" dirty="0"/>
          </a:p>
        </p:txBody>
      </p:sp>
      <p:sp>
        <p:nvSpPr>
          <p:cNvPr id="3" name="TextBox 2"/>
          <p:cNvSpPr txBox="1"/>
          <p:nvPr/>
        </p:nvSpPr>
        <p:spPr>
          <a:xfrm>
            <a:off x="431540" y="5589240"/>
            <a:ext cx="8352928" cy="769441"/>
          </a:xfrm>
          <a:prstGeom prst="rect">
            <a:avLst/>
          </a:prstGeom>
          <a:noFill/>
        </p:spPr>
        <p:txBody>
          <a:bodyPr wrap="square" rtlCol="0">
            <a:spAutoFit/>
          </a:bodyPr>
          <a:lstStyle/>
          <a:p>
            <a:r>
              <a:rPr lang="zh-CN" altLang="en-US" sz="2200" dirty="0" smtClean="0"/>
              <a:t>在程序中动态修改文本值。如果文本元素的文本值为“</a:t>
            </a:r>
            <a:r>
              <a:rPr lang="en-US" altLang="zh-CN" sz="2200" dirty="0" smtClean="0"/>
              <a:t>date</a:t>
            </a:r>
            <a:r>
              <a:rPr lang="zh-CN" altLang="en-US" sz="2200" dirty="0" smtClean="0"/>
              <a:t>”，则改为当前日期（脚本放在</a:t>
            </a:r>
            <a:r>
              <a:rPr lang="en-US" altLang="zh-CN" sz="2200" dirty="0" err="1" smtClean="0"/>
              <a:t>ArcMap</a:t>
            </a:r>
            <a:r>
              <a:rPr lang="zh-CN" altLang="en-US" sz="2200" dirty="0" smtClean="0"/>
              <a:t>的</a:t>
            </a:r>
            <a:r>
              <a:rPr lang="en-US" altLang="zh-CN" sz="2200" dirty="0" smtClean="0"/>
              <a:t>Python</a:t>
            </a:r>
            <a:r>
              <a:rPr lang="zh-CN" altLang="en-US" sz="2200" dirty="0" smtClean="0"/>
              <a:t>窗口中运行）。</a:t>
            </a:r>
            <a:endParaRPr lang="zh-CN" altLang="en-US" sz="2200" dirty="0"/>
          </a:p>
        </p:txBody>
      </p:sp>
    </p:spTree>
    <p:extLst>
      <p:ext uri="{BB962C8B-B14F-4D97-AF65-F5344CB8AC3E}">
        <p14:creationId xmlns:p14="http://schemas.microsoft.com/office/powerpoint/2010/main" val="359204696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96752"/>
            <a:ext cx="8229600" cy="4929411"/>
          </a:xfrm>
        </p:spPr>
        <p:txBody>
          <a:bodyPr/>
          <a:lstStyle/>
          <a:p>
            <a:r>
              <a:rPr lang="en-US" altLang="zh-CN" dirty="0" err="1" smtClean="0"/>
              <a:t>DataDrivenPages</a:t>
            </a:r>
            <a:r>
              <a:rPr lang="zh-CN" altLang="en-US" dirty="0" smtClean="0"/>
              <a:t>类：</a:t>
            </a:r>
            <a:endParaRPr lang="en-US" altLang="zh-CN" dirty="0" smtClean="0"/>
          </a:p>
          <a:p>
            <a:pPr lvl="1"/>
            <a:r>
              <a:rPr lang="zh-CN" altLang="en-US" dirty="0" smtClean="0"/>
              <a:t>在</a:t>
            </a:r>
            <a:r>
              <a:rPr lang="en-US" altLang="zh-CN" dirty="0" err="1" smtClean="0"/>
              <a:t>ArcMap</a:t>
            </a:r>
            <a:r>
              <a:rPr lang="zh-CN" altLang="en-US" dirty="0" smtClean="0"/>
              <a:t>中，利用</a:t>
            </a:r>
            <a:r>
              <a:rPr lang="en-US" altLang="zh-CN" dirty="0" smtClean="0"/>
              <a:t>Data </a:t>
            </a:r>
            <a:r>
              <a:rPr lang="en-US" altLang="zh-CN" dirty="0"/>
              <a:t>Driven </a:t>
            </a:r>
            <a:r>
              <a:rPr lang="en-US" altLang="zh-CN" dirty="0" smtClean="0"/>
              <a:t>Pages</a:t>
            </a:r>
            <a:r>
              <a:rPr lang="zh-CN" altLang="en-US" dirty="0" smtClean="0"/>
              <a:t>工具条可以产生分页图版（地图册），分页是基于索引图层（多边形图层，图层中的每个多边形表示一个页面的范围，可以是规则的、大小一致的多边形，也可以是反映区域范围的多边形）。</a:t>
            </a:r>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12057520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endParaRPr lang="zh-CN" altLang="en-US" dirty="0" smtClean="0"/>
          </a:p>
        </p:txBody>
      </p:sp>
      <p:sp>
        <p:nvSpPr>
          <p:cNvPr id="4099" name="内容占位符 2"/>
          <p:cNvSpPr>
            <a:spLocks noGrp="1"/>
          </p:cNvSpPr>
          <p:nvPr>
            <p:ph idx="1"/>
          </p:nvPr>
        </p:nvSpPr>
        <p:spPr/>
        <p:txBody>
          <a:bodyPr/>
          <a:lstStyle/>
          <a:p>
            <a:r>
              <a:rPr lang="zh-CN" altLang="en-US" dirty="0" smtClean="0"/>
              <a:t>用户也可以在</a:t>
            </a:r>
            <a:r>
              <a:rPr lang="en-US" altLang="zh-CN" dirty="0" smtClean="0"/>
              <a:t>ArcGIS Desktop</a:t>
            </a:r>
            <a:r>
              <a:rPr lang="zh-CN" altLang="en-US" dirty="0" smtClean="0"/>
              <a:t>中创建自己的工具箱，并在工具箱中添加新的工具。工具箱的创建在</a:t>
            </a:r>
            <a:r>
              <a:rPr lang="en-US" altLang="zh-CN" dirty="0" err="1" smtClean="0"/>
              <a:t>ArcCatalog</a:t>
            </a:r>
            <a:r>
              <a:rPr lang="zh-CN" altLang="en-US" dirty="0" smtClean="0"/>
              <a:t>或</a:t>
            </a:r>
            <a:r>
              <a:rPr lang="en-US" altLang="zh-CN" dirty="0" smtClean="0"/>
              <a:t>Catalog</a:t>
            </a:r>
            <a:r>
              <a:rPr lang="zh-CN" altLang="en-US" dirty="0" smtClean="0"/>
              <a:t>窗口中，</a:t>
            </a:r>
            <a:r>
              <a:rPr lang="zh-CN" altLang="en-US" dirty="0"/>
              <a:t>在</a:t>
            </a:r>
            <a:r>
              <a:rPr lang="en-US" altLang="zh-CN" dirty="0" err="1"/>
              <a:t>ArcToolbox</a:t>
            </a:r>
            <a:r>
              <a:rPr lang="zh-CN" altLang="en-US" dirty="0" smtClean="0"/>
              <a:t>窗口，可以把已创建的工具箱添加到工具箱窗口中，并可以添加新的工具。</a:t>
            </a:r>
            <a:endParaRPr lang="en-US" altLang="zh-CN" dirty="0" smtClean="0"/>
          </a:p>
          <a:p>
            <a:endParaRPr lang="zh-CN" altLang="en-US" dirty="0" smtClean="0"/>
          </a:p>
        </p:txBody>
      </p:sp>
    </p:spTree>
    <p:extLst>
      <p:ext uri="{BB962C8B-B14F-4D97-AF65-F5344CB8AC3E}">
        <p14:creationId xmlns:p14="http://schemas.microsoft.com/office/powerpoint/2010/main" val="281448980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76672"/>
            <a:ext cx="6768752" cy="5526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627784" y="6117869"/>
            <a:ext cx="3456384" cy="461665"/>
          </a:xfrm>
          <a:prstGeom prst="rect">
            <a:avLst/>
          </a:prstGeom>
          <a:noFill/>
        </p:spPr>
        <p:txBody>
          <a:bodyPr wrap="square" rtlCol="0">
            <a:spAutoFit/>
          </a:bodyPr>
          <a:lstStyle/>
          <a:p>
            <a:r>
              <a:rPr lang="zh-CN" altLang="en-US" sz="2400" dirty="0" smtClean="0"/>
              <a:t>设置数据驱动页对话框</a:t>
            </a:r>
            <a:endParaRPr lang="zh-CN" altLang="en-US" sz="2400" dirty="0"/>
          </a:p>
        </p:txBody>
      </p:sp>
    </p:spTree>
    <p:extLst>
      <p:ext uri="{BB962C8B-B14F-4D97-AF65-F5344CB8AC3E}">
        <p14:creationId xmlns:p14="http://schemas.microsoft.com/office/powerpoint/2010/main" val="257266264"/>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Map book title page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476672"/>
            <a:ext cx="4999412" cy="58326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920308" y="5530532"/>
            <a:ext cx="2252092" cy="461665"/>
          </a:xfrm>
          <a:prstGeom prst="rect">
            <a:avLst/>
          </a:prstGeom>
          <a:noFill/>
        </p:spPr>
        <p:txBody>
          <a:bodyPr wrap="square" rtlCol="0">
            <a:spAutoFit/>
          </a:bodyPr>
          <a:lstStyle/>
          <a:p>
            <a:r>
              <a:rPr lang="zh-CN" altLang="en-US" sz="2400" dirty="0"/>
              <a:t>地图册</a:t>
            </a:r>
            <a:r>
              <a:rPr lang="zh-CN" altLang="en-US" sz="2400" dirty="0" smtClean="0"/>
              <a:t>的样例</a:t>
            </a:r>
            <a:endParaRPr lang="zh-CN" altLang="en-US" sz="2400" dirty="0"/>
          </a:p>
        </p:txBody>
      </p:sp>
    </p:spTree>
    <p:extLst>
      <p:ext uri="{BB962C8B-B14F-4D97-AF65-F5344CB8AC3E}">
        <p14:creationId xmlns:p14="http://schemas.microsoft.com/office/powerpoint/2010/main" val="209022288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1"/>
            <a:r>
              <a:rPr lang="zh-CN" altLang="en-US" dirty="0" smtClean="0"/>
              <a:t>可以用另一个数据框架作为范围指示器（</a:t>
            </a:r>
            <a:r>
              <a:rPr lang="en-US" altLang="zh-CN" dirty="0"/>
              <a:t>extent </a:t>
            </a:r>
            <a:r>
              <a:rPr lang="en-US" altLang="zh-CN" dirty="0" smtClean="0"/>
              <a:t>indicators</a:t>
            </a:r>
            <a:r>
              <a:rPr lang="zh-CN" altLang="en-US" dirty="0" smtClean="0"/>
              <a:t>）显示当前页面的范围，关联的数据框架及范围的显示形式可通过数据框架的属性对话框设置。</a:t>
            </a:r>
            <a:endParaRPr lang="zh-CN" altLang="en-US" dirty="0"/>
          </a:p>
        </p:txBody>
      </p:sp>
    </p:spTree>
    <p:extLst>
      <p:ext uri="{BB962C8B-B14F-4D97-AF65-F5344CB8AC3E}">
        <p14:creationId xmlns:p14="http://schemas.microsoft.com/office/powerpoint/2010/main" val="197040775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548680"/>
            <a:ext cx="4402038" cy="523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123728" y="5949280"/>
            <a:ext cx="4824536" cy="461665"/>
          </a:xfrm>
          <a:prstGeom prst="rect">
            <a:avLst/>
          </a:prstGeom>
          <a:noFill/>
        </p:spPr>
        <p:txBody>
          <a:bodyPr wrap="square" rtlCol="0">
            <a:spAutoFit/>
          </a:bodyPr>
          <a:lstStyle/>
          <a:p>
            <a:r>
              <a:rPr lang="zh-CN" altLang="en-US" sz="2400" dirty="0" smtClean="0"/>
              <a:t>选择要指示的数据框架及指示形式</a:t>
            </a:r>
            <a:endParaRPr lang="zh-CN" altLang="en-US" sz="2400" dirty="0"/>
          </a:p>
        </p:txBody>
      </p:sp>
    </p:spTree>
    <p:extLst>
      <p:ext uri="{BB962C8B-B14F-4D97-AF65-F5344CB8AC3E}">
        <p14:creationId xmlns:p14="http://schemas.microsoft.com/office/powerpoint/2010/main" val="112101069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908720"/>
            <a:ext cx="6768751" cy="459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699792" y="5717424"/>
            <a:ext cx="3877985" cy="461665"/>
          </a:xfrm>
          <a:prstGeom prst="rect">
            <a:avLst/>
          </a:prstGeom>
        </p:spPr>
        <p:txBody>
          <a:bodyPr wrap="none">
            <a:spAutoFit/>
          </a:bodyPr>
          <a:lstStyle/>
          <a:p>
            <a:r>
              <a:rPr lang="zh-CN" altLang="en-US" sz="2400" dirty="0" smtClean="0"/>
              <a:t>显示当前驱动页范围的例子</a:t>
            </a:r>
            <a:endParaRPr lang="zh-CN" altLang="en-US" sz="2400" dirty="0"/>
          </a:p>
        </p:txBody>
      </p:sp>
    </p:spTree>
    <p:extLst>
      <p:ext uri="{BB962C8B-B14F-4D97-AF65-F5344CB8AC3E}">
        <p14:creationId xmlns:p14="http://schemas.microsoft.com/office/powerpoint/2010/main" val="1829264919"/>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1"/>
            <a:r>
              <a:rPr lang="en-US" altLang="zh-CN" dirty="0" err="1"/>
              <a:t>DataDrivenPages</a:t>
            </a:r>
            <a:r>
              <a:rPr lang="zh-CN" altLang="en-US" dirty="0"/>
              <a:t>对象用于管理地图文档（具有</a:t>
            </a:r>
            <a:r>
              <a:rPr lang="en-US" altLang="zh-CN" dirty="0"/>
              <a:t>Data Driven Pages</a:t>
            </a:r>
            <a:r>
              <a:rPr lang="zh-CN" altLang="en-US" dirty="0"/>
              <a:t>功能）中的图版页面</a:t>
            </a:r>
            <a:r>
              <a:rPr lang="zh-CN" altLang="en-US" dirty="0" smtClean="0"/>
              <a:t>。</a:t>
            </a:r>
            <a:endParaRPr lang="en-US" altLang="zh-CN" dirty="0" smtClean="0"/>
          </a:p>
          <a:p>
            <a:pPr lvl="1"/>
            <a:r>
              <a:rPr lang="en-US" altLang="zh-CN" dirty="0" err="1" smtClean="0"/>
              <a:t>DataDrivenPages</a:t>
            </a:r>
            <a:r>
              <a:rPr lang="zh-CN" altLang="en-US" dirty="0"/>
              <a:t>对象可以通过地图文档的</a:t>
            </a:r>
            <a:r>
              <a:rPr lang="en-US" altLang="zh-CN" dirty="0" err="1"/>
              <a:t>dataDrivenPages</a:t>
            </a:r>
            <a:r>
              <a:rPr lang="zh-CN" altLang="en-US" dirty="0"/>
              <a:t>属性获得。</a:t>
            </a:r>
          </a:p>
          <a:p>
            <a:endParaRPr lang="zh-CN" altLang="en-US" dirty="0"/>
          </a:p>
        </p:txBody>
      </p:sp>
    </p:spTree>
    <p:extLst>
      <p:ext uri="{BB962C8B-B14F-4D97-AF65-F5344CB8AC3E}">
        <p14:creationId xmlns:p14="http://schemas.microsoft.com/office/powerpoint/2010/main" val="3706541640"/>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398167505"/>
              </p:ext>
            </p:extLst>
          </p:nvPr>
        </p:nvGraphicFramePr>
        <p:xfrm>
          <a:off x="827584" y="2564904"/>
          <a:ext cx="7200800" cy="1999178"/>
        </p:xfrm>
        <a:graphic>
          <a:graphicData uri="http://schemas.openxmlformats.org/drawingml/2006/table">
            <a:tbl>
              <a:tblPr firstRow="1" bandRow="1">
                <a:tableStyleId>{5C22544A-7EE6-4342-B048-85BDC9FD1C3A}</a:tableStyleId>
              </a:tblPr>
              <a:tblGrid>
                <a:gridCol w="2664296"/>
                <a:gridCol w="4536504"/>
              </a:tblGrid>
              <a:tr h="334876">
                <a:tc>
                  <a:txBody>
                    <a:bodyPr/>
                    <a:lstStyle/>
                    <a:p>
                      <a:pPr algn="ctr"/>
                      <a:r>
                        <a:rPr lang="zh-CN" altLang="en-US" dirty="0" smtClean="0">
                          <a:solidFill>
                            <a:schemeClr val="bg1"/>
                          </a:solidFill>
                        </a:rPr>
                        <a:t>属性</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9833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pageCount</a:t>
                      </a:r>
                      <a:endParaRPr lang="zh-CN" altLang="en-US" dirty="0"/>
                    </a:p>
                  </a:txBody>
                  <a:tcPr/>
                </a:tc>
                <a:tc>
                  <a:txBody>
                    <a:bodyPr/>
                    <a:lstStyle/>
                    <a:p>
                      <a:r>
                        <a:rPr lang="zh-CN" altLang="en-US" dirty="0" smtClean="0"/>
                        <a:t>返回页面数</a:t>
                      </a:r>
                      <a:endParaRPr lang="zh-CN" altLang="en-US" dirty="0"/>
                    </a:p>
                  </a:txBody>
                  <a:tcPr/>
                </a:tc>
              </a:tr>
              <a:tr h="57606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currentPageID</a:t>
                      </a:r>
                      <a:endParaRPr lang="zh-CN" altLang="en-US" dirty="0"/>
                    </a:p>
                  </a:txBody>
                  <a:tcPr/>
                </a:tc>
                <a:tc>
                  <a:txBody>
                    <a:bodyPr/>
                    <a:lstStyle/>
                    <a:p>
                      <a:r>
                        <a:rPr lang="zh-CN" altLang="en-US" dirty="0" smtClean="0"/>
                        <a:t>返回或设置当前页面的</a:t>
                      </a:r>
                      <a:r>
                        <a:rPr lang="en-US" altLang="zh-CN" dirty="0" smtClean="0"/>
                        <a:t>ID</a:t>
                      </a:r>
                      <a:endParaRPr lang="zh-CN" altLang="en-US" dirty="0"/>
                    </a:p>
                  </a:txBody>
                  <a:tcPr/>
                </a:tc>
              </a:tr>
              <a:tr h="55901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pageRow</a:t>
                      </a:r>
                      <a:endParaRPr lang="zh-CN" altLang="en-US" dirty="0"/>
                    </a:p>
                  </a:txBody>
                  <a:tcPr/>
                </a:tc>
                <a:tc>
                  <a:txBody>
                    <a:bodyPr/>
                    <a:lstStyle/>
                    <a:p>
                      <a:r>
                        <a:rPr lang="zh-CN" altLang="en-US" dirty="0" smtClean="0"/>
                        <a:t>根据当前页面返回索引图层的</a:t>
                      </a:r>
                      <a:r>
                        <a:rPr lang="en-US" altLang="zh-CN" dirty="0" smtClean="0"/>
                        <a:t>row</a:t>
                      </a:r>
                      <a:r>
                        <a:rPr lang="zh-CN" altLang="en-US" dirty="0" smtClean="0"/>
                        <a:t>对象</a:t>
                      </a:r>
                      <a:endParaRPr lang="zh-CN" altLang="en-US" dirty="0"/>
                    </a:p>
                  </a:txBody>
                  <a:tcPr/>
                </a:tc>
              </a:tr>
            </a:tbl>
          </a:graphicData>
        </a:graphic>
      </p:graphicFrame>
      <p:sp>
        <p:nvSpPr>
          <p:cNvPr id="2" name="矩形 1"/>
          <p:cNvSpPr/>
          <p:nvPr/>
        </p:nvSpPr>
        <p:spPr>
          <a:xfrm>
            <a:off x="2339752" y="1700808"/>
            <a:ext cx="4139275" cy="461665"/>
          </a:xfrm>
          <a:prstGeom prst="rect">
            <a:avLst/>
          </a:prstGeom>
        </p:spPr>
        <p:txBody>
          <a:bodyPr wrap="none">
            <a:spAutoFit/>
          </a:bodyPr>
          <a:lstStyle/>
          <a:p>
            <a:r>
              <a:rPr lang="en-US" altLang="zh-CN" sz="2400" dirty="0" err="1"/>
              <a:t>DataDrivenPages</a:t>
            </a:r>
            <a:r>
              <a:rPr lang="zh-CN" altLang="en-US" sz="2400" dirty="0" smtClean="0"/>
              <a:t>对象的属性</a:t>
            </a:r>
            <a:endParaRPr lang="zh-CN" altLang="en-US" sz="2400" dirty="0"/>
          </a:p>
        </p:txBody>
      </p:sp>
    </p:spTree>
    <p:extLst>
      <p:ext uri="{BB962C8B-B14F-4D97-AF65-F5344CB8AC3E}">
        <p14:creationId xmlns:p14="http://schemas.microsoft.com/office/powerpoint/2010/main" val="3568801168"/>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556792"/>
            <a:ext cx="8229600" cy="4525963"/>
          </a:xfrm>
        </p:spPr>
        <p:txBody>
          <a:bodyPr>
            <a:norm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421185983"/>
              </p:ext>
            </p:extLst>
          </p:nvPr>
        </p:nvGraphicFramePr>
        <p:xfrm>
          <a:off x="395536" y="1484784"/>
          <a:ext cx="8352928" cy="4572000"/>
        </p:xfrm>
        <a:graphic>
          <a:graphicData uri="http://schemas.openxmlformats.org/drawingml/2006/table">
            <a:tbl>
              <a:tblPr firstRow="1" bandRow="1">
                <a:tableStyleId>{5C22544A-7EE6-4342-B048-85BDC9FD1C3A}</a:tableStyleId>
              </a:tblPr>
              <a:tblGrid>
                <a:gridCol w="4752528"/>
                <a:gridCol w="3600400"/>
              </a:tblGrid>
              <a:tr h="357603">
                <a:tc>
                  <a:txBody>
                    <a:bodyPr/>
                    <a:lstStyle/>
                    <a:p>
                      <a:pPr algn="ctr"/>
                      <a:r>
                        <a:rPr lang="zh-CN" altLang="en-US" dirty="0" smtClean="0">
                          <a:solidFill>
                            <a:schemeClr val="bg1"/>
                          </a:solidFill>
                        </a:rPr>
                        <a:t>方法</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140969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exportToPDF</a:t>
                      </a:r>
                      <a:r>
                        <a:rPr lang="en-US" altLang="zh-CN" dirty="0" smtClean="0"/>
                        <a:t>(</a:t>
                      </a:r>
                      <a:r>
                        <a:rPr lang="en-US" altLang="zh-CN" dirty="0" err="1" smtClean="0"/>
                        <a:t>out_pdf</a:t>
                      </a:r>
                      <a:r>
                        <a:rPr lang="en-US" altLang="zh-CN" dirty="0" smtClean="0"/>
                        <a:t>, {</a:t>
                      </a:r>
                      <a:r>
                        <a:rPr lang="en-US" altLang="zh-CN" dirty="0" err="1" smtClean="0"/>
                        <a:t>page_range_type</a:t>
                      </a:r>
                      <a:r>
                        <a:rPr lang="en-US" altLang="zh-CN" dirty="0" smtClean="0"/>
                        <a:t>}, {</a:t>
                      </a:r>
                      <a:r>
                        <a:rPr lang="en-US" altLang="zh-CN" dirty="0" err="1" smtClean="0"/>
                        <a:t>page_range_string</a:t>
                      </a:r>
                      <a:r>
                        <a:rPr lang="en-US" altLang="zh-CN" dirty="0" smtClean="0"/>
                        <a:t>}, {</a:t>
                      </a:r>
                      <a:r>
                        <a:rPr lang="en-US" altLang="zh-CN" dirty="0" err="1" smtClean="0"/>
                        <a:t>multiple_files</a:t>
                      </a:r>
                      <a:r>
                        <a:rPr lang="en-US" altLang="zh-CN" dirty="0" smtClean="0"/>
                        <a:t>}, {resolution}, {</a:t>
                      </a:r>
                      <a:r>
                        <a:rPr lang="en-US" altLang="zh-CN" dirty="0" err="1" smtClean="0"/>
                        <a:t>image_quality</a:t>
                      </a:r>
                      <a:r>
                        <a:rPr lang="en-US" altLang="zh-CN" dirty="0" smtClean="0"/>
                        <a:t>}, {</a:t>
                      </a:r>
                      <a:r>
                        <a:rPr lang="en-US" altLang="zh-CN" dirty="0" err="1" smtClean="0"/>
                        <a:t>colorspace</a:t>
                      </a:r>
                      <a:r>
                        <a:rPr lang="en-US" altLang="zh-CN" dirty="0" smtClean="0"/>
                        <a:t>}, {</a:t>
                      </a:r>
                      <a:r>
                        <a:rPr lang="en-US" altLang="zh-CN" dirty="0" err="1" smtClean="0"/>
                        <a:t>compress_vectors</a:t>
                      </a:r>
                      <a:r>
                        <a:rPr lang="en-US" altLang="zh-CN" dirty="0" smtClean="0"/>
                        <a:t>}, {</a:t>
                      </a:r>
                      <a:r>
                        <a:rPr lang="en-US" altLang="zh-CN" dirty="0" err="1" smtClean="0"/>
                        <a:t>image_compression</a:t>
                      </a:r>
                      <a:r>
                        <a:rPr lang="en-US" altLang="zh-CN" dirty="0" smtClean="0"/>
                        <a:t>}, {</a:t>
                      </a:r>
                      <a:r>
                        <a:rPr lang="en-US" altLang="zh-CN" dirty="0" err="1" smtClean="0"/>
                        <a:t>picture_symbol</a:t>
                      </a:r>
                      <a:r>
                        <a:rPr lang="en-US" altLang="zh-CN" dirty="0" smtClean="0"/>
                        <a:t>}, {</a:t>
                      </a:r>
                      <a:r>
                        <a:rPr lang="en-US" altLang="zh-CN" dirty="0" err="1" smtClean="0"/>
                        <a:t>convert_markers</a:t>
                      </a:r>
                      <a:r>
                        <a:rPr lang="en-US" altLang="zh-CN" dirty="0" smtClean="0"/>
                        <a:t>}, {</a:t>
                      </a:r>
                      <a:r>
                        <a:rPr lang="en-US" altLang="zh-CN" dirty="0" err="1" smtClean="0"/>
                        <a:t>embed_fonts</a:t>
                      </a:r>
                      <a:r>
                        <a:rPr lang="en-US" altLang="zh-CN" dirty="0" smtClean="0"/>
                        <a:t>}, {</a:t>
                      </a:r>
                      <a:r>
                        <a:rPr lang="en-US" altLang="zh-CN" dirty="0" err="1" smtClean="0"/>
                        <a:t>layers_attributes</a:t>
                      </a:r>
                      <a:r>
                        <a:rPr lang="en-US" altLang="zh-CN" dirty="0" smtClean="0"/>
                        <a:t>}, {</a:t>
                      </a:r>
                      <a:r>
                        <a:rPr lang="en-US" altLang="zh-CN" dirty="0" err="1" smtClean="0"/>
                        <a:t>georef_info</a:t>
                      </a:r>
                      <a:r>
                        <a:rPr lang="en-US" altLang="zh-CN" dirty="0" smtClean="0"/>
                        <a:t>}) </a:t>
                      </a:r>
                      <a:endParaRPr lang="zh-CN" altLang="en-US" dirty="0"/>
                    </a:p>
                  </a:txBody>
                  <a:tcPr/>
                </a:tc>
                <a:tc>
                  <a:txBody>
                    <a:bodyPr/>
                    <a:lstStyle/>
                    <a:p>
                      <a:r>
                        <a:rPr lang="zh-CN" altLang="en-US" dirty="0" smtClean="0"/>
                        <a:t>输出到多页</a:t>
                      </a:r>
                      <a:r>
                        <a:rPr lang="en-US" altLang="zh-CN" dirty="0" smtClean="0"/>
                        <a:t>PDF</a:t>
                      </a:r>
                      <a:r>
                        <a:rPr lang="zh-CN" altLang="en-US" dirty="0" smtClean="0"/>
                        <a:t>文档。</a:t>
                      </a:r>
                      <a:endParaRPr lang="en-US" altLang="zh-CN" dirty="0" smtClean="0"/>
                    </a:p>
                    <a:p>
                      <a:r>
                        <a:rPr lang="en-US" altLang="zh-CN" dirty="0" err="1" smtClean="0"/>
                        <a:t>page_range_type</a:t>
                      </a:r>
                      <a:r>
                        <a:rPr lang="zh-CN" altLang="en-US" dirty="0" smtClean="0"/>
                        <a:t>：</a:t>
                      </a:r>
                      <a:endParaRPr lang="en-US" altLang="zh-CN" dirty="0" smtClean="0"/>
                    </a:p>
                    <a:p>
                      <a:r>
                        <a:rPr lang="en-US" altLang="zh-CN" dirty="0" smtClean="0"/>
                        <a:t>ALL —All pages are exported. </a:t>
                      </a:r>
                    </a:p>
                    <a:p>
                      <a:r>
                        <a:rPr lang="en-US" altLang="zh-CN" dirty="0" smtClean="0"/>
                        <a:t>CURRENT —The active page is exported. </a:t>
                      </a:r>
                    </a:p>
                    <a:p>
                      <a:r>
                        <a:rPr lang="en-US" altLang="zh-CN" dirty="0" smtClean="0"/>
                        <a:t>RANGE —Only pages listed in the </a:t>
                      </a:r>
                      <a:r>
                        <a:rPr lang="en-US" altLang="zh-CN" dirty="0" err="1" smtClean="0"/>
                        <a:t>page_range_string</a:t>
                      </a:r>
                      <a:r>
                        <a:rPr lang="en-US" altLang="zh-CN" dirty="0" smtClean="0"/>
                        <a:t> parameter will be exported. </a:t>
                      </a:r>
                    </a:p>
                    <a:p>
                      <a:r>
                        <a:rPr lang="en-US" altLang="zh-CN" dirty="0" smtClean="0"/>
                        <a:t>SELECTED —Selected index layer features/pages are exported. </a:t>
                      </a:r>
                      <a:endParaRPr lang="zh-CN" altLang="en-US" dirty="0"/>
                    </a:p>
                  </a:txBody>
                  <a:tcPr/>
                </a:tc>
              </a:tr>
              <a:tr h="35760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getPageIDFromName</a:t>
                      </a:r>
                      <a:r>
                        <a:rPr lang="en-US" altLang="zh-CN" dirty="0" smtClean="0"/>
                        <a:t>(</a:t>
                      </a:r>
                      <a:r>
                        <a:rPr lang="en-US" altLang="zh-CN" dirty="0" err="1" smtClean="0"/>
                        <a:t>page_name</a:t>
                      </a:r>
                      <a:r>
                        <a:rPr lang="en-US" altLang="zh-CN" dirty="0" smtClean="0"/>
                        <a:t>) </a:t>
                      </a:r>
                      <a:endParaRPr lang="zh-CN" altLang="en-US" dirty="0"/>
                    </a:p>
                  </a:txBody>
                  <a:tcPr/>
                </a:tc>
                <a:tc>
                  <a:txBody>
                    <a:bodyPr/>
                    <a:lstStyle/>
                    <a:p>
                      <a:r>
                        <a:rPr lang="zh-CN" altLang="en-US" dirty="0" smtClean="0"/>
                        <a:t>根据页面名称得到页面的</a:t>
                      </a:r>
                      <a:r>
                        <a:rPr lang="en-US" altLang="zh-CN" dirty="0" smtClean="0"/>
                        <a:t>ID</a:t>
                      </a:r>
                      <a:endParaRPr lang="zh-CN" altLang="en-US" dirty="0"/>
                    </a:p>
                  </a:txBody>
                  <a:tcPr/>
                </a:tc>
              </a:tr>
              <a:tr h="61674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printPages</a:t>
                      </a:r>
                      <a:r>
                        <a:rPr lang="en-US" altLang="zh-CN" dirty="0" smtClean="0"/>
                        <a:t>({</a:t>
                      </a:r>
                      <a:r>
                        <a:rPr lang="en-US" altLang="zh-CN" dirty="0" err="1" smtClean="0"/>
                        <a:t>printer_name</a:t>
                      </a:r>
                      <a:r>
                        <a:rPr lang="en-US" altLang="zh-CN" dirty="0" smtClean="0"/>
                        <a:t>}, {</a:t>
                      </a:r>
                      <a:r>
                        <a:rPr lang="en-US" altLang="zh-CN" dirty="0" err="1" smtClean="0"/>
                        <a:t>page_range_type</a:t>
                      </a:r>
                      <a:r>
                        <a:rPr lang="en-US" altLang="zh-CN" dirty="0" smtClean="0"/>
                        <a:t>}, {</a:t>
                      </a:r>
                      <a:r>
                        <a:rPr lang="en-US" altLang="zh-CN" dirty="0" err="1" smtClean="0"/>
                        <a:t>page_range_string</a:t>
                      </a:r>
                      <a:r>
                        <a:rPr lang="en-US" altLang="zh-CN" dirty="0" smtClean="0"/>
                        <a:t>}, {</a:t>
                      </a:r>
                      <a:r>
                        <a:rPr lang="en-US" altLang="zh-CN" dirty="0" err="1" smtClean="0"/>
                        <a:t>out_print_file</a:t>
                      </a:r>
                      <a:r>
                        <a:rPr lang="en-US" altLang="zh-CN" dirty="0" smtClean="0"/>
                        <a:t>}) </a:t>
                      </a:r>
                      <a:endParaRPr lang="zh-CN" altLang="en-US" dirty="0"/>
                    </a:p>
                  </a:txBody>
                  <a:tcPr/>
                </a:tc>
                <a:tc>
                  <a:txBody>
                    <a:bodyPr/>
                    <a:lstStyle/>
                    <a:p>
                      <a:r>
                        <a:rPr lang="zh-CN" altLang="en-US" dirty="0" smtClean="0"/>
                        <a:t>打印页面</a:t>
                      </a:r>
                      <a:endParaRPr lang="zh-CN" altLang="en-US" dirty="0"/>
                    </a:p>
                  </a:txBody>
                  <a:tcPr/>
                </a:tc>
              </a:tr>
              <a:tr h="35760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t>refresh()</a:t>
                      </a:r>
                      <a:endParaRPr lang="zh-CN" altLang="en-US" dirty="0"/>
                    </a:p>
                  </a:txBody>
                  <a:tcPr/>
                </a:tc>
                <a:tc>
                  <a:txBody>
                    <a:bodyPr/>
                    <a:lstStyle/>
                    <a:p>
                      <a:r>
                        <a:rPr lang="zh-CN" altLang="en-US" dirty="0" smtClean="0"/>
                        <a:t>刷新</a:t>
                      </a:r>
                      <a:endParaRPr lang="zh-CN" altLang="en-US" dirty="0"/>
                    </a:p>
                  </a:txBody>
                  <a:tcPr/>
                </a:tc>
              </a:tr>
            </a:tbl>
          </a:graphicData>
        </a:graphic>
      </p:graphicFrame>
      <p:sp>
        <p:nvSpPr>
          <p:cNvPr id="5" name="TextBox 4"/>
          <p:cNvSpPr txBox="1"/>
          <p:nvPr/>
        </p:nvSpPr>
        <p:spPr>
          <a:xfrm>
            <a:off x="2483768" y="764704"/>
            <a:ext cx="4176464" cy="461665"/>
          </a:xfrm>
          <a:prstGeom prst="rect">
            <a:avLst/>
          </a:prstGeom>
          <a:noFill/>
        </p:spPr>
        <p:txBody>
          <a:bodyPr wrap="square" rtlCol="0">
            <a:spAutoFit/>
          </a:bodyPr>
          <a:lstStyle/>
          <a:p>
            <a:r>
              <a:rPr lang="en-US" altLang="zh-CN" sz="2400" dirty="0" err="1" smtClean="0">
                <a:solidFill>
                  <a:srgbClr val="000000"/>
                </a:solidFill>
              </a:rPr>
              <a:t>DataDrivenPages</a:t>
            </a:r>
            <a:r>
              <a:rPr lang="zh-CN" altLang="en-US" sz="2400" dirty="0" smtClean="0">
                <a:solidFill>
                  <a:srgbClr val="000000"/>
                </a:solidFill>
              </a:rPr>
              <a:t>对象的方法</a:t>
            </a:r>
            <a:endParaRPr lang="zh-CN" altLang="en-US" sz="2400" dirty="0">
              <a:solidFill>
                <a:srgbClr val="000000"/>
              </a:solidFill>
            </a:endParaRPr>
          </a:p>
        </p:txBody>
      </p:sp>
    </p:spTree>
    <p:extLst>
      <p:ext uri="{BB962C8B-B14F-4D97-AF65-F5344CB8AC3E}">
        <p14:creationId xmlns:p14="http://schemas.microsoft.com/office/powerpoint/2010/main" val="156626885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052736"/>
            <a:ext cx="8712968" cy="3816429"/>
          </a:xfrm>
          <a:prstGeom prst="rect">
            <a:avLst/>
          </a:prstGeom>
        </p:spPr>
        <p:txBody>
          <a:bodyPr wrap="square">
            <a:spAutoFit/>
          </a:bodyPr>
          <a:lstStyle/>
          <a:p>
            <a:r>
              <a:rPr lang="en-US" altLang="zh-CN" sz="2200" dirty="0"/>
              <a:t>import </a:t>
            </a:r>
            <a:r>
              <a:rPr lang="en-US" altLang="zh-CN" sz="2200" dirty="0" err="1"/>
              <a:t>arcpy</a:t>
            </a:r>
            <a:endParaRPr lang="en-US" altLang="zh-CN" sz="2200" dirty="0"/>
          </a:p>
          <a:p>
            <a:r>
              <a:rPr lang="en-US" altLang="zh-CN" sz="2200" dirty="0"/>
              <a:t>from </a:t>
            </a:r>
            <a:r>
              <a:rPr lang="en-US" altLang="zh-CN" sz="2200" dirty="0" err="1"/>
              <a:t>arcpy</a:t>
            </a:r>
            <a:r>
              <a:rPr lang="en-US" altLang="zh-CN" sz="2200" dirty="0"/>
              <a:t> import </a:t>
            </a:r>
            <a:r>
              <a:rPr lang="en-US" altLang="zh-CN" sz="2200" dirty="0" err="1"/>
              <a:t>env</a:t>
            </a:r>
            <a:endParaRPr lang="en-US" altLang="zh-CN" sz="2200" dirty="0"/>
          </a:p>
          <a:p>
            <a:r>
              <a:rPr lang="en-US" altLang="zh-CN" sz="2200" dirty="0" err="1"/>
              <a:t>env.workspace</a:t>
            </a:r>
            <a:r>
              <a:rPr lang="en-US" altLang="zh-CN" sz="2200" dirty="0"/>
              <a:t> = "C:\\data"</a:t>
            </a:r>
          </a:p>
          <a:p>
            <a:r>
              <a:rPr lang="en-US" altLang="zh-CN" sz="2200" dirty="0" err="1"/>
              <a:t>mxd</a:t>
            </a:r>
            <a:r>
              <a:rPr lang="en-US" altLang="zh-CN" sz="2200" dirty="0"/>
              <a:t> = </a:t>
            </a:r>
            <a:r>
              <a:rPr lang="en-US" altLang="zh-CN" sz="2200" dirty="0" err="1"/>
              <a:t>arcpy.mapping.MapDocument</a:t>
            </a:r>
            <a:r>
              <a:rPr lang="en-US" altLang="zh-CN" sz="2200" dirty="0"/>
              <a:t>("c:\\data\\</a:t>
            </a:r>
            <a:r>
              <a:rPr lang="en-US" altLang="zh-CN" sz="2200" dirty="0" err="1"/>
              <a:t>USA_DDP.mxd</a:t>
            </a:r>
            <a:r>
              <a:rPr lang="en-US" altLang="zh-CN" sz="2200" dirty="0"/>
              <a:t>")</a:t>
            </a:r>
          </a:p>
          <a:p>
            <a:r>
              <a:rPr lang="en-US" altLang="zh-CN" sz="2200" dirty="0" err="1"/>
              <a:t>pageCount</a:t>
            </a:r>
            <a:r>
              <a:rPr lang="en-US" altLang="zh-CN" sz="2200" dirty="0"/>
              <a:t> = </a:t>
            </a:r>
            <a:r>
              <a:rPr lang="en-US" altLang="zh-CN" sz="2200" dirty="0" err="1"/>
              <a:t>mxd.dataDrivenPages.pageCount</a:t>
            </a:r>
            <a:endParaRPr lang="en-US" altLang="zh-CN" sz="2200" dirty="0"/>
          </a:p>
          <a:p>
            <a:r>
              <a:rPr lang="en-US" altLang="zh-CN" sz="2200" dirty="0"/>
              <a:t>for </a:t>
            </a:r>
            <a:r>
              <a:rPr lang="en-US" altLang="zh-CN" sz="2200" dirty="0" err="1"/>
              <a:t>pageNum</a:t>
            </a:r>
            <a:r>
              <a:rPr lang="en-US" altLang="zh-CN" sz="2200" dirty="0"/>
              <a:t> in range(1, </a:t>
            </a:r>
            <a:r>
              <a:rPr lang="en-US" altLang="zh-CN" sz="2200" dirty="0" err="1"/>
              <a:t>pageCount</a:t>
            </a:r>
            <a:r>
              <a:rPr lang="en-US" altLang="zh-CN" sz="2200" dirty="0"/>
              <a:t> + 1):</a:t>
            </a:r>
          </a:p>
          <a:p>
            <a:r>
              <a:rPr lang="en-US" altLang="zh-CN" sz="2200" dirty="0"/>
              <a:t>    print </a:t>
            </a:r>
            <a:r>
              <a:rPr lang="en-US" altLang="zh-CN" sz="2200" dirty="0" err="1"/>
              <a:t>pageNum</a:t>
            </a:r>
            <a:endParaRPr lang="en-US" altLang="zh-CN" sz="2200" dirty="0"/>
          </a:p>
          <a:p>
            <a:r>
              <a:rPr lang="en-US" altLang="zh-CN" sz="2200" dirty="0"/>
              <a:t>    </a:t>
            </a:r>
            <a:r>
              <a:rPr lang="en-US" altLang="zh-CN" sz="2200" dirty="0" err="1"/>
              <a:t>mxd.dataDrivenPages.currentPageID</a:t>
            </a:r>
            <a:r>
              <a:rPr lang="en-US" altLang="zh-CN" sz="2200" dirty="0"/>
              <a:t> = </a:t>
            </a:r>
            <a:r>
              <a:rPr lang="en-US" altLang="zh-CN" sz="2200" dirty="0" err="1"/>
              <a:t>pageNum</a:t>
            </a:r>
            <a:endParaRPr lang="en-US" altLang="zh-CN" sz="2200" dirty="0"/>
          </a:p>
          <a:p>
            <a:r>
              <a:rPr lang="en-US" altLang="zh-CN" sz="2200" dirty="0"/>
              <a:t>    Row = </a:t>
            </a:r>
            <a:r>
              <a:rPr lang="en-US" altLang="zh-CN" sz="2200" dirty="0" err="1"/>
              <a:t>mxd.dataDrivenPages.pageRow</a:t>
            </a:r>
            <a:endParaRPr lang="en-US" altLang="zh-CN" sz="2200" dirty="0"/>
          </a:p>
          <a:p>
            <a:r>
              <a:rPr lang="en-US" altLang="zh-CN" sz="2200" dirty="0"/>
              <a:t>    </a:t>
            </a:r>
            <a:r>
              <a:rPr lang="en-US" altLang="zh-CN" sz="2200" dirty="0" err="1"/>
              <a:t>arcpy.mapping.ExportToPNG</a:t>
            </a:r>
            <a:r>
              <a:rPr lang="en-US" altLang="zh-CN" sz="2200" dirty="0"/>
              <a:t>(</a:t>
            </a:r>
            <a:r>
              <a:rPr lang="en-US" altLang="zh-CN" sz="2200" dirty="0" err="1"/>
              <a:t>mxd</a:t>
            </a:r>
            <a:r>
              <a:rPr lang="en-US" altLang="zh-CN" sz="2200" dirty="0"/>
              <a:t>, "</a:t>
            </a:r>
            <a:r>
              <a:rPr lang="en-US" altLang="zh-CN" sz="2200" dirty="0" err="1"/>
              <a:t>tmp</a:t>
            </a:r>
            <a:r>
              <a:rPr lang="en-US" altLang="zh-CN" sz="2200" dirty="0"/>
              <a:t>\\" + </a:t>
            </a:r>
            <a:r>
              <a:rPr lang="en-US" altLang="zh-CN" sz="2200" dirty="0" err="1"/>
              <a:t>Row.STATE_NAME</a:t>
            </a:r>
            <a:r>
              <a:rPr lang="en-US" altLang="zh-CN" sz="2200" dirty="0"/>
              <a:t> + ".</a:t>
            </a:r>
            <a:r>
              <a:rPr lang="en-US" altLang="zh-CN" sz="2200" dirty="0" err="1"/>
              <a:t>png</a:t>
            </a:r>
            <a:r>
              <a:rPr lang="en-US" altLang="zh-CN" sz="2200" dirty="0"/>
              <a:t>")</a:t>
            </a:r>
          </a:p>
          <a:p>
            <a:r>
              <a:rPr lang="en-US" altLang="zh-CN" sz="2200" dirty="0"/>
              <a:t>del </a:t>
            </a:r>
            <a:r>
              <a:rPr lang="en-US" altLang="zh-CN" sz="2200" dirty="0" err="1"/>
              <a:t>mxd</a:t>
            </a:r>
            <a:endParaRPr lang="en-US" altLang="zh-CN" sz="2200" dirty="0"/>
          </a:p>
        </p:txBody>
      </p:sp>
      <p:sp>
        <p:nvSpPr>
          <p:cNvPr id="3" name="TextBox 2"/>
          <p:cNvSpPr txBox="1"/>
          <p:nvPr/>
        </p:nvSpPr>
        <p:spPr>
          <a:xfrm>
            <a:off x="827584" y="5459300"/>
            <a:ext cx="7632848" cy="461665"/>
          </a:xfrm>
          <a:prstGeom prst="rect">
            <a:avLst/>
          </a:prstGeom>
          <a:noFill/>
        </p:spPr>
        <p:txBody>
          <a:bodyPr wrap="square" rtlCol="0">
            <a:spAutoFit/>
          </a:bodyPr>
          <a:lstStyle/>
          <a:p>
            <a:r>
              <a:rPr lang="zh-CN" altLang="en-US" sz="2400" dirty="0" smtClean="0"/>
              <a:t>按区域输出页面（</a:t>
            </a:r>
            <a:r>
              <a:rPr lang="en-US" altLang="zh-CN" sz="2400" dirty="0" err="1" smtClean="0"/>
              <a:t>png</a:t>
            </a:r>
            <a:r>
              <a:rPr lang="zh-CN" altLang="en-US" sz="2400" dirty="0" smtClean="0"/>
              <a:t>文件），以区域名作为文件名</a:t>
            </a:r>
            <a:endParaRPr lang="zh-CN" altLang="en-US" sz="2400" dirty="0"/>
          </a:p>
        </p:txBody>
      </p:sp>
    </p:spTree>
    <p:extLst>
      <p:ext uri="{BB962C8B-B14F-4D97-AF65-F5344CB8AC3E}">
        <p14:creationId xmlns:p14="http://schemas.microsoft.com/office/powerpoint/2010/main" val="2098307430"/>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412776"/>
            <a:ext cx="8424935" cy="3046988"/>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err="1"/>
              <a:t>env.workspace</a:t>
            </a:r>
            <a:r>
              <a:rPr lang="en-US" altLang="zh-CN" sz="2400" dirty="0"/>
              <a:t> = "C:\\data"</a:t>
            </a:r>
          </a:p>
          <a:p>
            <a:r>
              <a:rPr lang="en-US" altLang="zh-CN" sz="2400" dirty="0" err="1"/>
              <a:t>mxd</a:t>
            </a:r>
            <a:r>
              <a:rPr lang="en-US" altLang="zh-CN" sz="2400" dirty="0"/>
              <a:t> = </a:t>
            </a:r>
            <a:r>
              <a:rPr lang="en-US" altLang="zh-CN" sz="2400" dirty="0" err="1"/>
              <a:t>arcpy.mapping.MapDocument</a:t>
            </a:r>
            <a:r>
              <a:rPr lang="en-US" altLang="zh-CN" sz="2400" dirty="0"/>
              <a:t>("c:\\data\\</a:t>
            </a:r>
            <a:r>
              <a:rPr lang="en-US" altLang="zh-CN" sz="2400" dirty="0" err="1"/>
              <a:t>USA_DDP.mxd</a:t>
            </a:r>
            <a:r>
              <a:rPr lang="en-US" altLang="zh-CN" sz="2400" dirty="0" smtClean="0"/>
              <a:t>")</a:t>
            </a:r>
          </a:p>
          <a:p>
            <a:r>
              <a:rPr lang="en-US" altLang="zh-CN" sz="2400" dirty="0" smtClean="0"/>
              <a:t>DDP </a:t>
            </a:r>
            <a:r>
              <a:rPr lang="en-US" altLang="zh-CN" sz="2400" dirty="0"/>
              <a:t>= </a:t>
            </a:r>
            <a:r>
              <a:rPr lang="en-US" altLang="zh-CN" sz="2400" dirty="0" err="1"/>
              <a:t>mxd.dataDrivenPages</a:t>
            </a:r>
            <a:endParaRPr lang="en-US" altLang="zh-CN" sz="2400" dirty="0"/>
          </a:p>
          <a:p>
            <a:r>
              <a:rPr lang="en-US" altLang="zh-CN" sz="2400" dirty="0" err="1"/>
              <a:t>DDP.exportToPDF</a:t>
            </a:r>
            <a:r>
              <a:rPr lang="en-US" altLang="zh-CN" sz="2400" dirty="0"/>
              <a:t> ("</a:t>
            </a:r>
            <a:r>
              <a:rPr lang="en-US" altLang="zh-CN" sz="2400" dirty="0" err="1"/>
              <a:t>tmp</a:t>
            </a:r>
            <a:r>
              <a:rPr lang="en-US" altLang="zh-CN" sz="2400" dirty="0"/>
              <a:t>\\</a:t>
            </a:r>
            <a:r>
              <a:rPr lang="en-US" altLang="zh-CN" sz="2400" dirty="0" err="1"/>
              <a:t>mypdf</a:t>
            </a:r>
            <a:r>
              <a:rPr lang="en-US" altLang="zh-CN" sz="2400" dirty="0"/>
              <a:t>") </a:t>
            </a:r>
          </a:p>
          <a:p>
            <a:r>
              <a:rPr lang="en-US" altLang="zh-CN" sz="2400" dirty="0"/>
              <a:t>del </a:t>
            </a:r>
            <a:r>
              <a:rPr lang="en-US" altLang="zh-CN" sz="2400" dirty="0" err="1"/>
              <a:t>mxd</a:t>
            </a:r>
            <a:endParaRPr lang="en-US" altLang="zh-CN" sz="2400" dirty="0"/>
          </a:p>
          <a:p>
            <a:endParaRPr lang="en-US" altLang="zh-CN" sz="2400" dirty="0"/>
          </a:p>
        </p:txBody>
      </p:sp>
      <p:sp>
        <p:nvSpPr>
          <p:cNvPr id="3" name="TextBox 2"/>
          <p:cNvSpPr txBox="1"/>
          <p:nvPr/>
        </p:nvSpPr>
        <p:spPr>
          <a:xfrm>
            <a:off x="2123728" y="5160493"/>
            <a:ext cx="4968552" cy="461665"/>
          </a:xfrm>
          <a:prstGeom prst="rect">
            <a:avLst/>
          </a:prstGeom>
          <a:noFill/>
        </p:spPr>
        <p:txBody>
          <a:bodyPr wrap="square" rtlCol="0">
            <a:spAutoFit/>
          </a:bodyPr>
          <a:lstStyle/>
          <a:p>
            <a:r>
              <a:rPr lang="zh-CN" altLang="en-US" sz="2400" dirty="0" smtClean="0"/>
              <a:t>多页图版输出到一个</a:t>
            </a:r>
            <a:r>
              <a:rPr lang="en-US" altLang="zh-CN" sz="2400" dirty="0" smtClean="0"/>
              <a:t>PDF</a:t>
            </a:r>
            <a:r>
              <a:rPr lang="zh-CN" altLang="en-US" sz="2400" dirty="0" smtClean="0"/>
              <a:t>文档中</a:t>
            </a:r>
            <a:endParaRPr lang="zh-CN" altLang="en-US" sz="2400" dirty="0"/>
          </a:p>
        </p:txBody>
      </p:sp>
    </p:spTree>
    <p:extLst>
      <p:ext uri="{BB962C8B-B14F-4D97-AF65-F5344CB8AC3E}">
        <p14:creationId xmlns:p14="http://schemas.microsoft.com/office/powerpoint/2010/main" val="41447349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内容占位符 2"/>
          <p:cNvSpPr>
            <a:spLocks noGrp="1"/>
          </p:cNvSpPr>
          <p:nvPr>
            <p:ph idx="1"/>
          </p:nvPr>
        </p:nvSpPr>
        <p:spPr>
          <a:xfrm>
            <a:off x="468313" y="930275"/>
            <a:ext cx="4248150" cy="5114925"/>
          </a:xfrm>
        </p:spPr>
        <p:txBody>
          <a:bodyPr/>
          <a:lstStyle/>
          <a:p>
            <a:r>
              <a:rPr lang="zh-CN" altLang="en-US" smtClean="0"/>
              <a:t>在</a:t>
            </a:r>
            <a:r>
              <a:rPr lang="en-US" altLang="zh-CN" smtClean="0"/>
              <a:t>Catalog</a:t>
            </a:r>
            <a:r>
              <a:rPr lang="zh-CN" altLang="en-US" smtClean="0"/>
              <a:t>窗口中，有一个</a:t>
            </a:r>
            <a:r>
              <a:rPr lang="en-US" altLang="zh-CN" smtClean="0"/>
              <a:t>Toolboxes</a:t>
            </a:r>
            <a:r>
              <a:rPr lang="zh-CN" altLang="en-US" smtClean="0"/>
              <a:t>目录，下有两个子目录：</a:t>
            </a:r>
            <a:r>
              <a:rPr lang="en-US" altLang="zh-CN" smtClean="0"/>
              <a:t>My Toolboxes</a:t>
            </a:r>
            <a:r>
              <a:rPr lang="zh-CN" altLang="en-US" smtClean="0"/>
              <a:t>和</a:t>
            </a:r>
            <a:r>
              <a:rPr lang="en-US" altLang="zh-CN" smtClean="0"/>
              <a:t>System Toolboxes</a:t>
            </a:r>
            <a:r>
              <a:rPr lang="zh-CN" altLang="en-US" smtClean="0"/>
              <a:t>。</a:t>
            </a:r>
            <a:r>
              <a:rPr lang="en-US" altLang="zh-CN" smtClean="0"/>
              <a:t> System Toolboxes</a:t>
            </a:r>
            <a:r>
              <a:rPr lang="zh-CN" altLang="en-US" smtClean="0"/>
              <a:t>存放系统工具箱，不能编辑；</a:t>
            </a:r>
            <a:r>
              <a:rPr lang="en-US" altLang="zh-CN" smtClean="0"/>
              <a:t> My Toolboxes</a:t>
            </a:r>
            <a:r>
              <a:rPr lang="zh-CN" altLang="en-US" smtClean="0"/>
              <a:t>下可增加新的工具箱。</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550" y="620713"/>
            <a:ext cx="403860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952710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err="1" smtClean="0"/>
              <a:t>PDFDocument</a:t>
            </a:r>
            <a:r>
              <a:rPr lang="zh-CN" altLang="en-US" dirty="0" smtClean="0"/>
              <a:t>类：</a:t>
            </a:r>
            <a:endParaRPr lang="en-US" altLang="zh-CN" dirty="0" smtClean="0"/>
          </a:p>
          <a:p>
            <a:pPr lvl="1"/>
            <a:r>
              <a:rPr lang="en-US" altLang="zh-CN" dirty="0" err="1" smtClean="0"/>
              <a:t>PDFDocument</a:t>
            </a:r>
            <a:r>
              <a:rPr lang="zh-CN" altLang="en-US" dirty="0" smtClean="0"/>
              <a:t>用于对</a:t>
            </a:r>
            <a:r>
              <a:rPr lang="en-US" altLang="zh-CN" dirty="0" smtClean="0"/>
              <a:t>PDF</a:t>
            </a:r>
            <a:r>
              <a:rPr lang="zh-CN" altLang="en-US" dirty="0" smtClean="0"/>
              <a:t>文档进行操作，包括页面合并、设置文档打开方式、增加文件附件、产生或改变安全设置等。</a:t>
            </a:r>
            <a:endParaRPr lang="en-US" altLang="zh-CN" dirty="0"/>
          </a:p>
          <a:p>
            <a:endParaRPr lang="zh-CN" altLang="en-US" dirty="0"/>
          </a:p>
        </p:txBody>
      </p:sp>
    </p:spTree>
    <p:extLst>
      <p:ext uri="{BB962C8B-B14F-4D97-AF65-F5344CB8AC3E}">
        <p14:creationId xmlns:p14="http://schemas.microsoft.com/office/powerpoint/2010/main" val="3398125497"/>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669418043"/>
              </p:ext>
            </p:extLst>
          </p:nvPr>
        </p:nvGraphicFramePr>
        <p:xfrm>
          <a:off x="467544" y="1628800"/>
          <a:ext cx="8136904" cy="4409670"/>
        </p:xfrm>
        <a:graphic>
          <a:graphicData uri="http://schemas.openxmlformats.org/drawingml/2006/table">
            <a:tbl>
              <a:tblPr firstRow="1" bandRow="1">
                <a:tableStyleId>{5C22544A-7EE6-4342-B048-85BDC9FD1C3A}</a:tableStyleId>
              </a:tblPr>
              <a:tblGrid>
                <a:gridCol w="5040560"/>
                <a:gridCol w="3096344"/>
              </a:tblGrid>
              <a:tr h="555490">
                <a:tc>
                  <a:txBody>
                    <a:bodyPr/>
                    <a:lstStyle/>
                    <a:p>
                      <a:pPr algn="ctr"/>
                      <a:r>
                        <a:rPr lang="zh-CN" altLang="en-US" dirty="0" smtClean="0"/>
                        <a:t>方法</a:t>
                      </a:r>
                      <a:endParaRPr lang="zh-CN" altLang="en-US" dirty="0">
                        <a:solidFill>
                          <a:schemeClr val="tx1"/>
                        </a:solidFill>
                      </a:endParaRPr>
                    </a:p>
                  </a:txBody>
                  <a:tcPr/>
                </a:tc>
                <a:tc>
                  <a:txBody>
                    <a:bodyPr/>
                    <a:lstStyle/>
                    <a:p>
                      <a:pPr algn="ctr"/>
                      <a:r>
                        <a:rPr lang="zh-CN" altLang="en-US" dirty="0" smtClean="0"/>
                        <a:t>解释</a:t>
                      </a:r>
                      <a:endParaRPr lang="zh-CN" altLang="en-US" dirty="0">
                        <a:solidFill>
                          <a:schemeClr val="tx1"/>
                        </a:solidFill>
                      </a:endParaRPr>
                    </a:p>
                  </a:txBody>
                  <a:tcPr/>
                </a:tc>
              </a:tr>
              <a:tr h="5554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appendPages</a:t>
                      </a:r>
                      <a:r>
                        <a:rPr lang="en-US" altLang="zh-CN" dirty="0" smtClean="0"/>
                        <a:t> (</a:t>
                      </a:r>
                      <a:r>
                        <a:rPr lang="en-US" altLang="zh-CN" dirty="0" err="1" smtClean="0"/>
                        <a:t>pdf_path</a:t>
                      </a:r>
                      <a:r>
                        <a:rPr lang="en-US" altLang="zh-CN" dirty="0" smtClean="0"/>
                        <a:t>, {</a:t>
                      </a:r>
                      <a:r>
                        <a:rPr lang="en-US" altLang="zh-CN" dirty="0" err="1" smtClean="0"/>
                        <a:t>input_pdf_password</a:t>
                      </a:r>
                      <a:r>
                        <a:rPr lang="en-US" altLang="zh-CN" dirty="0" smtClean="0"/>
                        <a:t>})</a:t>
                      </a:r>
                      <a:endParaRPr lang="zh-CN" altLang="en-US" dirty="0"/>
                    </a:p>
                  </a:txBody>
                  <a:tcPr/>
                </a:tc>
                <a:tc>
                  <a:txBody>
                    <a:bodyPr/>
                    <a:lstStyle/>
                    <a:p>
                      <a:r>
                        <a:rPr lang="zh-CN" altLang="en-US" dirty="0" smtClean="0"/>
                        <a:t>追加页面</a:t>
                      </a:r>
                      <a:endParaRPr lang="zh-CN" altLang="en-US" dirty="0"/>
                    </a:p>
                  </a:txBody>
                  <a:tcPr/>
                </a:tc>
              </a:tr>
              <a:tr h="5554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insertPages</a:t>
                      </a:r>
                      <a:r>
                        <a:rPr lang="en-US" altLang="zh-CN" dirty="0" smtClean="0"/>
                        <a:t> (</a:t>
                      </a:r>
                      <a:r>
                        <a:rPr lang="en-US" altLang="zh-CN" dirty="0" err="1" smtClean="0"/>
                        <a:t>pdf_path</a:t>
                      </a:r>
                      <a:r>
                        <a:rPr lang="en-US" altLang="zh-CN" dirty="0" smtClean="0"/>
                        <a:t>, {</a:t>
                      </a:r>
                      <a:r>
                        <a:rPr lang="en-US" altLang="zh-CN" dirty="0" err="1" smtClean="0"/>
                        <a:t>before_page_number</a:t>
                      </a:r>
                      <a:r>
                        <a:rPr lang="en-US" altLang="zh-CN" dirty="0" smtClean="0"/>
                        <a:t>}, {</a:t>
                      </a:r>
                      <a:r>
                        <a:rPr lang="en-US" altLang="zh-CN" dirty="0" err="1" smtClean="0"/>
                        <a:t>input_pdf_password</a:t>
                      </a:r>
                      <a:r>
                        <a:rPr lang="en-US" altLang="zh-CN" dirty="0" smtClean="0"/>
                        <a:t>})</a:t>
                      </a:r>
                      <a:endParaRPr lang="zh-CN" altLang="en-US" dirty="0"/>
                    </a:p>
                  </a:txBody>
                  <a:tcPr/>
                </a:tc>
                <a:tc>
                  <a:txBody>
                    <a:bodyPr/>
                    <a:lstStyle/>
                    <a:p>
                      <a:r>
                        <a:rPr lang="zh-CN" altLang="en-US" dirty="0" smtClean="0"/>
                        <a:t>插入页面，</a:t>
                      </a:r>
                      <a:r>
                        <a:rPr lang="en-US" altLang="zh-CN" dirty="0" err="1" smtClean="0"/>
                        <a:t>before_page_number</a:t>
                      </a:r>
                      <a:r>
                        <a:rPr lang="zh-CN" altLang="en-US" dirty="0" smtClean="0"/>
                        <a:t>的缺省值为</a:t>
                      </a:r>
                      <a:r>
                        <a:rPr lang="en-US" altLang="zh-CN" dirty="0" smtClean="0"/>
                        <a:t>1</a:t>
                      </a:r>
                      <a:r>
                        <a:rPr lang="zh-CN" altLang="en-US" dirty="0" smtClean="0"/>
                        <a:t>。</a:t>
                      </a:r>
                      <a:endParaRPr lang="zh-CN" altLang="en-US" dirty="0"/>
                    </a:p>
                  </a:txBody>
                  <a:tcPr/>
                </a:tc>
              </a:tr>
              <a:tr h="5554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attachFile</a:t>
                      </a:r>
                      <a:r>
                        <a:rPr lang="en-US" altLang="zh-CN" dirty="0" smtClean="0"/>
                        <a:t> (</a:t>
                      </a:r>
                      <a:r>
                        <a:rPr lang="en-US" altLang="zh-CN" dirty="0" err="1" smtClean="0"/>
                        <a:t>file_path</a:t>
                      </a:r>
                      <a:r>
                        <a:rPr lang="en-US" altLang="zh-CN" dirty="0" smtClean="0"/>
                        <a:t>, {description})</a:t>
                      </a:r>
                      <a:endParaRPr lang="zh-CN" altLang="en-US" dirty="0"/>
                    </a:p>
                  </a:txBody>
                  <a:tcPr/>
                </a:tc>
                <a:tc>
                  <a:txBody>
                    <a:bodyPr/>
                    <a:lstStyle/>
                    <a:p>
                      <a:r>
                        <a:rPr lang="zh-CN" altLang="en-US" dirty="0" smtClean="0"/>
                        <a:t>附加文件</a:t>
                      </a:r>
                      <a:endParaRPr lang="zh-CN" altLang="en-US" dirty="0"/>
                    </a:p>
                  </a:txBody>
                  <a:tcPr/>
                </a:tc>
              </a:tr>
              <a:tr h="5554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updateDocProperties</a:t>
                      </a:r>
                      <a:r>
                        <a:rPr lang="en-US" altLang="zh-CN" dirty="0" smtClean="0"/>
                        <a:t> ({</a:t>
                      </a:r>
                      <a:r>
                        <a:rPr lang="en-US" altLang="zh-CN" dirty="0" err="1" smtClean="0"/>
                        <a:t>pdf_title</a:t>
                      </a:r>
                      <a:r>
                        <a:rPr lang="en-US" altLang="zh-CN" dirty="0" smtClean="0"/>
                        <a:t>}, {</a:t>
                      </a:r>
                      <a:r>
                        <a:rPr lang="en-US" altLang="zh-CN" dirty="0" err="1" smtClean="0"/>
                        <a:t>pdf_author</a:t>
                      </a:r>
                      <a:r>
                        <a:rPr lang="en-US" altLang="zh-CN" dirty="0" smtClean="0"/>
                        <a:t>}, {</a:t>
                      </a:r>
                      <a:r>
                        <a:rPr lang="en-US" altLang="zh-CN" dirty="0" err="1" smtClean="0"/>
                        <a:t>pdf_subject</a:t>
                      </a:r>
                      <a:r>
                        <a:rPr lang="en-US" altLang="zh-CN" dirty="0" smtClean="0"/>
                        <a:t>}, {</a:t>
                      </a:r>
                      <a:r>
                        <a:rPr lang="en-US" altLang="zh-CN" dirty="0" err="1" smtClean="0"/>
                        <a:t>pdf_keywords</a:t>
                      </a:r>
                      <a:r>
                        <a:rPr lang="en-US" altLang="zh-CN" dirty="0" smtClean="0"/>
                        <a:t>}, {</a:t>
                      </a:r>
                      <a:r>
                        <a:rPr lang="en-US" altLang="zh-CN" dirty="0" err="1" smtClean="0"/>
                        <a:t>pdf_open_view</a:t>
                      </a:r>
                      <a:r>
                        <a:rPr lang="en-US" altLang="zh-CN" dirty="0" smtClean="0"/>
                        <a:t>}, {</a:t>
                      </a:r>
                      <a:r>
                        <a:rPr lang="en-US" altLang="zh-CN" dirty="0" err="1" smtClean="0"/>
                        <a:t>pdf_layout</a:t>
                      </a:r>
                      <a:r>
                        <a:rPr lang="en-US" altLang="zh-CN" dirty="0" smtClean="0"/>
                        <a:t>})</a:t>
                      </a:r>
                      <a:endParaRPr lang="zh-CN" altLang="en-US" dirty="0"/>
                    </a:p>
                  </a:txBody>
                  <a:tcPr/>
                </a:tc>
                <a:tc>
                  <a:txBody>
                    <a:bodyPr/>
                    <a:lstStyle/>
                    <a:p>
                      <a:r>
                        <a:rPr lang="zh-CN" altLang="en-US" dirty="0" smtClean="0"/>
                        <a:t>更改文档属性</a:t>
                      </a:r>
                      <a:endParaRPr lang="zh-CN" altLang="en-US" dirty="0"/>
                    </a:p>
                  </a:txBody>
                  <a:tcPr/>
                </a:tc>
              </a:tr>
              <a:tr h="5554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updateDocSecurity</a:t>
                      </a:r>
                      <a:r>
                        <a:rPr lang="en-US" altLang="zh-CN" dirty="0" smtClean="0"/>
                        <a:t> (</a:t>
                      </a:r>
                      <a:r>
                        <a:rPr lang="en-US" altLang="zh-CN" dirty="0" err="1" smtClean="0"/>
                        <a:t>new_master_password</a:t>
                      </a:r>
                      <a:r>
                        <a:rPr lang="en-US" altLang="zh-CN" dirty="0" smtClean="0"/>
                        <a:t>, {</a:t>
                      </a:r>
                      <a:r>
                        <a:rPr lang="en-US" altLang="zh-CN" dirty="0" err="1" smtClean="0"/>
                        <a:t>new_user_password</a:t>
                      </a:r>
                      <a:r>
                        <a:rPr lang="en-US" altLang="zh-CN" dirty="0" smtClean="0"/>
                        <a:t>}, {encryption}, {permissions})</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更改文档安全设置，</a:t>
                      </a:r>
                      <a:r>
                        <a:rPr lang="en-US" altLang="zh-CN" dirty="0" smtClean="0"/>
                        <a:t>encryption</a:t>
                      </a:r>
                      <a:r>
                        <a:rPr lang="zh-CN" altLang="en-US" dirty="0" smtClean="0"/>
                        <a:t>（加密方法）缺省值是</a:t>
                      </a:r>
                      <a:r>
                        <a:rPr lang="en-US" altLang="zh-CN" dirty="0" smtClean="0"/>
                        <a:t>RC4</a:t>
                      </a:r>
                      <a:r>
                        <a:rPr lang="zh-CN" altLang="en-US" dirty="0" smtClean="0"/>
                        <a:t>。</a:t>
                      </a:r>
                      <a:endParaRPr lang="zh-CN" altLang="en-US" dirty="0"/>
                    </a:p>
                  </a:txBody>
                  <a:tcPr/>
                </a:tc>
              </a:tr>
            </a:tbl>
          </a:graphicData>
        </a:graphic>
      </p:graphicFrame>
      <p:sp>
        <p:nvSpPr>
          <p:cNvPr id="2" name="矩形 1"/>
          <p:cNvSpPr/>
          <p:nvPr/>
        </p:nvSpPr>
        <p:spPr>
          <a:xfrm>
            <a:off x="2771800" y="807095"/>
            <a:ext cx="3743332" cy="461665"/>
          </a:xfrm>
          <a:prstGeom prst="rect">
            <a:avLst/>
          </a:prstGeom>
        </p:spPr>
        <p:txBody>
          <a:bodyPr wrap="none">
            <a:spAutoFit/>
          </a:bodyPr>
          <a:lstStyle/>
          <a:p>
            <a:r>
              <a:rPr lang="en-US" altLang="zh-CN" sz="2400" dirty="0" err="1" smtClean="0"/>
              <a:t>PDFDocument</a:t>
            </a:r>
            <a:r>
              <a:rPr lang="zh-CN" altLang="en-US" sz="2400" dirty="0" smtClean="0"/>
              <a:t>对象的方法</a:t>
            </a:r>
            <a:endParaRPr lang="zh-CN" altLang="en-US" sz="2400" dirty="0"/>
          </a:p>
        </p:txBody>
      </p:sp>
    </p:spTree>
    <p:extLst>
      <p:ext uri="{BB962C8B-B14F-4D97-AF65-F5344CB8AC3E}">
        <p14:creationId xmlns:p14="http://schemas.microsoft.com/office/powerpoint/2010/main" val="3635093784"/>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2132856"/>
            <a:ext cx="8568952" cy="1785104"/>
          </a:xfrm>
          <a:prstGeom prst="rect">
            <a:avLst/>
          </a:prstGeom>
        </p:spPr>
        <p:txBody>
          <a:bodyPr wrap="square">
            <a:spAutoFit/>
          </a:bodyPr>
          <a:lstStyle/>
          <a:p>
            <a:r>
              <a:rPr lang="en-US" altLang="zh-CN" sz="2200" dirty="0"/>
              <a:t>import </a:t>
            </a:r>
            <a:r>
              <a:rPr lang="en-US" altLang="zh-CN" sz="2200" dirty="0" err="1"/>
              <a:t>arcpy</a:t>
            </a:r>
            <a:endParaRPr lang="en-US" altLang="zh-CN" sz="2200" dirty="0"/>
          </a:p>
          <a:p>
            <a:r>
              <a:rPr lang="en-US" altLang="zh-CN" sz="2200" dirty="0" err="1" smtClean="0"/>
              <a:t>pdfDoc</a:t>
            </a:r>
            <a:r>
              <a:rPr lang="en-US" altLang="zh-CN" sz="2200" dirty="0" smtClean="0"/>
              <a:t> = </a:t>
            </a:r>
            <a:r>
              <a:rPr lang="en-US" altLang="zh-CN" sz="2200" dirty="0" err="1" smtClean="0"/>
              <a:t>arcpy.mapping.PDFDocumentOpen</a:t>
            </a:r>
            <a:r>
              <a:rPr lang="en-US" altLang="zh-CN" sz="2200" dirty="0" smtClean="0"/>
              <a:t>("C:\\data\\mypdf.pdf")</a:t>
            </a:r>
          </a:p>
          <a:p>
            <a:r>
              <a:rPr lang="en-US" altLang="zh-CN" sz="2200" dirty="0" err="1" smtClean="0"/>
              <a:t>pdfDoc.insertPages</a:t>
            </a:r>
            <a:r>
              <a:rPr lang="en-US" altLang="zh-CN" sz="2200" dirty="0" smtClean="0"/>
              <a:t>("C:\\data\\cover.pdf")</a:t>
            </a:r>
          </a:p>
          <a:p>
            <a:r>
              <a:rPr lang="en-US" altLang="zh-CN" sz="2200" dirty="0" err="1" smtClean="0"/>
              <a:t>pdfDoc.saveAndClose</a:t>
            </a:r>
            <a:r>
              <a:rPr lang="en-US" altLang="zh-CN" sz="2200" dirty="0" smtClean="0"/>
              <a:t>()</a:t>
            </a:r>
          </a:p>
          <a:p>
            <a:r>
              <a:rPr lang="en-US" altLang="zh-CN" sz="2200" dirty="0" smtClean="0"/>
              <a:t>del </a:t>
            </a:r>
            <a:r>
              <a:rPr lang="en-US" altLang="zh-CN" sz="2200" dirty="0" err="1" smtClean="0"/>
              <a:t>pdfDoc</a:t>
            </a:r>
            <a:endParaRPr lang="en-US" altLang="zh-CN" sz="2200" dirty="0"/>
          </a:p>
        </p:txBody>
      </p:sp>
      <p:sp>
        <p:nvSpPr>
          <p:cNvPr id="3" name="TextBox 2"/>
          <p:cNvSpPr txBox="1"/>
          <p:nvPr/>
        </p:nvSpPr>
        <p:spPr>
          <a:xfrm>
            <a:off x="2411760" y="5301208"/>
            <a:ext cx="4248472" cy="461665"/>
          </a:xfrm>
          <a:prstGeom prst="rect">
            <a:avLst/>
          </a:prstGeom>
          <a:noFill/>
        </p:spPr>
        <p:txBody>
          <a:bodyPr wrap="square" rtlCol="0">
            <a:spAutoFit/>
          </a:bodyPr>
          <a:lstStyle/>
          <a:p>
            <a:r>
              <a:rPr lang="zh-CN" altLang="en-US" sz="2400" dirty="0" smtClean="0"/>
              <a:t>在已有的</a:t>
            </a:r>
            <a:r>
              <a:rPr lang="en-US" altLang="zh-CN" sz="2400" dirty="0" smtClean="0"/>
              <a:t>PDF</a:t>
            </a:r>
            <a:r>
              <a:rPr lang="zh-CN" altLang="en-US" sz="2400" dirty="0" smtClean="0"/>
              <a:t>文档中插入页面</a:t>
            </a:r>
            <a:endParaRPr lang="zh-CN" altLang="en-US" sz="2400" dirty="0"/>
          </a:p>
        </p:txBody>
      </p:sp>
    </p:spTree>
    <p:extLst>
      <p:ext uri="{BB962C8B-B14F-4D97-AF65-F5344CB8AC3E}">
        <p14:creationId xmlns:p14="http://schemas.microsoft.com/office/powerpoint/2010/main" val="56241617"/>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700808"/>
            <a:ext cx="8424936" cy="1785104"/>
          </a:xfrm>
          <a:prstGeom prst="rect">
            <a:avLst/>
          </a:prstGeom>
        </p:spPr>
        <p:txBody>
          <a:bodyPr wrap="square">
            <a:spAutoFit/>
          </a:bodyPr>
          <a:lstStyle/>
          <a:p>
            <a:r>
              <a:rPr lang="en-US" altLang="zh-CN" sz="2200" dirty="0"/>
              <a:t>import </a:t>
            </a:r>
            <a:r>
              <a:rPr lang="en-US" altLang="zh-CN" sz="2200" dirty="0" err="1"/>
              <a:t>arcpy</a:t>
            </a:r>
            <a:endParaRPr lang="en-US" altLang="zh-CN" sz="2200" dirty="0"/>
          </a:p>
          <a:p>
            <a:r>
              <a:rPr lang="en-US" altLang="zh-CN" sz="2200" dirty="0" err="1"/>
              <a:t>pdfDoc</a:t>
            </a:r>
            <a:r>
              <a:rPr lang="en-US" altLang="zh-CN" sz="2200" dirty="0"/>
              <a:t> = </a:t>
            </a:r>
            <a:r>
              <a:rPr lang="en-US" altLang="zh-CN" sz="2200" dirty="0" err="1"/>
              <a:t>arcpy.mapping.PDFDocumentOpen</a:t>
            </a:r>
            <a:r>
              <a:rPr lang="en-US" altLang="zh-CN" sz="2200" dirty="0" smtClean="0"/>
              <a:t>("</a:t>
            </a:r>
            <a:r>
              <a:rPr lang="en-US" altLang="zh-CN" sz="2200" dirty="0"/>
              <a:t>C:\\data</a:t>
            </a:r>
            <a:r>
              <a:rPr lang="en-US" altLang="zh-CN" sz="2200" dirty="0" smtClean="0"/>
              <a:t>\\mypdf.pdf</a:t>
            </a:r>
            <a:r>
              <a:rPr lang="en-US" altLang="zh-CN" sz="2200" dirty="0"/>
              <a:t>")</a:t>
            </a:r>
          </a:p>
          <a:p>
            <a:r>
              <a:rPr lang="en-US" altLang="zh-CN" sz="2200" dirty="0" err="1"/>
              <a:t>pdfDoc.updateDocSecurity</a:t>
            </a:r>
            <a:r>
              <a:rPr lang="en-US" altLang="zh-CN" sz="2200" dirty="0"/>
              <a:t>("", "user", "RC4", "OPEN")</a:t>
            </a:r>
          </a:p>
          <a:p>
            <a:r>
              <a:rPr lang="en-US" altLang="zh-CN" sz="2200" dirty="0" err="1"/>
              <a:t>pdfDoc.saveAndClose</a:t>
            </a:r>
            <a:r>
              <a:rPr lang="en-US" altLang="zh-CN" sz="2200" dirty="0"/>
              <a:t>()</a:t>
            </a:r>
          </a:p>
          <a:p>
            <a:r>
              <a:rPr lang="en-US" altLang="zh-CN" sz="2200" dirty="0"/>
              <a:t>del </a:t>
            </a:r>
            <a:r>
              <a:rPr lang="en-US" altLang="zh-CN" sz="2200" dirty="0" err="1"/>
              <a:t>pdfDoc</a:t>
            </a:r>
            <a:endParaRPr lang="en-US" altLang="zh-CN" sz="2200" dirty="0"/>
          </a:p>
        </p:txBody>
      </p:sp>
      <p:sp>
        <p:nvSpPr>
          <p:cNvPr id="3" name="TextBox 2"/>
          <p:cNvSpPr txBox="1"/>
          <p:nvPr/>
        </p:nvSpPr>
        <p:spPr>
          <a:xfrm>
            <a:off x="2843808" y="4969420"/>
            <a:ext cx="3168352" cy="461665"/>
          </a:xfrm>
          <a:prstGeom prst="rect">
            <a:avLst/>
          </a:prstGeom>
          <a:noFill/>
        </p:spPr>
        <p:txBody>
          <a:bodyPr wrap="square" rtlCol="0">
            <a:spAutoFit/>
          </a:bodyPr>
          <a:lstStyle/>
          <a:p>
            <a:r>
              <a:rPr lang="zh-CN" altLang="en-US" sz="2400" dirty="0" smtClean="0"/>
              <a:t>设置</a:t>
            </a:r>
            <a:r>
              <a:rPr lang="en-US" altLang="zh-CN" sz="2400" dirty="0" smtClean="0"/>
              <a:t>PDF</a:t>
            </a:r>
            <a:r>
              <a:rPr lang="zh-CN" altLang="en-US" sz="2400" dirty="0" smtClean="0"/>
              <a:t>文档的密码</a:t>
            </a:r>
            <a:endParaRPr lang="zh-CN" altLang="en-US" sz="2400" dirty="0"/>
          </a:p>
        </p:txBody>
      </p:sp>
    </p:spTree>
    <p:extLst>
      <p:ext uri="{BB962C8B-B14F-4D97-AF65-F5344CB8AC3E}">
        <p14:creationId xmlns:p14="http://schemas.microsoft.com/office/powerpoint/2010/main" val="1702347079"/>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98376"/>
            <a:ext cx="8229600" cy="986408"/>
          </a:xfrm>
        </p:spPr>
        <p:txBody>
          <a:bodyPr>
            <a:normAutofit/>
          </a:bodyPr>
          <a:lstStyle/>
          <a:p>
            <a:r>
              <a:rPr lang="zh-CN" altLang="en-US" dirty="0">
                <a:latin typeface="华文新魏" pitchFamily="2" charset="-122"/>
                <a:ea typeface="华文新魏" pitchFamily="2" charset="-122"/>
              </a:rPr>
              <a:t>空间分析模块</a:t>
            </a:r>
          </a:p>
        </p:txBody>
      </p:sp>
      <p:sp>
        <p:nvSpPr>
          <p:cNvPr id="3" name="内容占位符 2"/>
          <p:cNvSpPr>
            <a:spLocks noGrp="1"/>
          </p:cNvSpPr>
          <p:nvPr>
            <p:ph idx="1"/>
          </p:nvPr>
        </p:nvSpPr>
        <p:spPr>
          <a:xfrm>
            <a:off x="457200" y="1844824"/>
            <a:ext cx="8229600" cy="4680520"/>
          </a:xfrm>
        </p:spPr>
        <p:txBody>
          <a:bodyPr>
            <a:normAutofit/>
          </a:bodyPr>
          <a:lstStyle/>
          <a:p>
            <a:r>
              <a:rPr lang="zh-CN" altLang="en-US" dirty="0"/>
              <a:t>空间分析模块（</a:t>
            </a:r>
            <a:r>
              <a:rPr lang="en-US" altLang="zh-CN" dirty="0"/>
              <a:t>Spatial Analyst module</a:t>
            </a:r>
            <a:r>
              <a:rPr lang="zh-CN" altLang="en-US" dirty="0"/>
              <a:t>，</a:t>
            </a:r>
            <a:r>
              <a:rPr lang="en-US" altLang="zh-CN" dirty="0"/>
              <a:t>arcpy.sa</a:t>
            </a:r>
            <a:r>
              <a:rPr lang="zh-CN" altLang="en-US" dirty="0" smtClean="0"/>
              <a:t>）是和空间分析（</a:t>
            </a:r>
            <a:r>
              <a:rPr lang="en-US" altLang="zh-CN" dirty="0" smtClean="0"/>
              <a:t>Spatial Analyst</a:t>
            </a:r>
            <a:r>
              <a:rPr lang="zh-CN" altLang="en-US" dirty="0" smtClean="0"/>
              <a:t>，基于</a:t>
            </a:r>
            <a:r>
              <a:rPr lang="zh-CN" altLang="en-US" dirty="0"/>
              <a:t>栅格的数据分析</a:t>
            </a:r>
            <a:r>
              <a:rPr lang="zh-CN" altLang="en-US" dirty="0" smtClean="0"/>
              <a:t>）工具箱中的工具相关联，用于定义空间分析工具中的相关参数。</a:t>
            </a:r>
            <a:endParaRPr lang="en-US" altLang="zh-CN" dirty="0" smtClean="0"/>
          </a:p>
        </p:txBody>
      </p:sp>
      <p:sp>
        <p:nvSpPr>
          <p:cNvPr id="4" name="Text Box 8"/>
          <p:cNvSpPr txBox="1">
            <a:spLocks noChangeArrowheads="1"/>
          </p:cNvSpPr>
          <p:nvPr/>
        </p:nvSpPr>
        <p:spPr bwMode="auto">
          <a:xfrm>
            <a:off x="768436" y="498376"/>
            <a:ext cx="647700" cy="9144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spcBef>
                <a:spcPct val="50000"/>
              </a:spcBef>
            </a:pPr>
            <a:r>
              <a:rPr lang="en-US" altLang="zh-CN" sz="5400" b="1" dirty="0"/>
              <a:t>3</a:t>
            </a:r>
          </a:p>
        </p:txBody>
      </p:sp>
    </p:spTree>
    <p:extLst>
      <p:ext uri="{BB962C8B-B14F-4D97-AF65-F5344CB8AC3E}">
        <p14:creationId xmlns:p14="http://schemas.microsoft.com/office/powerpoint/2010/main" val="129700933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空间分析是</a:t>
            </a:r>
            <a:r>
              <a:rPr lang="en-US" altLang="zh-CN" dirty="0"/>
              <a:t>ArcGIS Desktop</a:t>
            </a:r>
            <a:r>
              <a:rPr lang="zh-CN" altLang="en-US" dirty="0"/>
              <a:t>的扩展模块，使用扩展模块需要相应的</a:t>
            </a:r>
            <a:r>
              <a:rPr lang="en-US" altLang="zh-CN" dirty="0"/>
              <a:t>license</a:t>
            </a:r>
            <a:r>
              <a:rPr lang="zh-CN" altLang="en-US" dirty="0"/>
              <a:t>，</a:t>
            </a:r>
            <a:r>
              <a:rPr lang="en-US" altLang="zh-CN" dirty="0" err="1"/>
              <a:t>ArcPy</a:t>
            </a:r>
            <a:r>
              <a:rPr lang="zh-CN" altLang="en-US" dirty="0"/>
              <a:t>利用</a:t>
            </a:r>
            <a:r>
              <a:rPr lang="en-US" altLang="zh-CN" dirty="0" err="1"/>
              <a:t>CheckOutExtension</a:t>
            </a:r>
            <a:r>
              <a:rPr lang="en-US" altLang="zh-CN" dirty="0"/>
              <a:t> (</a:t>
            </a:r>
            <a:r>
              <a:rPr lang="en-US" altLang="zh-CN" dirty="0" err="1"/>
              <a:t>extension_code</a:t>
            </a:r>
            <a:r>
              <a:rPr lang="en-US" altLang="zh-CN" dirty="0"/>
              <a:t>)</a:t>
            </a:r>
            <a:r>
              <a:rPr lang="zh-CN" altLang="en-US" dirty="0"/>
              <a:t>函数从</a:t>
            </a:r>
            <a:r>
              <a:rPr lang="en-US" altLang="zh-CN" dirty="0"/>
              <a:t>license</a:t>
            </a:r>
            <a:r>
              <a:rPr lang="zh-CN" altLang="en-US" dirty="0"/>
              <a:t>管理器中提取</a:t>
            </a:r>
            <a:r>
              <a:rPr lang="en-US" altLang="zh-CN" dirty="0"/>
              <a:t>license</a:t>
            </a:r>
            <a:r>
              <a:rPr lang="zh-CN" altLang="en-US" dirty="0"/>
              <a:t>，空间</a:t>
            </a:r>
            <a:r>
              <a:rPr lang="zh-CN" altLang="en-US" dirty="0" smtClean="0"/>
              <a:t>分析扩展模块的</a:t>
            </a:r>
            <a:r>
              <a:rPr lang="en-US" altLang="zh-CN" dirty="0" err="1" smtClean="0"/>
              <a:t>extension_code</a:t>
            </a:r>
            <a:r>
              <a:rPr lang="zh-CN" altLang="en-US" dirty="0" smtClean="0"/>
              <a:t>为</a:t>
            </a:r>
            <a:r>
              <a:rPr lang="en-US" altLang="zh-CN" dirty="0" smtClean="0"/>
              <a:t>Spatial</a:t>
            </a:r>
            <a:r>
              <a:rPr lang="zh-CN" altLang="en-US" dirty="0" smtClean="0"/>
              <a:t>。</a:t>
            </a:r>
            <a:endParaRPr lang="zh-CN" altLang="en-US" dirty="0"/>
          </a:p>
          <a:p>
            <a:endParaRPr lang="zh-CN" altLang="en-US" dirty="0"/>
          </a:p>
        </p:txBody>
      </p:sp>
    </p:spTree>
    <p:extLst>
      <p:ext uri="{BB962C8B-B14F-4D97-AF65-F5344CB8AC3E}">
        <p14:creationId xmlns:p14="http://schemas.microsoft.com/office/powerpoint/2010/main" val="198427202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3568" y="332656"/>
            <a:ext cx="2664296" cy="864096"/>
          </a:xfrm>
          <a:solidFill>
            <a:schemeClr val="tx2">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anchor="ctr" anchorCtr="0" compatLnSpc="1">
            <a:prstTxWarp prst="textNoShape">
              <a:avLst/>
            </a:prstTxWarp>
          </a:bodyPr>
          <a:lstStyle/>
          <a:p>
            <a:r>
              <a:rPr lang="zh-CN" altLang="en-US" sz="3600" dirty="0">
                <a:ea typeface="华文新魏" pitchFamily="2" charset="-122"/>
              </a:rPr>
              <a:t>基本概念</a:t>
            </a:r>
          </a:p>
        </p:txBody>
      </p:sp>
      <p:sp>
        <p:nvSpPr>
          <p:cNvPr id="3" name="内容占位符 2"/>
          <p:cNvSpPr>
            <a:spLocks noGrp="1"/>
          </p:cNvSpPr>
          <p:nvPr>
            <p:ph idx="1"/>
          </p:nvPr>
        </p:nvSpPr>
        <p:spPr>
          <a:xfrm>
            <a:off x="457200" y="1600201"/>
            <a:ext cx="8229600" cy="1540768"/>
          </a:xfrm>
        </p:spPr>
        <p:txBody>
          <a:bodyPr/>
          <a:lstStyle/>
          <a:p>
            <a:r>
              <a:rPr lang="zh-CN" altLang="en-US" dirty="0"/>
              <a:t>栅格数据是通过对研究区域的网格划分，以栅格值来记录对应地点的要素特征。</a:t>
            </a:r>
          </a:p>
          <a:p>
            <a:endParaRPr lang="zh-CN" alt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3213100"/>
            <a:ext cx="6378575" cy="25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565766"/>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endParaRPr lang="zh-CN" altLang="en-US" smtClean="0"/>
          </a:p>
        </p:txBody>
      </p:sp>
      <p:sp>
        <p:nvSpPr>
          <p:cNvPr id="5123" name="内容占位符 2"/>
          <p:cNvSpPr>
            <a:spLocks noGrp="1"/>
          </p:cNvSpPr>
          <p:nvPr>
            <p:ph idx="1"/>
          </p:nvPr>
        </p:nvSpPr>
        <p:spPr/>
        <p:txBody>
          <a:bodyPr/>
          <a:lstStyle/>
          <a:p>
            <a:r>
              <a:rPr lang="zh-CN" altLang="en-US" smtClean="0"/>
              <a:t>栅格数据有如下属性：</a:t>
            </a:r>
            <a:endParaRPr lang="en-US" altLang="zh-CN" smtClean="0"/>
          </a:p>
          <a:p>
            <a:pPr lvl="1"/>
            <a:r>
              <a:rPr lang="zh-CN" altLang="en-US" smtClean="0"/>
              <a:t>栅格的大小（</a:t>
            </a:r>
            <a:r>
              <a:rPr lang="en-US" altLang="zh-CN" smtClean="0"/>
              <a:t>Cell Size</a:t>
            </a:r>
            <a:r>
              <a:rPr lang="zh-CN" altLang="en-US" smtClean="0"/>
              <a:t>）。</a:t>
            </a:r>
            <a:endParaRPr lang="en-US" altLang="zh-CN" smtClean="0"/>
          </a:p>
          <a:p>
            <a:pPr lvl="1"/>
            <a:r>
              <a:rPr lang="zh-CN" altLang="en-US" smtClean="0"/>
              <a:t>行列数。</a:t>
            </a:r>
            <a:endParaRPr lang="en-US" altLang="zh-CN" smtClean="0"/>
          </a:p>
          <a:p>
            <a:pPr lvl="1"/>
            <a:r>
              <a:rPr lang="zh-CN" altLang="en-US" smtClean="0"/>
              <a:t>坐标范围。</a:t>
            </a:r>
            <a:endParaRPr lang="en-US" altLang="zh-CN" smtClean="0"/>
          </a:p>
          <a:p>
            <a:pPr lvl="1"/>
            <a:r>
              <a:rPr lang="zh-CN" altLang="en-US" smtClean="0"/>
              <a:t>波段数。</a:t>
            </a:r>
            <a:endParaRPr lang="en-US" altLang="zh-CN" smtClean="0"/>
          </a:p>
          <a:p>
            <a:pPr lvl="1"/>
            <a:r>
              <a:rPr lang="zh-CN" altLang="en-US" smtClean="0"/>
              <a:t>数据格式（</a:t>
            </a:r>
            <a:r>
              <a:rPr lang="en-US" altLang="zh-CN" smtClean="0"/>
              <a:t>tif</a:t>
            </a:r>
            <a:r>
              <a:rPr lang="zh-CN" altLang="en-US" smtClean="0"/>
              <a:t>、</a:t>
            </a:r>
            <a:r>
              <a:rPr lang="en-US" altLang="zh-CN" smtClean="0"/>
              <a:t>img</a:t>
            </a:r>
            <a:r>
              <a:rPr lang="zh-CN" altLang="en-US" smtClean="0"/>
              <a:t>、</a:t>
            </a:r>
            <a:r>
              <a:rPr lang="en-US" altLang="zh-CN" smtClean="0"/>
              <a:t>grid</a:t>
            </a:r>
            <a:r>
              <a:rPr lang="zh-CN" altLang="en-US" smtClean="0"/>
              <a:t>等）</a:t>
            </a:r>
            <a:endParaRPr lang="en-US" altLang="zh-CN" smtClean="0"/>
          </a:p>
          <a:p>
            <a:pPr lvl="1"/>
            <a:r>
              <a:rPr lang="en-US" altLang="zh-CN" smtClean="0"/>
              <a:t>… …</a:t>
            </a:r>
            <a:endParaRPr lang="zh-CN" altLang="en-US" smtClean="0"/>
          </a:p>
        </p:txBody>
      </p:sp>
    </p:spTree>
    <p:extLst>
      <p:ext uri="{BB962C8B-B14F-4D97-AF65-F5344CB8AC3E}">
        <p14:creationId xmlns:p14="http://schemas.microsoft.com/office/powerpoint/2010/main" val="172459585"/>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1"/>
          </p:nvPr>
        </p:nvSpPr>
        <p:spPr>
          <a:xfrm>
            <a:off x="457200" y="1268760"/>
            <a:ext cx="8229600" cy="4857403"/>
          </a:xfrm>
        </p:spPr>
        <p:txBody>
          <a:bodyPr/>
          <a:lstStyle/>
          <a:p>
            <a:r>
              <a:rPr lang="en-US" altLang="zh-CN" dirty="0" smtClean="0"/>
              <a:t>ArcGIS</a:t>
            </a:r>
            <a:r>
              <a:rPr lang="zh-CN" altLang="en-US" dirty="0" smtClean="0"/>
              <a:t>中的空间分析工具箱（</a:t>
            </a:r>
            <a:r>
              <a:rPr lang="en-US" altLang="zh-CN" dirty="0" smtClean="0"/>
              <a:t>Spatial Analyst</a:t>
            </a:r>
            <a:r>
              <a:rPr lang="zh-CN" altLang="en-US" dirty="0" smtClean="0"/>
              <a:t>）有</a:t>
            </a:r>
            <a:r>
              <a:rPr lang="en-US" altLang="zh-CN" dirty="0" smtClean="0"/>
              <a:t>19</a:t>
            </a:r>
            <a:r>
              <a:rPr lang="zh-CN" altLang="en-US" dirty="0" smtClean="0"/>
              <a:t>个工具集，每个工具集下又包括多个工具，都是和栅格数据相关的，除了用于空间分析外，还包括栅格数据的基本操作。</a:t>
            </a:r>
          </a:p>
        </p:txBody>
      </p:sp>
    </p:spTree>
    <p:extLst>
      <p:ext uri="{BB962C8B-B14F-4D97-AF65-F5344CB8AC3E}">
        <p14:creationId xmlns:p14="http://schemas.microsoft.com/office/powerpoint/2010/main" val="326908736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p:cNvSpPr>
            <a:spLocks noGrp="1"/>
          </p:cNvSpPr>
          <p:nvPr>
            <p:ph idx="1"/>
          </p:nvPr>
        </p:nvSpPr>
        <p:spPr>
          <a:xfrm>
            <a:off x="468313" y="765175"/>
            <a:ext cx="8229600" cy="5792788"/>
          </a:xfrm>
        </p:spPr>
        <p:txBody>
          <a:bodyPr/>
          <a:lstStyle/>
          <a:p>
            <a:r>
              <a:rPr lang="zh-CN" altLang="en-US" smtClean="0"/>
              <a:t>空间分析工具箱中的工具集：</a:t>
            </a:r>
            <a:endParaRPr lang="en-US" altLang="zh-CN" smtClean="0"/>
          </a:p>
          <a:p>
            <a:pPr lvl="1"/>
            <a:r>
              <a:rPr lang="en-US" altLang="zh-CN" smtClean="0"/>
              <a:t>Raster Creation</a:t>
            </a:r>
            <a:r>
              <a:rPr lang="zh-CN" altLang="en-US" smtClean="0"/>
              <a:t>，创建栅格数据。</a:t>
            </a:r>
            <a:endParaRPr lang="en-US" altLang="zh-CN" smtClean="0"/>
          </a:p>
          <a:p>
            <a:pPr lvl="1"/>
            <a:r>
              <a:rPr lang="en-US" altLang="zh-CN" smtClean="0"/>
              <a:t>Conditional</a:t>
            </a:r>
            <a:r>
              <a:rPr lang="zh-CN" altLang="en-US" smtClean="0"/>
              <a:t>，通过条件表达式设置栅格值。</a:t>
            </a:r>
            <a:endParaRPr lang="en-US" altLang="zh-CN" smtClean="0"/>
          </a:p>
          <a:p>
            <a:pPr lvl="1"/>
            <a:r>
              <a:rPr lang="en-US" altLang="zh-CN" smtClean="0"/>
              <a:t>Extraction</a:t>
            </a:r>
            <a:r>
              <a:rPr lang="zh-CN" altLang="en-US" smtClean="0"/>
              <a:t>，通过条件表达式提取栅格数据。</a:t>
            </a:r>
            <a:endParaRPr lang="en-US" altLang="zh-CN" smtClean="0"/>
          </a:p>
          <a:p>
            <a:pPr lvl="1"/>
            <a:r>
              <a:rPr lang="en-US" altLang="zh-CN" smtClean="0"/>
              <a:t>Reclass</a:t>
            </a:r>
            <a:r>
              <a:rPr lang="zh-CN" altLang="en-US" smtClean="0"/>
              <a:t>，栅格数据重分类。</a:t>
            </a:r>
            <a:endParaRPr lang="en-US" altLang="zh-CN" smtClean="0"/>
          </a:p>
          <a:p>
            <a:pPr lvl="1"/>
            <a:r>
              <a:rPr lang="en-US" altLang="zh-CN" smtClean="0"/>
              <a:t>Map Algebra</a:t>
            </a:r>
            <a:r>
              <a:rPr lang="zh-CN" altLang="en-US" smtClean="0"/>
              <a:t>，利用表达式得到新的栅格值。</a:t>
            </a:r>
            <a:endParaRPr lang="en-US" altLang="zh-CN" smtClean="0"/>
          </a:p>
          <a:p>
            <a:pPr lvl="1"/>
            <a:r>
              <a:rPr lang="en-US" altLang="zh-CN" smtClean="0"/>
              <a:t>Neighborhood</a:t>
            </a:r>
            <a:r>
              <a:rPr lang="zh-CN" altLang="en-US" smtClean="0"/>
              <a:t>，邻近运算，如计算</a:t>
            </a:r>
            <a:r>
              <a:rPr lang="en-US" altLang="zh-CN" smtClean="0"/>
              <a:t>3×3</a:t>
            </a:r>
            <a:r>
              <a:rPr lang="zh-CN" altLang="en-US" smtClean="0"/>
              <a:t>窗口中栅格的平均值。</a:t>
            </a:r>
            <a:endParaRPr lang="en-US" altLang="zh-CN" smtClean="0"/>
          </a:p>
          <a:p>
            <a:pPr lvl="1"/>
            <a:r>
              <a:rPr lang="en-US" altLang="zh-CN" smtClean="0"/>
              <a:t>Generalization</a:t>
            </a:r>
            <a:r>
              <a:rPr lang="zh-CN" altLang="en-US" smtClean="0"/>
              <a:t>，栅格数据的制图综合。</a:t>
            </a:r>
            <a:endParaRPr lang="en-US" altLang="zh-CN" smtClean="0"/>
          </a:p>
          <a:p>
            <a:pPr lvl="1"/>
            <a:endParaRPr lang="en-US" altLang="zh-CN" smtClean="0"/>
          </a:p>
        </p:txBody>
      </p:sp>
    </p:spTree>
    <p:extLst>
      <p:ext uri="{BB962C8B-B14F-4D97-AF65-F5344CB8AC3E}">
        <p14:creationId xmlns:p14="http://schemas.microsoft.com/office/powerpoint/2010/main" val="31706651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内容占位符 2"/>
          <p:cNvSpPr>
            <a:spLocks noGrp="1"/>
          </p:cNvSpPr>
          <p:nvPr>
            <p:ph idx="1"/>
          </p:nvPr>
        </p:nvSpPr>
        <p:spPr>
          <a:xfrm>
            <a:off x="539750" y="1125538"/>
            <a:ext cx="7772400" cy="2455862"/>
          </a:xfrm>
        </p:spPr>
        <p:txBody>
          <a:bodyPr/>
          <a:lstStyle/>
          <a:p>
            <a:r>
              <a:rPr lang="zh-CN" altLang="en-US" dirty="0" smtClean="0"/>
              <a:t>在</a:t>
            </a:r>
            <a:r>
              <a:rPr lang="en-US" altLang="zh-CN" dirty="0" err="1" smtClean="0"/>
              <a:t>ArcToolbox</a:t>
            </a:r>
            <a:r>
              <a:rPr lang="zh-CN" altLang="en-US" dirty="0" smtClean="0"/>
              <a:t>窗口，点击鼠标右键，可以把目录中自定义的工具箱添加到</a:t>
            </a:r>
            <a:r>
              <a:rPr lang="en-US" altLang="zh-CN" dirty="0" err="1" smtClean="0"/>
              <a:t>ArcToolbox</a:t>
            </a:r>
            <a:r>
              <a:rPr lang="zh-CN" altLang="en-US" dirty="0" smtClean="0"/>
              <a:t>中。</a:t>
            </a:r>
          </a:p>
        </p:txBody>
      </p:sp>
      <p:pic>
        <p:nvPicPr>
          <p:cNvPr id="61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2924175"/>
            <a:ext cx="462915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2774332"/>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endParaRPr lang="zh-CN" altLang="en-US" smtClean="0"/>
          </a:p>
        </p:txBody>
      </p:sp>
      <p:sp>
        <p:nvSpPr>
          <p:cNvPr id="10243" name="内容占位符 2"/>
          <p:cNvSpPr>
            <a:spLocks noGrp="1"/>
          </p:cNvSpPr>
          <p:nvPr>
            <p:ph idx="1"/>
          </p:nvPr>
        </p:nvSpPr>
        <p:spPr/>
        <p:txBody>
          <a:bodyPr/>
          <a:lstStyle/>
          <a:p>
            <a:pPr lvl="1"/>
            <a:r>
              <a:rPr lang="en-US" altLang="zh-CN" smtClean="0"/>
              <a:t>Local</a:t>
            </a:r>
            <a:r>
              <a:rPr lang="zh-CN" altLang="en-US" smtClean="0"/>
              <a:t>，对多个波段的对应栅格进行分析。</a:t>
            </a:r>
            <a:endParaRPr lang="en-US" altLang="zh-CN" smtClean="0"/>
          </a:p>
          <a:p>
            <a:pPr lvl="1"/>
            <a:r>
              <a:rPr lang="en-US" altLang="zh-CN" smtClean="0"/>
              <a:t>Multivariate</a:t>
            </a:r>
            <a:r>
              <a:rPr lang="zh-CN" altLang="en-US" smtClean="0"/>
              <a:t>，多波段数据的运算，主要用于遥感数据分类。</a:t>
            </a:r>
            <a:endParaRPr lang="en-US" altLang="zh-CN" smtClean="0"/>
          </a:p>
          <a:p>
            <a:pPr lvl="1"/>
            <a:r>
              <a:rPr lang="en-US" altLang="zh-CN" smtClean="0"/>
              <a:t>Zonal</a:t>
            </a:r>
            <a:r>
              <a:rPr lang="zh-CN" altLang="en-US" smtClean="0"/>
              <a:t>，通过一个反映特征值的数据和一个反映区域的数据进行特征值的区域统计。</a:t>
            </a:r>
          </a:p>
          <a:p>
            <a:endParaRPr lang="zh-CN" altLang="en-US" smtClean="0"/>
          </a:p>
          <a:p>
            <a:endParaRPr lang="zh-CN" altLang="en-US" smtClean="0"/>
          </a:p>
        </p:txBody>
      </p:sp>
    </p:spTree>
    <p:extLst>
      <p:ext uri="{BB962C8B-B14F-4D97-AF65-F5344CB8AC3E}">
        <p14:creationId xmlns:p14="http://schemas.microsoft.com/office/powerpoint/2010/main" val="97979318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endParaRPr lang="zh-CN" altLang="en-US" smtClean="0"/>
          </a:p>
        </p:txBody>
      </p:sp>
      <p:sp>
        <p:nvSpPr>
          <p:cNvPr id="11267" name="内容占位符 2"/>
          <p:cNvSpPr>
            <a:spLocks noGrp="1"/>
          </p:cNvSpPr>
          <p:nvPr>
            <p:ph idx="1"/>
          </p:nvPr>
        </p:nvSpPr>
        <p:spPr/>
        <p:txBody>
          <a:bodyPr/>
          <a:lstStyle/>
          <a:p>
            <a:pPr lvl="1"/>
            <a:r>
              <a:rPr lang="en-US" altLang="zh-CN" smtClean="0"/>
              <a:t>Distance</a:t>
            </a:r>
            <a:r>
              <a:rPr lang="zh-CN" altLang="en-US" smtClean="0"/>
              <a:t>，距离分析。</a:t>
            </a:r>
            <a:endParaRPr lang="en-US" altLang="zh-CN" smtClean="0"/>
          </a:p>
          <a:p>
            <a:pPr lvl="1"/>
            <a:r>
              <a:rPr lang="en-US" altLang="zh-CN" smtClean="0"/>
              <a:t>Density</a:t>
            </a:r>
            <a:r>
              <a:rPr lang="zh-CN" altLang="en-US" smtClean="0"/>
              <a:t>，密度分析。</a:t>
            </a:r>
            <a:endParaRPr lang="en-US" altLang="zh-CN" smtClean="0"/>
          </a:p>
          <a:p>
            <a:pPr lvl="1"/>
            <a:r>
              <a:rPr lang="en-US" altLang="zh-CN" smtClean="0"/>
              <a:t>Interpolation</a:t>
            </a:r>
            <a:r>
              <a:rPr lang="zh-CN" altLang="en-US" smtClean="0"/>
              <a:t>，空间内插分析。</a:t>
            </a:r>
            <a:endParaRPr lang="en-US" altLang="zh-CN" smtClean="0"/>
          </a:p>
          <a:p>
            <a:pPr lvl="1"/>
            <a:r>
              <a:rPr lang="en-US" altLang="zh-CN" smtClean="0"/>
              <a:t>Surface</a:t>
            </a:r>
            <a:r>
              <a:rPr lang="zh-CN" altLang="en-US" smtClean="0"/>
              <a:t>，表面分析。</a:t>
            </a:r>
            <a:endParaRPr lang="en-US" altLang="zh-CN" smtClean="0"/>
          </a:p>
          <a:p>
            <a:pPr lvl="1"/>
            <a:r>
              <a:rPr lang="en-US" altLang="zh-CN" smtClean="0"/>
              <a:t>Overlay</a:t>
            </a:r>
            <a:r>
              <a:rPr lang="zh-CN" altLang="en-US" smtClean="0"/>
              <a:t>，叠置分析。</a:t>
            </a:r>
            <a:endParaRPr lang="en-US" altLang="zh-CN" smtClean="0"/>
          </a:p>
          <a:p>
            <a:pPr lvl="1"/>
            <a:r>
              <a:rPr lang="en-US" altLang="zh-CN" smtClean="0"/>
              <a:t>Hydrology</a:t>
            </a:r>
            <a:r>
              <a:rPr lang="zh-CN" altLang="en-US" smtClean="0"/>
              <a:t>，水文分析。</a:t>
            </a:r>
            <a:endParaRPr lang="en-US" altLang="zh-CN" smtClean="0"/>
          </a:p>
          <a:p>
            <a:pPr lvl="1"/>
            <a:r>
              <a:rPr lang="en-US" altLang="zh-CN" smtClean="0"/>
              <a:t>Groundwater</a:t>
            </a:r>
            <a:r>
              <a:rPr lang="zh-CN" altLang="en-US" smtClean="0"/>
              <a:t>，地下水分析。</a:t>
            </a:r>
            <a:endParaRPr lang="en-US" altLang="zh-CN" smtClean="0"/>
          </a:p>
          <a:p>
            <a:pPr lvl="1"/>
            <a:r>
              <a:rPr lang="en-US" altLang="zh-CN" smtClean="0"/>
              <a:t>Solar radiation</a:t>
            </a:r>
            <a:r>
              <a:rPr lang="zh-CN" altLang="en-US" smtClean="0"/>
              <a:t>，太阳辐射分析。</a:t>
            </a:r>
            <a:endParaRPr lang="en-US" altLang="zh-CN" smtClean="0"/>
          </a:p>
          <a:p>
            <a:endParaRPr lang="zh-CN" altLang="en-US" smtClean="0"/>
          </a:p>
        </p:txBody>
      </p:sp>
    </p:spTree>
    <p:extLst>
      <p:ext uri="{BB962C8B-B14F-4D97-AF65-F5344CB8AC3E}">
        <p14:creationId xmlns:p14="http://schemas.microsoft.com/office/powerpoint/2010/main" val="4277325688"/>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782537"/>
            <a:ext cx="4042792" cy="5145435"/>
          </a:xfrm>
        </p:spPr>
        <p:txBody>
          <a:bodyPr/>
          <a:lstStyle/>
          <a:p>
            <a:r>
              <a:rPr lang="zh-CN" altLang="en-US" dirty="0" smtClean="0"/>
              <a:t>空间分析工具的输入数据可以是栅格数据，也可以是矢量数据，但输出数据基本上是栅格数据。通过环境设置对话框，可以设置栅格数据处理的环境条件。</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473199"/>
            <a:ext cx="4261946" cy="6052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6504356"/>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468313" y="1125538"/>
            <a:ext cx="8351837" cy="4670425"/>
          </a:xfrm>
        </p:spPr>
        <p:txBody>
          <a:bodyPr/>
          <a:lstStyle/>
          <a:p>
            <a:r>
              <a:rPr lang="zh-CN" altLang="en-US" dirty="0" smtClean="0"/>
              <a:t>和栅格数据操作相关的环境设置主要包括：</a:t>
            </a:r>
            <a:endParaRPr lang="en-US" altLang="zh-CN" dirty="0" smtClean="0"/>
          </a:p>
          <a:p>
            <a:pPr lvl="1"/>
            <a:r>
              <a:rPr lang="zh-CN" altLang="en-US" dirty="0" smtClean="0"/>
              <a:t>数据处理范围（即输出数据范围）。缺省情况下，数据处理范围是输入数据的范围。通过</a:t>
            </a:r>
            <a:r>
              <a:rPr lang="en-US" altLang="zh-CN" dirty="0" smtClean="0"/>
              <a:t>Processing Extent</a:t>
            </a:r>
            <a:r>
              <a:rPr lang="zh-CN" altLang="en-US" dirty="0" smtClean="0"/>
              <a:t>可以设置数据处理范围，可以是一个输入数据的一个子区，也可以大于输入数据的范围。</a:t>
            </a:r>
            <a:endParaRPr lang="en-US" altLang="zh-CN" dirty="0" smtClean="0"/>
          </a:p>
          <a:p>
            <a:pPr lvl="1"/>
            <a:endParaRPr lang="zh-CN" altLang="en-US" dirty="0" smtClean="0"/>
          </a:p>
        </p:txBody>
      </p:sp>
    </p:spTree>
    <p:extLst>
      <p:ext uri="{BB962C8B-B14F-4D97-AF65-F5344CB8AC3E}">
        <p14:creationId xmlns:p14="http://schemas.microsoft.com/office/powerpoint/2010/main" val="3341942028"/>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548680"/>
            <a:ext cx="5616823" cy="508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 Box 5"/>
          <p:cNvSpPr txBox="1">
            <a:spLocks noChangeArrowheads="1"/>
          </p:cNvSpPr>
          <p:nvPr/>
        </p:nvSpPr>
        <p:spPr bwMode="auto">
          <a:xfrm>
            <a:off x="1835696" y="5784898"/>
            <a:ext cx="5113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400" dirty="0"/>
              <a:t>分析范围可以是输入数据的一个子区</a:t>
            </a:r>
          </a:p>
        </p:txBody>
      </p:sp>
    </p:spTree>
    <p:extLst>
      <p:ext uri="{BB962C8B-B14F-4D97-AF65-F5344CB8AC3E}">
        <p14:creationId xmlns:p14="http://schemas.microsoft.com/office/powerpoint/2010/main" val="113861496"/>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467544" y="1052736"/>
            <a:ext cx="8229600" cy="4929411"/>
          </a:xfrm>
        </p:spPr>
        <p:txBody>
          <a:bodyPr/>
          <a:lstStyle/>
          <a:p>
            <a:pPr lvl="1"/>
            <a:r>
              <a:rPr lang="zh-CN" altLang="en-US" dirty="0" smtClean="0"/>
              <a:t>栅格大小。通过</a:t>
            </a:r>
            <a:r>
              <a:rPr lang="en-US" altLang="zh-CN" dirty="0" smtClean="0"/>
              <a:t>Raster Analyst</a:t>
            </a:r>
            <a:r>
              <a:rPr lang="zh-CN" altLang="en-US" dirty="0" smtClean="0"/>
              <a:t>可以设定输出栅格的大小，如输入数据是栅格数据，缺省情况下是输入数据的栅格大小。</a:t>
            </a:r>
            <a:endParaRPr lang="en-US" altLang="zh-CN" dirty="0" smtClean="0"/>
          </a:p>
          <a:p>
            <a:pPr lvl="1"/>
            <a:r>
              <a:rPr lang="zh-CN" altLang="en-US" dirty="0" smtClean="0"/>
              <a:t>掩膜区域。通过</a:t>
            </a:r>
            <a:r>
              <a:rPr lang="en-US" altLang="zh-CN" dirty="0" smtClean="0"/>
              <a:t>Raster Analyst</a:t>
            </a:r>
            <a:r>
              <a:rPr lang="zh-CN" altLang="en-US" dirty="0" smtClean="0"/>
              <a:t>可以设定一个掩膜区域。设定</a:t>
            </a:r>
            <a:r>
              <a:rPr lang="zh-CN" altLang="en-US" dirty="0"/>
              <a:t>掩膜</a:t>
            </a:r>
            <a:r>
              <a:rPr lang="zh-CN" altLang="en-US" dirty="0" smtClean="0"/>
              <a:t>区域后，</a:t>
            </a:r>
            <a:r>
              <a:rPr lang="zh-CN" altLang="en-US" dirty="0"/>
              <a:t>输出数据的范围</a:t>
            </a:r>
            <a:r>
              <a:rPr lang="zh-CN" altLang="en-US" dirty="0" smtClean="0"/>
              <a:t>不变，但掩膜区域以外的栅格设为空值（</a:t>
            </a:r>
            <a:r>
              <a:rPr lang="en-US" altLang="zh-CN" dirty="0" err="1" smtClean="0"/>
              <a:t>NoData</a:t>
            </a:r>
            <a:r>
              <a:rPr lang="zh-CN" altLang="en-US" dirty="0" smtClean="0"/>
              <a:t>）。</a:t>
            </a:r>
            <a:r>
              <a:rPr lang="zh-CN" altLang="en-US" dirty="0"/>
              <a:t>掩膜</a:t>
            </a:r>
            <a:r>
              <a:rPr lang="zh-CN" altLang="en-US" dirty="0" smtClean="0"/>
              <a:t>区域可以利用矢量数据设定，也可以利用栅格数据设定，如是矢量数据，矢量数据覆盖的栅格即为掩膜区域；如是栅格数据，非空值的栅格数据即为掩膜区域。</a:t>
            </a:r>
          </a:p>
          <a:p>
            <a:endParaRPr lang="zh-CN" altLang="en-US" dirty="0" smtClean="0"/>
          </a:p>
        </p:txBody>
      </p:sp>
    </p:spTree>
    <p:extLst>
      <p:ext uri="{BB962C8B-B14F-4D97-AF65-F5344CB8AC3E}">
        <p14:creationId xmlns:p14="http://schemas.microsoft.com/office/powerpoint/2010/main" val="1829910011"/>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00213"/>
            <a:ext cx="806608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136775" y="4221163"/>
            <a:ext cx="4679950" cy="830262"/>
          </a:xfrm>
          <a:prstGeom prst="rect">
            <a:avLst/>
          </a:prstGeom>
        </p:spPr>
        <p:txBody>
          <a:bodyPr>
            <a:spAutoFit/>
          </a:bodyPr>
          <a:lstStyle/>
          <a:p>
            <a:pPr>
              <a:defRPr/>
            </a:pPr>
            <a:r>
              <a:rPr lang="zh-CN" altLang="en-US" sz="2400" kern="0" dirty="0">
                <a:solidFill>
                  <a:srgbClr val="000000"/>
                </a:solidFill>
                <a:latin typeface="Arial"/>
                <a:ea typeface="宋体"/>
              </a:rPr>
              <a:t>掩膜区域可以通过矢量数据设定，也可以通过栅格数据设定。</a:t>
            </a:r>
            <a:endParaRPr lang="zh-CN" altLang="en-US" sz="2400" dirty="0">
              <a:ea typeface="宋体" pitchFamily="2" charset="-122"/>
            </a:endParaRPr>
          </a:p>
        </p:txBody>
      </p:sp>
    </p:spTree>
    <p:extLst>
      <p:ext uri="{BB962C8B-B14F-4D97-AF65-F5344CB8AC3E}">
        <p14:creationId xmlns:p14="http://schemas.microsoft.com/office/powerpoint/2010/main" val="2746827542"/>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0" y="332656"/>
            <a:ext cx="3626836" cy="557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87" y="404664"/>
            <a:ext cx="3456384" cy="5577561"/>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51520" y="6011996"/>
            <a:ext cx="4574950" cy="461665"/>
          </a:xfrm>
          <a:prstGeom prst="rect">
            <a:avLst/>
          </a:prstGeom>
          <a:noFill/>
        </p:spPr>
        <p:txBody>
          <a:bodyPr wrap="square" rtlCol="0">
            <a:spAutoFit/>
          </a:bodyPr>
          <a:lstStyle/>
          <a:p>
            <a:r>
              <a:rPr lang="zh-CN" altLang="en-US" sz="2400" dirty="0" smtClean="0"/>
              <a:t>原始数据（点数据和多边形数据）</a:t>
            </a:r>
            <a:endParaRPr lang="zh-CN" altLang="en-US" sz="2400" dirty="0"/>
          </a:p>
        </p:txBody>
      </p:sp>
      <p:sp>
        <p:nvSpPr>
          <p:cNvPr id="5" name="TextBox 4"/>
          <p:cNvSpPr txBox="1"/>
          <p:nvPr/>
        </p:nvSpPr>
        <p:spPr>
          <a:xfrm>
            <a:off x="5148064" y="6029949"/>
            <a:ext cx="3995936" cy="461665"/>
          </a:xfrm>
          <a:prstGeom prst="rect">
            <a:avLst/>
          </a:prstGeom>
          <a:noFill/>
        </p:spPr>
        <p:txBody>
          <a:bodyPr wrap="square" rtlCol="0">
            <a:spAutoFit/>
          </a:bodyPr>
          <a:lstStyle/>
          <a:p>
            <a:r>
              <a:rPr lang="zh-CN" altLang="en-US" sz="2400" dirty="0" smtClean="0"/>
              <a:t>数据处理范围为点数据范围</a:t>
            </a:r>
            <a:endParaRPr lang="zh-CN" altLang="en-US" sz="2400" dirty="0"/>
          </a:p>
        </p:txBody>
      </p:sp>
    </p:spTree>
    <p:extLst>
      <p:ext uri="{BB962C8B-B14F-4D97-AF65-F5344CB8AC3E}">
        <p14:creationId xmlns:p14="http://schemas.microsoft.com/office/powerpoint/2010/main" val="3397953128"/>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917" y="404665"/>
            <a:ext cx="337949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395" y="437346"/>
            <a:ext cx="3744416" cy="558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51695" y="6046223"/>
            <a:ext cx="4652353" cy="461665"/>
          </a:xfrm>
          <a:prstGeom prst="rect">
            <a:avLst/>
          </a:prstGeom>
          <a:noFill/>
        </p:spPr>
        <p:txBody>
          <a:bodyPr wrap="square" rtlCol="0">
            <a:spAutoFit/>
          </a:bodyPr>
          <a:lstStyle/>
          <a:p>
            <a:r>
              <a:rPr lang="zh-CN" altLang="en-US" sz="2400" dirty="0" smtClean="0"/>
              <a:t>数据处理范围为多边形数据范围</a:t>
            </a:r>
            <a:endParaRPr lang="zh-CN" altLang="en-US" sz="2400" dirty="0"/>
          </a:p>
        </p:txBody>
      </p:sp>
      <p:sp>
        <p:nvSpPr>
          <p:cNvPr id="5" name="TextBox 4"/>
          <p:cNvSpPr txBox="1"/>
          <p:nvPr/>
        </p:nvSpPr>
        <p:spPr>
          <a:xfrm>
            <a:off x="5148064" y="6021289"/>
            <a:ext cx="3600400" cy="461665"/>
          </a:xfrm>
          <a:prstGeom prst="rect">
            <a:avLst/>
          </a:prstGeom>
          <a:noFill/>
        </p:spPr>
        <p:txBody>
          <a:bodyPr wrap="square" rtlCol="0">
            <a:spAutoFit/>
          </a:bodyPr>
          <a:lstStyle/>
          <a:p>
            <a:r>
              <a:rPr lang="zh-CN" altLang="en-US" sz="2400" dirty="0" smtClean="0"/>
              <a:t>以多边形的范围作为</a:t>
            </a:r>
            <a:r>
              <a:rPr lang="en-US" altLang="zh-CN" sz="2400" dirty="0" smtClean="0"/>
              <a:t>Mask</a:t>
            </a:r>
            <a:endParaRPr lang="zh-CN" altLang="en-US" sz="2400" dirty="0"/>
          </a:p>
        </p:txBody>
      </p:sp>
    </p:spTree>
    <p:extLst>
      <p:ext uri="{BB962C8B-B14F-4D97-AF65-F5344CB8AC3E}">
        <p14:creationId xmlns:p14="http://schemas.microsoft.com/office/powerpoint/2010/main" val="4215705044"/>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332656"/>
            <a:ext cx="5050904" cy="936104"/>
          </a:xfrm>
          <a:solidFill>
            <a:schemeClr val="tx2">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anchor="ctr" anchorCtr="0" compatLnSpc="1">
            <a:prstTxWarp prst="textNoShape">
              <a:avLst/>
            </a:prstTxWarp>
          </a:bodyPr>
          <a:lstStyle/>
          <a:p>
            <a:r>
              <a:rPr lang="zh-CN" altLang="en-US" sz="3600" dirty="0" smtClean="0">
                <a:ea typeface="华文新魏" pitchFamily="2" charset="-122"/>
              </a:rPr>
              <a:t>栅格数据的代数操作</a:t>
            </a:r>
            <a:endParaRPr lang="zh-CN" altLang="en-US" sz="3600" dirty="0">
              <a:ea typeface="华文新魏" pitchFamily="2" charset="-122"/>
            </a:endParaRPr>
          </a:p>
        </p:txBody>
      </p:sp>
      <p:sp>
        <p:nvSpPr>
          <p:cNvPr id="3" name="内容占位符 2"/>
          <p:cNvSpPr>
            <a:spLocks noGrp="1"/>
          </p:cNvSpPr>
          <p:nvPr>
            <p:ph idx="1"/>
          </p:nvPr>
        </p:nvSpPr>
        <p:spPr/>
        <p:txBody>
          <a:bodyPr/>
          <a:lstStyle/>
          <a:p>
            <a:r>
              <a:rPr lang="zh-CN" altLang="en-US" dirty="0" smtClean="0"/>
              <a:t>栅格数据可以</a:t>
            </a:r>
            <a:r>
              <a:rPr lang="zh-CN" altLang="en-US" dirty="0"/>
              <a:t>像标量（</a:t>
            </a:r>
            <a:r>
              <a:rPr lang="en-US" altLang="zh-CN" dirty="0"/>
              <a:t>scalar</a:t>
            </a:r>
            <a:r>
              <a:rPr lang="zh-CN" altLang="en-US" dirty="0"/>
              <a:t>）数据</a:t>
            </a:r>
            <a:r>
              <a:rPr lang="zh-CN" altLang="en-US" dirty="0" smtClean="0"/>
              <a:t>一样直接利用操作符进行代数操作，包括算术操作、布尔操作、关系操作等。</a:t>
            </a:r>
            <a:endParaRPr lang="en-US" altLang="zh-CN" dirty="0" smtClean="0"/>
          </a:p>
          <a:p>
            <a:r>
              <a:rPr lang="zh-CN" altLang="en-US" dirty="0" smtClean="0"/>
              <a:t>在操作时，将根据输入数据的类型对操作符进行重载（</a:t>
            </a:r>
            <a:r>
              <a:rPr lang="en-US" altLang="zh-CN" dirty="0"/>
              <a:t>overload</a:t>
            </a:r>
            <a:r>
              <a:rPr lang="zh-CN" altLang="en-US" dirty="0" smtClean="0"/>
              <a:t>）。如输入数据均为标量数据，则按标量数据进行操作；如输入数据中有一个为栅格数据，则按栅格数据进行操作。</a:t>
            </a:r>
            <a:endParaRPr lang="zh-CN" altLang="en-US" dirty="0"/>
          </a:p>
        </p:txBody>
      </p:sp>
    </p:spTree>
    <p:extLst>
      <p:ext uri="{BB962C8B-B14F-4D97-AF65-F5344CB8AC3E}">
        <p14:creationId xmlns:p14="http://schemas.microsoft.com/office/powerpoint/2010/main" val="39296236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内容占位符 2"/>
          <p:cNvSpPr>
            <a:spLocks noGrp="1"/>
          </p:cNvSpPr>
          <p:nvPr>
            <p:ph idx="1"/>
          </p:nvPr>
        </p:nvSpPr>
        <p:spPr>
          <a:xfrm>
            <a:off x="684213" y="908050"/>
            <a:ext cx="7772400" cy="2736850"/>
          </a:xfrm>
        </p:spPr>
        <p:txBody>
          <a:bodyPr/>
          <a:lstStyle/>
          <a:p>
            <a:r>
              <a:rPr lang="zh-CN" altLang="en-US" dirty="0" smtClean="0"/>
              <a:t>选中自定义的工具箱，右击鼠标，点击</a:t>
            </a:r>
            <a:r>
              <a:rPr lang="en-US" altLang="zh-CN" dirty="0" smtClean="0"/>
              <a:t>New/Model</a:t>
            </a:r>
            <a:r>
              <a:rPr lang="zh-CN" altLang="en-US" dirty="0" smtClean="0"/>
              <a:t>可以在</a:t>
            </a:r>
            <a:r>
              <a:rPr lang="en-US" altLang="zh-CN" dirty="0" err="1" smtClean="0"/>
              <a:t>ModelBuilder</a:t>
            </a:r>
            <a:r>
              <a:rPr lang="zh-CN" altLang="en-US" dirty="0" smtClean="0"/>
              <a:t>窗口中创建模型作为新的工具；也可以点击</a:t>
            </a:r>
            <a:r>
              <a:rPr lang="en-US" altLang="zh-CN" dirty="0" smtClean="0"/>
              <a:t>Add/Script</a:t>
            </a:r>
            <a:r>
              <a:rPr lang="zh-CN" altLang="en-US" dirty="0" smtClean="0"/>
              <a:t>调用已有的脚本文件作为工具。</a:t>
            </a:r>
          </a:p>
        </p:txBody>
      </p:sp>
      <p:pic>
        <p:nvPicPr>
          <p:cNvPr id="717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538538"/>
            <a:ext cx="3538538" cy="264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513" y="3565525"/>
            <a:ext cx="3436937" cy="262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5589555"/>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960" y="1052736"/>
            <a:ext cx="8481512" cy="447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52116" y="5733256"/>
            <a:ext cx="3104060" cy="461665"/>
          </a:xfrm>
          <a:prstGeom prst="rect">
            <a:avLst/>
          </a:prstGeom>
          <a:noFill/>
        </p:spPr>
        <p:txBody>
          <a:bodyPr wrap="square" rtlCol="0">
            <a:spAutoFit/>
          </a:bodyPr>
          <a:lstStyle/>
          <a:p>
            <a:r>
              <a:rPr lang="en-US" altLang="zh-CN" sz="2400" dirty="0" smtClean="0"/>
              <a:t>Raster</a:t>
            </a:r>
            <a:r>
              <a:rPr lang="zh-CN" altLang="en-US" sz="2400" dirty="0" smtClean="0"/>
              <a:t>数据的操作符</a:t>
            </a:r>
            <a:endParaRPr lang="zh-CN" altLang="en-US" sz="2400" dirty="0"/>
          </a:p>
        </p:txBody>
      </p:sp>
    </p:spTree>
    <p:extLst>
      <p:ext uri="{BB962C8B-B14F-4D97-AF65-F5344CB8AC3E}">
        <p14:creationId xmlns:p14="http://schemas.microsoft.com/office/powerpoint/2010/main" val="333568570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12776"/>
            <a:ext cx="8568952" cy="3982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124124" y="5733256"/>
            <a:ext cx="3104060" cy="461665"/>
          </a:xfrm>
          <a:prstGeom prst="rect">
            <a:avLst/>
          </a:prstGeom>
          <a:noFill/>
        </p:spPr>
        <p:txBody>
          <a:bodyPr wrap="square" rtlCol="0">
            <a:spAutoFit/>
          </a:bodyPr>
          <a:lstStyle/>
          <a:p>
            <a:r>
              <a:rPr lang="en-US" altLang="zh-CN" sz="2400" dirty="0" smtClean="0"/>
              <a:t>Raster</a:t>
            </a:r>
            <a:r>
              <a:rPr lang="zh-CN" altLang="en-US" sz="2400" dirty="0" smtClean="0"/>
              <a:t>数据的操作符</a:t>
            </a:r>
            <a:endParaRPr lang="zh-CN" altLang="en-US" sz="2400" dirty="0"/>
          </a:p>
        </p:txBody>
      </p:sp>
    </p:spTree>
    <p:extLst>
      <p:ext uri="{BB962C8B-B14F-4D97-AF65-F5344CB8AC3E}">
        <p14:creationId xmlns:p14="http://schemas.microsoft.com/office/powerpoint/2010/main" val="3245651471"/>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016" y="1556792"/>
            <a:ext cx="8892480" cy="2677656"/>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a:t>from arcpy.sa import *</a:t>
            </a:r>
          </a:p>
          <a:p>
            <a:r>
              <a:rPr lang="en-US" altLang="zh-CN" sz="2400" dirty="0" err="1"/>
              <a:t>env.workspace</a:t>
            </a:r>
            <a:r>
              <a:rPr lang="en-US" altLang="zh-CN" sz="2400" dirty="0"/>
              <a:t> = "C:\\data\\Spatial"</a:t>
            </a:r>
          </a:p>
          <a:p>
            <a:r>
              <a:rPr lang="en-US" altLang="zh-CN" sz="2400" dirty="0" err="1"/>
              <a:t>arcpy.CheckOutExtension</a:t>
            </a:r>
            <a:r>
              <a:rPr lang="en-US" altLang="zh-CN" sz="2400" dirty="0"/>
              <a:t>("Spatial")</a:t>
            </a:r>
          </a:p>
          <a:p>
            <a:r>
              <a:rPr lang="en-US" altLang="zh-CN" sz="2400" dirty="0" err="1"/>
              <a:t>outMinus</a:t>
            </a:r>
            <a:r>
              <a:rPr lang="en-US" altLang="zh-CN" sz="2400" dirty="0"/>
              <a:t> = Raster("</a:t>
            </a:r>
            <a:r>
              <a:rPr lang="en-US" altLang="zh-CN" sz="2400" dirty="0" err="1"/>
              <a:t>after_project.img</a:t>
            </a:r>
            <a:r>
              <a:rPr lang="en-US" altLang="zh-CN" sz="2400" dirty="0"/>
              <a:t>") - Raster("</a:t>
            </a:r>
            <a:r>
              <a:rPr lang="en-US" altLang="zh-CN" sz="2400" dirty="0" err="1"/>
              <a:t>before_project.img</a:t>
            </a:r>
            <a:r>
              <a:rPr lang="en-US" altLang="zh-CN" sz="2400" dirty="0"/>
              <a:t>")</a:t>
            </a:r>
          </a:p>
          <a:p>
            <a:r>
              <a:rPr lang="en-US" altLang="zh-CN" sz="2400" dirty="0" err="1"/>
              <a:t>outMinus.save</a:t>
            </a:r>
            <a:r>
              <a:rPr lang="en-US" altLang="zh-CN" sz="2400" dirty="0"/>
              <a:t>("C:\\data\\</a:t>
            </a:r>
            <a:r>
              <a:rPr lang="en-US" altLang="zh-CN" sz="2400" dirty="0" err="1"/>
              <a:t>tmp</a:t>
            </a:r>
            <a:r>
              <a:rPr lang="en-US" altLang="zh-CN" sz="2400" dirty="0"/>
              <a:t>\\</a:t>
            </a:r>
            <a:r>
              <a:rPr lang="en-US" altLang="zh-CN" sz="2400" dirty="0" err="1"/>
              <a:t>outminus</a:t>
            </a:r>
            <a:r>
              <a:rPr lang="en-US" altLang="zh-CN" sz="2400" dirty="0"/>
              <a:t>")</a:t>
            </a:r>
          </a:p>
        </p:txBody>
      </p:sp>
      <p:sp>
        <p:nvSpPr>
          <p:cNvPr id="4" name="TextBox 3"/>
          <p:cNvSpPr txBox="1"/>
          <p:nvPr/>
        </p:nvSpPr>
        <p:spPr>
          <a:xfrm>
            <a:off x="2483768" y="4817588"/>
            <a:ext cx="4104456" cy="461665"/>
          </a:xfrm>
          <a:prstGeom prst="rect">
            <a:avLst/>
          </a:prstGeom>
          <a:noFill/>
        </p:spPr>
        <p:txBody>
          <a:bodyPr wrap="square" rtlCol="0">
            <a:spAutoFit/>
          </a:bodyPr>
          <a:lstStyle/>
          <a:p>
            <a:r>
              <a:rPr lang="zh-CN" altLang="en-US" sz="2400" dirty="0" smtClean="0"/>
              <a:t>两个栅格数据进行相减操作</a:t>
            </a:r>
            <a:endParaRPr lang="zh-CN" altLang="en-US" sz="2400" dirty="0"/>
          </a:p>
        </p:txBody>
      </p:sp>
    </p:spTree>
    <p:extLst>
      <p:ext uri="{BB962C8B-B14F-4D97-AF65-F5344CB8AC3E}">
        <p14:creationId xmlns:p14="http://schemas.microsoft.com/office/powerpoint/2010/main" val="1427934531"/>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1700808"/>
            <a:ext cx="9144000" cy="2677656"/>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a:t>from arcpy.sa import *</a:t>
            </a:r>
          </a:p>
          <a:p>
            <a:r>
              <a:rPr lang="en-US" altLang="zh-CN" sz="2400" dirty="0" err="1"/>
              <a:t>env.workspace</a:t>
            </a:r>
            <a:r>
              <a:rPr lang="en-US" altLang="zh-CN" sz="2400" dirty="0"/>
              <a:t> = "C:\\data\\Spatial"</a:t>
            </a:r>
          </a:p>
          <a:p>
            <a:r>
              <a:rPr lang="en-US" altLang="zh-CN" sz="2400" dirty="0" err="1"/>
              <a:t>arcpy.CheckOutExtension</a:t>
            </a:r>
            <a:r>
              <a:rPr lang="en-US" altLang="zh-CN" sz="2400" dirty="0"/>
              <a:t>("Spatial")</a:t>
            </a:r>
          </a:p>
          <a:p>
            <a:r>
              <a:rPr lang="en-US" altLang="zh-CN" sz="2400" dirty="0" err="1"/>
              <a:t>outGreater</a:t>
            </a:r>
            <a:r>
              <a:rPr lang="en-US" altLang="zh-CN" sz="2400" dirty="0"/>
              <a:t> = Raster("</a:t>
            </a:r>
            <a:r>
              <a:rPr lang="en-US" altLang="zh-CN" sz="2400" dirty="0" err="1"/>
              <a:t>after_project.img</a:t>
            </a:r>
            <a:r>
              <a:rPr lang="en-US" altLang="zh-CN" sz="2400" dirty="0"/>
              <a:t>") &gt; Raster("</a:t>
            </a:r>
            <a:r>
              <a:rPr lang="en-US" altLang="zh-CN" sz="2400" dirty="0" err="1"/>
              <a:t>before_project.img</a:t>
            </a:r>
            <a:r>
              <a:rPr lang="en-US" altLang="zh-CN" sz="2400" dirty="0"/>
              <a:t>")</a:t>
            </a:r>
          </a:p>
          <a:p>
            <a:r>
              <a:rPr lang="en-US" altLang="zh-CN" sz="2400" dirty="0" err="1"/>
              <a:t>outGreater.save</a:t>
            </a:r>
            <a:r>
              <a:rPr lang="en-US" altLang="zh-CN" sz="2400" dirty="0"/>
              <a:t>("C:\\data\\</a:t>
            </a:r>
            <a:r>
              <a:rPr lang="en-US" altLang="zh-CN" sz="2400" dirty="0" err="1"/>
              <a:t>tmp</a:t>
            </a:r>
            <a:r>
              <a:rPr lang="en-US" altLang="zh-CN" sz="2400" dirty="0"/>
              <a:t>\\</a:t>
            </a:r>
            <a:r>
              <a:rPr lang="en-US" altLang="zh-CN" sz="2400" dirty="0" err="1"/>
              <a:t>outGreater</a:t>
            </a:r>
            <a:r>
              <a:rPr lang="en-US" altLang="zh-CN" sz="2400" dirty="0"/>
              <a:t>")</a:t>
            </a:r>
            <a:endParaRPr lang="zh-CN" altLang="en-US" sz="2400" dirty="0"/>
          </a:p>
        </p:txBody>
      </p:sp>
      <p:sp>
        <p:nvSpPr>
          <p:cNvPr id="3" name="TextBox 2"/>
          <p:cNvSpPr txBox="1"/>
          <p:nvPr/>
        </p:nvSpPr>
        <p:spPr>
          <a:xfrm>
            <a:off x="1115616" y="5034701"/>
            <a:ext cx="6696744" cy="461665"/>
          </a:xfrm>
          <a:prstGeom prst="rect">
            <a:avLst/>
          </a:prstGeom>
          <a:noFill/>
        </p:spPr>
        <p:txBody>
          <a:bodyPr wrap="square" rtlCol="0">
            <a:spAutoFit/>
          </a:bodyPr>
          <a:lstStyle/>
          <a:p>
            <a:r>
              <a:rPr lang="zh-CN" altLang="en-US" sz="2400" dirty="0" smtClean="0"/>
              <a:t>两个栅格数据进行</a:t>
            </a:r>
            <a:r>
              <a:rPr lang="zh-CN" altLang="en-US" sz="2400" dirty="0"/>
              <a:t>比较</a:t>
            </a:r>
            <a:r>
              <a:rPr lang="zh-CN" altLang="en-US" sz="2400" dirty="0" smtClean="0"/>
              <a:t>操作（</a:t>
            </a:r>
            <a:r>
              <a:rPr lang="en-US" altLang="zh-CN" sz="2400" dirty="0" smtClean="0"/>
              <a:t>true</a:t>
            </a:r>
            <a:r>
              <a:rPr lang="zh-CN" altLang="en-US" sz="2400" dirty="0" smtClean="0"/>
              <a:t>为</a:t>
            </a:r>
            <a:r>
              <a:rPr lang="en-US" altLang="zh-CN" sz="2400" dirty="0" smtClean="0"/>
              <a:t>1</a:t>
            </a:r>
            <a:r>
              <a:rPr lang="zh-CN" altLang="en-US" sz="2400" dirty="0" smtClean="0"/>
              <a:t>，</a:t>
            </a:r>
            <a:r>
              <a:rPr lang="en-US" altLang="zh-CN" sz="2400" dirty="0" smtClean="0"/>
              <a:t>false</a:t>
            </a:r>
            <a:r>
              <a:rPr lang="zh-CN" altLang="en-US" sz="2400" dirty="0" smtClean="0"/>
              <a:t>为</a:t>
            </a:r>
            <a:r>
              <a:rPr lang="en-US" altLang="zh-CN" sz="2400" dirty="0" smtClean="0"/>
              <a:t>0</a:t>
            </a:r>
            <a:r>
              <a:rPr lang="zh-CN" altLang="en-US" sz="2400" dirty="0" smtClean="0"/>
              <a:t>）</a:t>
            </a:r>
            <a:endParaRPr lang="zh-CN" altLang="en-US" sz="2400" dirty="0"/>
          </a:p>
        </p:txBody>
      </p:sp>
    </p:spTree>
    <p:extLst>
      <p:ext uri="{BB962C8B-B14F-4D97-AF65-F5344CB8AC3E}">
        <p14:creationId xmlns:p14="http://schemas.microsoft.com/office/powerpoint/2010/main" val="2969200489"/>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5040560" cy="940966"/>
          </a:xfrm>
          <a:solidFill>
            <a:schemeClr val="tx2">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anchor="ctr" anchorCtr="0" compatLnSpc="1">
            <a:prstTxWarp prst="textNoShape">
              <a:avLst/>
            </a:prstTxWarp>
          </a:bodyPr>
          <a:lstStyle/>
          <a:p>
            <a:r>
              <a:rPr lang="zh-CN" altLang="en-US" sz="3600" dirty="0" smtClean="0">
                <a:ea typeface="华文新魏" pitchFamily="2" charset="-122"/>
              </a:rPr>
              <a:t>相关参数及对应的类</a:t>
            </a:r>
            <a:endParaRPr lang="zh-CN" altLang="en-US" sz="3600" dirty="0">
              <a:ea typeface="华文新魏" pitchFamily="2" charset="-122"/>
            </a:endParaRPr>
          </a:p>
        </p:txBody>
      </p:sp>
      <p:sp>
        <p:nvSpPr>
          <p:cNvPr id="3" name="内容占位符 2"/>
          <p:cNvSpPr>
            <a:spLocks noGrp="1"/>
          </p:cNvSpPr>
          <p:nvPr>
            <p:ph idx="1"/>
          </p:nvPr>
        </p:nvSpPr>
        <p:spPr>
          <a:xfrm>
            <a:off x="457200" y="1700808"/>
            <a:ext cx="8229600" cy="4425355"/>
          </a:xfrm>
        </p:spPr>
        <p:txBody>
          <a:bodyPr/>
          <a:lstStyle/>
          <a:p>
            <a:r>
              <a:rPr lang="en-US" altLang="zh-CN" dirty="0"/>
              <a:t>neighborhood</a:t>
            </a:r>
            <a:r>
              <a:rPr lang="zh-CN" altLang="en-US" dirty="0"/>
              <a:t>（邻域</a:t>
            </a:r>
            <a:r>
              <a:rPr lang="zh-CN" altLang="en-US" dirty="0" smtClean="0"/>
              <a:t>）：</a:t>
            </a:r>
            <a:endParaRPr lang="en-US" altLang="zh-CN" dirty="0" smtClean="0"/>
          </a:p>
          <a:p>
            <a:pPr lvl="1"/>
            <a:r>
              <a:rPr lang="zh-CN" altLang="en-US" dirty="0" smtClean="0"/>
              <a:t>在</a:t>
            </a:r>
            <a:r>
              <a:rPr lang="zh-CN" altLang="en-US" dirty="0"/>
              <a:t>空间分析工具箱中，</a:t>
            </a:r>
            <a:r>
              <a:rPr lang="en-US" altLang="zh-CN" dirty="0"/>
              <a:t>Block Statistics</a:t>
            </a:r>
            <a:r>
              <a:rPr lang="zh-CN" altLang="en-US" dirty="0"/>
              <a:t>、</a:t>
            </a:r>
            <a:r>
              <a:rPr lang="en-US" altLang="zh-CN" dirty="0"/>
              <a:t>Focal Statistics</a:t>
            </a:r>
            <a:r>
              <a:rPr lang="zh-CN" altLang="en-US" dirty="0"/>
              <a:t>、</a:t>
            </a:r>
            <a:r>
              <a:rPr lang="en-US" altLang="zh-CN" dirty="0"/>
              <a:t>Point Statistics</a:t>
            </a:r>
            <a:r>
              <a:rPr lang="zh-CN" altLang="en-US" dirty="0"/>
              <a:t>以及</a:t>
            </a:r>
            <a:r>
              <a:rPr lang="en-US" altLang="zh-CN" dirty="0"/>
              <a:t>Point Density</a:t>
            </a:r>
            <a:r>
              <a:rPr lang="zh-CN" altLang="en-US" dirty="0"/>
              <a:t>等工具都会涉及到</a:t>
            </a:r>
            <a:r>
              <a:rPr lang="zh-CN" altLang="en-US" dirty="0" smtClean="0"/>
              <a:t>邻域</a:t>
            </a:r>
            <a:r>
              <a:rPr lang="zh-CN" altLang="en-US" dirty="0"/>
              <a:t>，即栅格的输出值</a:t>
            </a:r>
            <a:r>
              <a:rPr lang="zh-CN" altLang="en-US" dirty="0" smtClean="0"/>
              <a:t>根据邻域范围</a:t>
            </a:r>
            <a:r>
              <a:rPr lang="zh-CN" altLang="en-US" dirty="0"/>
              <a:t>内</a:t>
            </a:r>
            <a:r>
              <a:rPr lang="zh-CN" altLang="en-US" dirty="0" smtClean="0"/>
              <a:t>的栅格或要素</a:t>
            </a:r>
            <a:r>
              <a:rPr lang="zh-CN" altLang="en-US" dirty="0"/>
              <a:t>值计算得到。</a:t>
            </a:r>
            <a:endParaRPr lang="en-US" altLang="zh-CN" dirty="0" smtClean="0"/>
          </a:p>
          <a:p>
            <a:endParaRPr lang="zh-CN" altLang="en-US" dirty="0"/>
          </a:p>
        </p:txBody>
      </p:sp>
    </p:spTree>
    <p:extLst>
      <p:ext uri="{BB962C8B-B14F-4D97-AF65-F5344CB8AC3E}">
        <p14:creationId xmlns:p14="http://schemas.microsoft.com/office/powerpoint/2010/main" val="3802183125"/>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438885984"/>
              </p:ext>
            </p:extLst>
          </p:nvPr>
        </p:nvGraphicFramePr>
        <p:xfrm>
          <a:off x="395536" y="1509638"/>
          <a:ext cx="8352928" cy="3862996"/>
        </p:xfrm>
        <a:graphic>
          <a:graphicData uri="http://schemas.openxmlformats.org/drawingml/2006/table">
            <a:tbl>
              <a:tblPr firstRow="1" bandRow="1">
                <a:tableStyleId>{5C22544A-7EE6-4342-B048-85BDC9FD1C3A}</a:tableStyleId>
              </a:tblPr>
              <a:tblGrid>
                <a:gridCol w="4032448"/>
                <a:gridCol w="4320480"/>
              </a:tblGrid>
              <a:tr h="357603">
                <a:tc>
                  <a:txBody>
                    <a:bodyPr/>
                    <a:lstStyle/>
                    <a:p>
                      <a:r>
                        <a:rPr lang="zh-CN" altLang="en-US" dirty="0" smtClean="0">
                          <a:solidFill>
                            <a:schemeClr val="bg1"/>
                          </a:solidFill>
                        </a:rPr>
                        <a:t>工具</a:t>
                      </a:r>
                      <a:endParaRPr lang="zh-CN" altLang="en-US" dirty="0">
                        <a:solidFill>
                          <a:schemeClr val="bg1"/>
                        </a:solidFill>
                      </a:endParaRPr>
                    </a:p>
                  </a:txBody>
                  <a:tcPr/>
                </a:tc>
                <a:tc>
                  <a:txBody>
                    <a:bodyPr/>
                    <a:lstStyle/>
                    <a:p>
                      <a:r>
                        <a:rPr lang="zh-CN" altLang="en-US" dirty="0" smtClean="0">
                          <a:solidFill>
                            <a:schemeClr val="bg1"/>
                          </a:solidFill>
                        </a:rPr>
                        <a:t>解释</a:t>
                      </a:r>
                      <a:endParaRPr lang="zh-CN" altLang="en-US" dirty="0">
                        <a:solidFill>
                          <a:schemeClr val="bg1"/>
                        </a:solidFill>
                      </a:endParaRPr>
                    </a:p>
                  </a:txBody>
                  <a:tcPr/>
                </a:tc>
              </a:tr>
              <a:tr h="3969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BlockStatistics</a:t>
                      </a:r>
                      <a:r>
                        <a:rPr lang="en-US" altLang="zh-CN" dirty="0" smtClean="0"/>
                        <a:t> (</a:t>
                      </a:r>
                      <a:r>
                        <a:rPr lang="en-US" altLang="zh-CN" dirty="0" err="1" smtClean="0"/>
                        <a:t>in_raster</a:t>
                      </a:r>
                      <a:r>
                        <a:rPr lang="en-US" altLang="zh-CN" dirty="0" smtClean="0"/>
                        <a:t>, {neighborhood}, {</a:t>
                      </a:r>
                      <a:r>
                        <a:rPr lang="en-US" altLang="zh-CN" dirty="0" err="1" smtClean="0"/>
                        <a:t>statistics_type</a:t>
                      </a:r>
                      <a:r>
                        <a:rPr lang="en-US" altLang="zh-CN" dirty="0" smtClean="0"/>
                        <a:t>}, {</a:t>
                      </a:r>
                      <a:r>
                        <a:rPr lang="en-US" altLang="zh-CN" dirty="0" err="1" smtClean="0"/>
                        <a:t>ignore_nodata</a:t>
                      </a:r>
                      <a:r>
                        <a:rPr lang="en-US" altLang="zh-CN"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分块统计，同一块中的所有栅格具有相同的输出值。</a:t>
                      </a:r>
                      <a:endParaRPr lang="zh-CN" altLang="en-US" dirty="0"/>
                    </a:p>
                  </a:txBody>
                  <a:tcPr/>
                </a:tc>
              </a:tr>
              <a:tr h="39691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FocalStatistics</a:t>
                      </a:r>
                      <a:r>
                        <a:rPr lang="en-US" altLang="zh-CN" dirty="0" smtClean="0"/>
                        <a:t> (</a:t>
                      </a:r>
                      <a:r>
                        <a:rPr lang="en-US" altLang="zh-CN" dirty="0" err="1" smtClean="0"/>
                        <a:t>in_raster</a:t>
                      </a:r>
                      <a:r>
                        <a:rPr lang="en-US" altLang="zh-CN" dirty="0" smtClean="0"/>
                        <a:t>, {neighborhood}, {</a:t>
                      </a:r>
                      <a:r>
                        <a:rPr lang="en-US" altLang="zh-CN" dirty="0" err="1" smtClean="0"/>
                        <a:t>statistics_type</a:t>
                      </a:r>
                      <a:r>
                        <a:rPr lang="en-US" altLang="zh-CN" dirty="0" smtClean="0"/>
                        <a:t>}, {</a:t>
                      </a:r>
                      <a:r>
                        <a:rPr lang="en-US" altLang="zh-CN" dirty="0" err="1" smtClean="0"/>
                        <a:t>ignore_nodata</a:t>
                      </a:r>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焦点统计，每个栅格根据其邻域范围内的栅格数据统计值作为输出值。</a:t>
                      </a:r>
                      <a:endParaRPr lang="zh-CN" altLang="en-US" dirty="0"/>
                    </a:p>
                  </a:txBody>
                  <a:tcPr/>
                </a:tc>
              </a:tr>
              <a:tr h="4243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PointStatistics</a:t>
                      </a:r>
                      <a:r>
                        <a:rPr lang="en-US" altLang="zh-CN" dirty="0" smtClean="0"/>
                        <a:t> (</a:t>
                      </a:r>
                      <a:r>
                        <a:rPr lang="en-US" altLang="zh-CN" dirty="0" err="1" smtClean="0"/>
                        <a:t>in_point_features</a:t>
                      </a:r>
                      <a:r>
                        <a:rPr lang="en-US" altLang="zh-CN" dirty="0" smtClean="0"/>
                        <a:t>, field, {</a:t>
                      </a:r>
                      <a:r>
                        <a:rPr lang="en-US" altLang="zh-CN" dirty="0" err="1" smtClean="0"/>
                        <a:t>cell_size</a:t>
                      </a:r>
                      <a:r>
                        <a:rPr lang="en-US" altLang="zh-CN" dirty="0" smtClean="0"/>
                        <a:t>}, {neighborhood}, {</a:t>
                      </a:r>
                      <a:r>
                        <a:rPr lang="en-US" altLang="zh-CN" dirty="0" err="1" smtClean="0"/>
                        <a:t>statistics_type</a:t>
                      </a:r>
                      <a:r>
                        <a:rPr lang="en-US" altLang="zh-CN" dirty="0" smtClean="0"/>
                        <a:t>})</a:t>
                      </a:r>
                    </a:p>
                  </a:txBody>
                  <a:tcPr/>
                </a:tc>
                <a:tc>
                  <a:txBody>
                    <a:bodyPr/>
                    <a:lstStyle/>
                    <a:p>
                      <a:r>
                        <a:rPr lang="zh-CN" altLang="en-US" dirty="0" smtClean="0"/>
                        <a:t>点统计，每个栅格根据其邻域范围内的点数据统计值作为输出值。</a:t>
                      </a:r>
                      <a:endParaRPr lang="zh-CN" altLang="en-US" dirty="0"/>
                    </a:p>
                  </a:txBody>
                  <a:tcPr/>
                </a:tc>
              </a:tr>
              <a:tr h="35760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PointDensity</a:t>
                      </a:r>
                      <a:r>
                        <a:rPr lang="en-US" altLang="zh-CN" dirty="0" smtClean="0"/>
                        <a:t> (</a:t>
                      </a:r>
                      <a:r>
                        <a:rPr lang="en-US" altLang="zh-CN" dirty="0" err="1" smtClean="0"/>
                        <a:t>in_point_features</a:t>
                      </a:r>
                      <a:r>
                        <a:rPr lang="en-US" altLang="zh-CN" dirty="0" smtClean="0"/>
                        <a:t>, </a:t>
                      </a:r>
                      <a:r>
                        <a:rPr lang="en-US" altLang="zh-CN" dirty="0" err="1" smtClean="0"/>
                        <a:t>population_field</a:t>
                      </a:r>
                      <a:r>
                        <a:rPr lang="en-US" altLang="zh-CN" dirty="0" smtClean="0"/>
                        <a:t>, {</a:t>
                      </a:r>
                      <a:r>
                        <a:rPr lang="en-US" altLang="zh-CN" dirty="0" err="1" smtClean="0"/>
                        <a:t>cell_size</a:t>
                      </a:r>
                      <a:r>
                        <a:rPr lang="en-US" altLang="zh-CN" dirty="0" smtClean="0"/>
                        <a:t>}, {neighborhood}, {</a:t>
                      </a:r>
                      <a:r>
                        <a:rPr lang="en-US" altLang="zh-CN" dirty="0" err="1" smtClean="0"/>
                        <a:t>area_unit_scale_factor</a:t>
                      </a:r>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点密度，每个栅格根据其邻域范围内的点数据统计值和面积计算密度。</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r>
              <a:tr h="388276">
                <a:tc>
                  <a:txBody>
                    <a:bodyPr/>
                    <a:lstStyle/>
                    <a:p>
                      <a:endParaRPr lang="en-US" altLang="zh-CN" dirty="0" smtClean="0"/>
                    </a:p>
                  </a:txBody>
                  <a:tcPr/>
                </a:tc>
                <a:tc>
                  <a:txBody>
                    <a:bodyPr/>
                    <a:lstStyle/>
                    <a:p>
                      <a:endParaRPr lang="zh-CN" altLang="en-US" dirty="0"/>
                    </a:p>
                  </a:txBody>
                  <a:tcPr/>
                </a:tc>
              </a:tr>
            </a:tbl>
          </a:graphicData>
        </a:graphic>
      </p:graphicFrame>
      <p:sp>
        <p:nvSpPr>
          <p:cNvPr id="5" name="矩形 4"/>
          <p:cNvSpPr/>
          <p:nvPr/>
        </p:nvSpPr>
        <p:spPr>
          <a:xfrm>
            <a:off x="2987824" y="855499"/>
            <a:ext cx="2520280" cy="461665"/>
          </a:xfrm>
          <a:prstGeom prst="rect">
            <a:avLst/>
          </a:prstGeom>
        </p:spPr>
        <p:txBody>
          <a:bodyPr wrap="square">
            <a:spAutoFit/>
          </a:bodyPr>
          <a:lstStyle/>
          <a:p>
            <a:r>
              <a:rPr lang="zh-CN" altLang="en-US" sz="2400" dirty="0" smtClean="0"/>
              <a:t>涉及邻域的工具</a:t>
            </a:r>
            <a:endParaRPr lang="zh-CN" altLang="en-US" sz="2400" dirty="0"/>
          </a:p>
        </p:txBody>
      </p:sp>
    </p:spTree>
    <p:extLst>
      <p:ext uri="{BB962C8B-B14F-4D97-AF65-F5344CB8AC3E}">
        <p14:creationId xmlns:p14="http://schemas.microsoft.com/office/powerpoint/2010/main" val="338379694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ock Statistics with Maximum option illust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7962206" cy="31683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275856" y="5229200"/>
            <a:ext cx="2124236" cy="461665"/>
          </a:xfrm>
          <a:prstGeom prst="rect">
            <a:avLst/>
          </a:prstGeom>
          <a:noFill/>
        </p:spPr>
        <p:txBody>
          <a:bodyPr wrap="square" rtlCol="0">
            <a:spAutoFit/>
          </a:bodyPr>
          <a:lstStyle/>
          <a:p>
            <a:r>
              <a:rPr lang="zh-CN" altLang="en-US" sz="2400" dirty="0" smtClean="0"/>
              <a:t>分块统计示意</a:t>
            </a:r>
            <a:endParaRPr lang="zh-CN" altLang="en-US" sz="2400" dirty="0"/>
          </a:p>
        </p:txBody>
      </p:sp>
      <p:sp>
        <p:nvSpPr>
          <p:cNvPr id="3" name="矩形 2"/>
          <p:cNvSpPr/>
          <p:nvPr/>
        </p:nvSpPr>
        <p:spPr>
          <a:xfrm>
            <a:off x="755576" y="6001897"/>
            <a:ext cx="7200800" cy="369332"/>
          </a:xfrm>
          <a:prstGeom prst="rect">
            <a:avLst/>
          </a:prstGeom>
        </p:spPr>
        <p:txBody>
          <a:bodyPr wrap="square">
            <a:spAutoFit/>
          </a:bodyPr>
          <a:lstStyle/>
          <a:p>
            <a:r>
              <a:rPr lang="en-US" altLang="zh-CN" dirty="0" err="1"/>
              <a:t>OutRas</a:t>
            </a:r>
            <a:r>
              <a:rPr lang="en-US" altLang="zh-CN" dirty="0"/>
              <a:t> = </a:t>
            </a:r>
            <a:r>
              <a:rPr lang="en-US" altLang="zh-CN" dirty="0" err="1"/>
              <a:t>BlockStatistics</a:t>
            </a:r>
            <a:r>
              <a:rPr lang="en-US" altLang="zh-CN" dirty="0"/>
              <a:t>(InRas1, </a:t>
            </a:r>
            <a:r>
              <a:rPr lang="en-US" altLang="zh-CN" dirty="0" err="1"/>
              <a:t>NbrRectangle</a:t>
            </a:r>
            <a:r>
              <a:rPr lang="en-US" altLang="zh-CN" dirty="0"/>
              <a:t>(3,3,MAP), "MAXIMUM", "")</a:t>
            </a:r>
            <a:endParaRPr lang="zh-CN" altLang="en-US" dirty="0"/>
          </a:p>
        </p:txBody>
      </p:sp>
    </p:spTree>
    <p:extLst>
      <p:ext uri="{BB962C8B-B14F-4D97-AF65-F5344CB8AC3E}">
        <p14:creationId xmlns:p14="http://schemas.microsoft.com/office/powerpoint/2010/main" val="1874536977"/>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134" y="1700808"/>
            <a:ext cx="8096322" cy="2826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058418" y="5917922"/>
            <a:ext cx="6984776" cy="369332"/>
          </a:xfrm>
          <a:prstGeom prst="rect">
            <a:avLst/>
          </a:prstGeom>
        </p:spPr>
        <p:txBody>
          <a:bodyPr wrap="square">
            <a:spAutoFit/>
          </a:bodyPr>
          <a:lstStyle/>
          <a:p>
            <a:r>
              <a:rPr lang="en-US" altLang="zh-CN" dirty="0" err="1"/>
              <a:t>OutRas</a:t>
            </a:r>
            <a:r>
              <a:rPr lang="en-US" altLang="zh-CN" dirty="0"/>
              <a:t> = </a:t>
            </a:r>
            <a:r>
              <a:rPr lang="en-US" altLang="zh-CN" dirty="0" err="1"/>
              <a:t>FocalStatistics</a:t>
            </a:r>
            <a:r>
              <a:rPr lang="en-US" altLang="zh-CN" dirty="0"/>
              <a:t>(InRas1, </a:t>
            </a:r>
            <a:r>
              <a:rPr lang="en-US" altLang="zh-CN" dirty="0" err="1"/>
              <a:t>NbrRectangle</a:t>
            </a:r>
            <a:r>
              <a:rPr lang="en-US" altLang="zh-CN" dirty="0"/>
              <a:t>(3,3,MAP), "SUM", "")</a:t>
            </a:r>
            <a:endParaRPr lang="zh-CN" altLang="en-US" dirty="0"/>
          </a:p>
        </p:txBody>
      </p:sp>
      <p:sp>
        <p:nvSpPr>
          <p:cNvPr id="3" name="矩形 2"/>
          <p:cNvSpPr/>
          <p:nvPr/>
        </p:nvSpPr>
        <p:spPr>
          <a:xfrm>
            <a:off x="3494279" y="4941168"/>
            <a:ext cx="2031325" cy="461665"/>
          </a:xfrm>
          <a:prstGeom prst="rect">
            <a:avLst/>
          </a:prstGeom>
        </p:spPr>
        <p:txBody>
          <a:bodyPr wrap="none">
            <a:spAutoFit/>
          </a:bodyPr>
          <a:lstStyle/>
          <a:p>
            <a:r>
              <a:rPr lang="zh-CN" altLang="en-US" sz="2400" dirty="0"/>
              <a:t>焦点</a:t>
            </a:r>
            <a:r>
              <a:rPr lang="zh-CN" altLang="en-US" sz="2400" dirty="0" smtClean="0"/>
              <a:t>统计示意</a:t>
            </a:r>
            <a:endParaRPr lang="zh-CN" altLang="en-US" sz="2400" dirty="0"/>
          </a:p>
        </p:txBody>
      </p:sp>
    </p:spTree>
    <p:extLst>
      <p:ext uri="{BB962C8B-B14F-4D97-AF65-F5344CB8AC3E}">
        <p14:creationId xmlns:p14="http://schemas.microsoft.com/office/powerpoint/2010/main" val="3537730039"/>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342900" lvl="1" indent="-342900">
              <a:buFont typeface="Arial" charset="0"/>
              <a:buChar char="•"/>
            </a:pPr>
            <a:r>
              <a:rPr lang="en-US" altLang="zh-CN" dirty="0" err="1"/>
              <a:t>arcpy</a:t>
            </a:r>
            <a:r>
              <a:rPr lang="zh-CN" altLang="en-US" dirty="0"/>
              <a:t>有六个</a:t>
            </a:r>
            <a:r>
              <a:rPr lang="en-US" altLang="zh-CN" dirty="0"/>
              <a:t>neighborhood</a:t>
            </a:r>
            <a:r>
              <a:rPr lang="zh-CN" altLang="en-US" dirty="0"/>
              <a:t>（邻域）类，用于定义不同形状和大小的邻域。</a:t>
            </a:r>
            <a:r>
              <a:rPr lang="en-US" altLang="zh-CN" dirty="0"/>
              <a:t>   </a:t>
            </a:r>
          </a:p>
          <a:p>
            <a:endParaRPr lang="zh-CN" altLang="en-US" dirty="0"/>
          </a:p>
        </p:txBody>
      </p:sp>
    </p:spTree>
    <p:extLst>
      <p:ext uri="{BB962C8B-B14F-4D97-AF65-F5344CB8AC3E}">
        <p14:creationId xmlns:p14="http://schemas.microsoft.com/office/powerpoint/2010/main" val="619249951"/>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931006975"/>
              </p:ext>
            </p:extLst>
          </p:nvPr>
        </p:nvGraphicFramePr>
        <p:xfrm>
          <a:off x="467544" y="1042143"/>
          <a:ext cx="8136904" cy="5123161"/>
        </p:xfrm>
        <a:graphic>
          <a:graphicData uri="http://schemas.openxmlformats.org/drawingml/2006/table">
            <a:tbl>
              <a:tblPr firstRow="1" bandRow="1">
                <a:tableStyleId>{5C22544A-7EE6-4342-B048-85BDC9FD1C3A}</a:tableStyleId>
              </a:tblPr>
              <a:tblGrid>
                <a:gridCol w="1728192"/>
                <a:gridCol w="6408712"/>
              </a:tblGrid>
              <a:tr h="390127">
                <a:tc>
                  <a:txBody>
                    <a:bodyPr/>
                    <a:lstStyle/>
                    <a:p>
                      <a:pPr algn="ctr"/>
                      <a:r>
                        <a:rPr lang="zh-CN" altLang="en-US" dirty="0" smtClean="0">
                          <a:solidFill>
                            <a:schemeClr val="bg1"/>
                          </a:solidFill>
                        </a:rPr>
                        <a:t>类</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689992">
                <a:tc>
                  <a:txBody>
                    <a:bodyPr/>
                    <a:lstStyle/>
                    <a:p>
                      <a:r>
                        <a:rPr lang="en-US" altLang="zh-CN" dirty="0" err="1" smtClean="0"/>
                        <a:t>NbrCircle</a:t>
                      </a:r>
                      <a:endParaRPr lang="en-US" altLang="zh-CN" dirty="0" smtClean="0"/>
                    </a:p>
                    <a:p>
                      <a:endParaRPr lang="zh-CN" altLang="en-US" dirty="0"/>
                    </a:p>
                  </a:txBody>
                  <a:tcPr/>
                </a:tc>
                <a:tc>
                  <a:txBody>
                    <a:bodyPr/>
                    <a:lstStyle/>
                    <a:p>
                      <a:r>
                        <a:rPr lang="zh-CN" altLang="en-US" dirty="0" smtClean="0"/>
                        <a:t>圆形邻域类，</a:t>
                      </a:r>
                      <a:r>
                        <a:rPr lang="en-US" altLang="zh-CN" dirty="0" err="1" smtClean="0"/>
                        <a:t>NbrCircle</a:t>
                      </a:r>
                      <a:r>
                        <a:rPr lang="en-US" altLang="zh-CN" dirty="0" smtClean="0"/>
                        <a:t> ({radius}, {units})</a:t>
                      </a:r>
                      <a:r>
                        <a:rPr lang="zh-CN" altLang="en-US" dirty="0" smtClean="0"/>
                        <a:t>，</a:t>
                      </a:r>
                      <a:r>
                        <a:rPr lang="en-US" altLang="zh-CN" dirty="0" smtClean="0"/>
                        <a:t>radius</a:t>
                      </a:r>
                      <a:r>
                        <a:rPr lang="zh-CN" altLang="en-US" dirty="0" smtClean="0"/>
                        <a:t>为圆的半径，缺省为</a:t>
                      </a:r>
                      <a:r>
                        <a:rPr lang="en-US" altLang="zh-CN" dirty="0" smtClean="0"/>
                        <a:t>3</a:t>
                      </a:r>
                      <a:r>
                        <a:rPr lang="zh-CN" altLang="en-US" dirty="0" smtClean="0"/>
                        <a:t>；</a:t>
                      </a:r>
                      <a:r>
                        <a:rPr lang="en-US" altLang="zh-CN" dirty="0" smtClean="0"/>
                        <a:t>units</a:t>
                      </a:r>
                      <a:r>
                        <a:rPr lang="zh-CN" altLang="en-US" dirty="0" smtClean="0"/>
                        <a:t>为单位，</a:t>
                      </a:r>
                      <a:r>
                        <a:rPr lang="en-US" altLang="zh-CN" dirty="0" smtClean="0"/>
                        <a:t>CELL</a:t>
                      </a:r>
                      <a:r>
                        <a:rPr lang="zh-CN" altLang="en-US" dirty="0" smtClean="0"/>
                        <a:t>或</a:t>
                      </a:r>
                      <a:r>
                        <a:rPr lang="en-US" altLang="zh-CN" dirty="0" smtClean="0"/>
                        <a:t>MAP</a:t>
                      </a:r>
                      <a:r>
                        <a:rPr lang="zh-CN" altLang="en-US" dirty="0" smtClean="0"/>
                        <a:t>，缺省为</a:t>
                      </a:r>
                      <a:r>
                        <a:rPr lang="en-US" altLang="zh-CN" dirty="0" smtClean="0"/>
                        <a:t>CELL</a:t>
                      </a:r>
                      <a:r>
                        <a:rPr lang="zh-CN" altLang="en-US" dirty="0" smtClean="0"/>
                        <a:t>。</a:t>
                      </a:r>
                      <a:endParaRPr lang="zh-CN" altLang="en-US" dirty="0"/>
                    </a:p>
                  </a:txBody>
                  <a:tcPr/>
                </a:tc>
              </a:tr>
              <a:tr h="649921">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NbrRectangle</a:t>
                      </a:r>
                      <a:endParaRPr lang="zh-CN" altLang="en-US"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矩形邻域类，</a:t>
                      </a:r>
                      <a:r>
                        <a:rPr lang="en-US" altLang="zh-CN" dirty="0" err="1" smtClean="0"/>
                        <a:t>NbrRectangle</a:t>
                      </a:r>
                      <a:r>
                        <a:rPr lang="en-US" altLang="zh-CN" dirty="0" smtClean="0"/>
                        <a:t> ({width}, {height}, {units})</a:t>
                      </a:r>
                      <a:r>
                        <a:rPr lang="zh-CN" altLang="en-US" dirty="0" smtClean="0"/>
                        <a:t>，</a:t>
                      </a:r>
                      <a:r>
                        <a:rPr lang="en-US" altLang="zh-CN" dirty="0" smtClean="0"/>
                        <a:t>width</a:t>
                      </a:r>
                      <a:r>
                        <a:rPr lang="zh-CN" altLang="en-US" dirty="0" smtClean="0"/>
                        <a:t>和</a:t>
                      </a:r>
                      <a:r>
                        <a:rPr lang="en-US" altLang="zh-CN" dirty="0" smtClean="0"/>
                        <a:t>height</a:t>
                      </a:r>
                      <a:r>
                        <a:rPr lang="zh-CN" altLang="en-US" dirty="0" smtClean="0"/>
                        <a:t>分别为宽度和高度，缺省为</a:t>
                      </a:r>
                      <a:r>
                        <a:rPr lang="en-US" altLang="zh-CN" dirty="0" smtClean="0"/>
                        <a:t>3</a:t>
                      </a:r>
                      <a:r>
                        <a:rPr lang="zh-CN" altLang="en-US" dirty="0" smtClean="0"/>
                        <a:t>；</a:t>
                      </a:r>
                      <a:r>
                        <a:rPr lang="en-US" altLang="zh-CN" dirty="0" smtClean="0"/>
                        <a:t>units</a:t>
                      </a:r>
                      <a:r>
                        <a:rPr lang="zh-CN" altLang="en-US" dirty="0" smtClean="0"/>
                        <a:t>同上。</a:t>
                      </a:r>
                      <a:endParaRPr lang="zh-CN" altLang="en-US" dirty="0"/>
                    </a:p>
                  </a:txBody>
                  <a:tcPr/>
                </a:tc>
              </a:tr>
              <a:tr h="80426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NbrAnnulus</a:t>
                      </a:r>
                      <a:endParaRPr lang="zh-CN" altLang="en-US"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环形邻域类，</a:t>
                      </a:r>
                      <a:r>
                        <a:rPr lang="en-US" altLang="zh-CN" dirty="0" err="1" smtClean="0"/>
                        <a:t>NbrAnnulus</a:t>
                      </a:r>
                      <a:r>
                        <a:rPr lang="en-US" altLang="zh-CN" dirty="0" smtClean="0"/>
                        <a:t> ({</a:t>
                      </a:r>
                      <a:r>
                        <a:rPr lang="en-US" altLang="zh-CN" dirty="0" err="1" smtClean="0"/>
                        <a:t>innerRadius</a:t>
                      </a:r>
                      <a:r>
                        <a:rPr lang="en-US" altLang="zh-CN" dirty="0" smtClean="0"/>
                        <a:t>}, {</a:t>
                      </a:r>
                      <a:r>
                        <a:rPr lang="en-US" altLang="zh-CN" dirty="0" err="1" smtClean="0"/>
                        <a:t>outerRadius</a:t>
                      </a:r>
                      <a:r>
                        <a:rPr lang="en-US" altLang="zh-CN" dirty="0" smtClean="0"/>
                        <a:t>}, {units})</a:t>
                      </a:r>
                      <a:r>
                        <a:rPr lang="zh-CN" altLang="en-US" dirty="0" smtClean="0"/>
                        <a:t>，</a:t>
                      </a:r>
                      <a:r>
                        <a:rPr lang="en-US" altLang="zh-CN" dirty="0" err="1" smtClean="0"/>
                        <a:t>innerRadius</a:t>
                      </a:r>
                      <a:r>
                        <a:rPr lang="zh-CN" altLang="en-US" dirty="0" smtClean="0"/>
                        <a:t>为内圈半径，缺省为</a:t>
                      </a:r>
                      <a:r>
                        <a:rPr lang="en-US" altLang="zh-CN" dirty="0" smtClean="0"/>
                        <a:t>1</a:t>
                      </a:r>
                      <a:r>
                        <a:rPr lang="zh-CN" altLang="en-US" dirty="0" smtClean="0"/>
                        <a:t>；</a:t>
                      </a:r>
                      <a:r>
                        <a:rPr lang="en-US" altLang="zh-CN" dirty="0" err="1" smtClean="0"/>
                        <a:t>outerRadius</a:t>
                      </a:r>
                      <a:r>
                        <a:rPr lang="zh-CN" altLang="en-US" dirty="0" smtClean="0"/>
                        <a:t>为外圈半径，缺省为</a:t>
                      </a:r>
                      <a:r>
                        <a:rPr lang="en-US" altLang="zh-CN" dirty="0" smtClean="0"/>
                        <a:t>3</a:t>
                      </a:r>
                      <a:r>
                        <a:rPr lang="zh-CN" altLang="en-US" dirty="0" smtClean="0"/>
                        <a:t>；</a:t>
                      </a:r>
                      <a:r>
                        <a:rPr lang="en-US" altLang="zh-CN" dirty="0" smtClean="0"/>
                        <a:t>units</a:t>
                      </a:r>
                      <a:r>
                        <a:rPr lang="zh-CN" altLang="en-US" dirty="0" smtClean="0"/>
                        <a:t>同上。</a:t>
                      </a:r>
                      <a:endParaRPr lang="zh-CN" altLang="en-US" dirty="0"/>
                    </a:p>
                  </a:txBody>
                  <a:tcPr/>
                </a:tc>
              </a:tr>
              <a:tr h="682721">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NbrWedge</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锲形邻域类，</a:t>
                      </a:r>
                      <a:r>
                        <a:rPr lang="en-US" altLang="zh-CN" dirty="0" err="1" smtClean="0"/>
                        <a:t>NbrWedge</a:t>
                      </a:r>
                      <a:r>
                        <a:rPr lang="en-US" altLang="zh-CN" dirty="0" smtClean="0"/>
                        <a:t> ({radius}, {</a:t>
                      </a:r>
                      <a:r>
                        <a:rPr lang="en-US" altLang="zh-CN" dirty="0" err="1" smtClean="0"/>
                        <a:t>startAngle</a:t>
                      </a:r>
                      <a:r>
                        <a:rPr lang="en-US" altLang="zh-CN" dirty="0" smtClean="0"/>
                        <a:t>}, {</a:t>
                      </a:r>
                      <a:r>
                        <a:rPr lang="en-US" altLang="zh-CN" dirty="0" err="1" smtClean="0"/>
                        <a:t>endAngle</a:t>
                      </a:r>
                      <a:r>
                        <a:rPr lang="en-US" altLang="zh-CN" dirty="0" smtClean="0"/>
                        <a:t>}, {units})</a:t>
                      </a:r>
                      <a:r>
                        <a:rPr lang="zh-CN" altLang="en-US" dirty="0" smtClean="0"/>
                        <a:t>，</a:t>
                      </a:r>
                      <a:r>
                        <a:rPr lang="en-US" altLang="zh-CN" dirty="0" smtClean="0"/>
                        <a:t>radius</a:t>
                      </a:r>
                      <a:r>
                        <a:rPr lang="zh-CN" altLang="en-US" dirty="0" smtClean="0"/>
                        <a:t>为圆的半径，缺省为</a:t>
                      </a:r>
                      <a:r>
                        <a:rPr lang="en-US" altLang="zh-CN" dirty="0" smtClean="0"/>
                        <a:t>3</a:t>
                      </a:r>
                      <a:r>
                        <a:rPr lang="zh-CN" altLang="en-US" dirty="0" smtClean="0"/>
                        <a:t>；</a:t>
                      </a:r>
                      <a:r>
                        <a:rPr lang="en-US" altLang="zh-CN" dirty="0" err="1" smtClean="0"/>
                        <a:t>startAngle</a:t>
                      </a:r>
                      <a:r>
                        <a:rPr lang="zh-CN" altLang="en-US" dirty="0" smtClean="0"/>
                        <a:t>和</a:t>
                      </a:r>
                      <a:r>
                        <a:rPr lang="en-US" altLang="zh-CN" dirty="0" err="1" smtClean="0"/>
                        <a:t>endAngle</a:t>
                      </a:r>
                      <a:r>
                        <a:rPr lang="zh-CN" altLang="en-US" dirty="0" smtClean="0"/>
                        <a:t>分别是起始角度和结束角度，缺省值分别为</a:t>
                      </a:r>
                      <a:r>
                        <a:rPr lang="en-US" altLang="zh-CN" dirty="0" smtClean="0"/>
                        <a:t>0</a:t>
                      </a:r>
                      <a:r>
                        <a:rPr lang="zh-CN" altLang="en-US" dirty="0" smtClean="0"/>
                        <a:t>和</a:t>
                      </a:r>
                      <a:r>
                        <a:rPr lang="en-US" altLang="zh-CN" dirty="0" smtClean="0"/>
                        <a:t>90</a:t>
                      </a:r>
                      <a:r>
                        <a:rPr lang="zh-CN" altLang="en-US" dirty="0" smtClean="0"/>
                        <a:t>；</a:t>
                      </a:r>
                      <a:r>
                        <a:rPr lang="en-US" altLang="zh-CN" dirty="0" smtClean="0"/>
                        <a:t>units</a:t>
                      </a:r>
                      <a:r>
                        <a:rPr lang="zh-CN" altLang="en-US" dirty="0" smtClean="0"/>
                        <a:t>同上。</a:t>
                      </a:r>
                      <a:endParaRPr lang="zh-CN" altLang="en-US" dirty="0"/>
                    </a:p>
                  </a:txBody>
                  <a:tcPr/>
                </a:tc>
              </a:tr>
              <a:tr h="649921">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NbrIrregular</a:t>
                      </a:r>
                      <a:endParaRPr lang="zh-CN" altLang="en-US" dirty="0"/>
                    </a:p>
                  </a:txBody>
                  <a:tcPr/>
                </a:tc>
                <a:tc>
                  <a:txBody>
                    <a:bodyPr/>
                    <a:lstStyle/>
                    <a:p>
                      <a:r>
                        <a:rPr lang="zh-CN" altLang="en-US" dirty="0" smtClean="0"/>
                        <a:t>不规则邻域类（由</a:t>
                      </a:r>
                      <a:r>
                        <a:rPr lang="en-US" altLang="zh-CN" dirty="0" err="1" smtClean="0"/>
                        <a:t>kernal</a:t>
                      </a:r>
                      <a:r>
                        <a:rPr lang="zh-CN" altLang="en-US" dirty="0" smtClean="0"/>
                        <a:t>函数产生），</a:t>
                      </a:r>
                      <a:r>
                        <a:rPr lang="en-US" altLang="zh-CN" dirty="0" err="1" smtClean="0"/>
                        <a:t>NbrIrregular</a:t>
                      </a:r>
                      <a:r>
                        <a:rPr lang="en-US" altLang="zh-CN" dirty="0" smtClean="0"/>
                        <a:t> (</a:t>
                      </a:r>
                      <a:r>
                        <a:rPr lang="en-US" altLang="zh-CN" dirty="0" err="1" smtClean="0"/>
                        <a:t>inKernelFile</a:t>
                      </a:r>
                      <a:r>
                        <a:rPr lang="en-US" altLang="zh-CN" dirty="0" smtClean="0"/>
                        <a:t>)</a:t>
                      </a:r>
                      <a:r>
                        <a:rPr lang="zh-CN" altLang="en-US" dirty="0" smtClean="0"/>
                        <a:t>，</a:t>
                      </a:r>
                      <a:r>
                        <a:rPr lang="en-US" altLang="zh-CN" dirty="0" err="1" smtClean="0"/>
                        <a:t>inKernelFile</a:t>
                      </a:r>
                      <a:r>
                        <a:rPr lang="zh-CN" altLang="en-US" dirty="0" smtClean="0"/>
                        <a:t>为</a:t>
                      </a:r>
                      <a:r>
                        <a:rPr lang="en-US" altLang="zh-CN" dirty="0" smtClean="0"/>
                        <a:t>ASCII</a:t>
                      </a:r>
                      <a:r>
                        <a:rPr lang="zh-CN" altLang="en-US" dirty="0" smtClean="0"/>
                        <a:t>文件，定义不规则邻域，值为</a:t>
                      </a:r>
                      <a:r>
                        <a:rPr lang="en-US" altLang="zh-CN" dirty="0" smtClean="0"/>
                        <a:t>0</a:t>
                      </a:r>
                      <a:r>
                        <a:rPr lang="zh-CN" altLang="en-US" dirty="0" smtClean="0"/>
                        <a:t>的栅格表示不是邻域成员，值为非</a:t>
                      </a:r>
                      <a:r>
                        <a:rPr lang="en-US" altLang="zh-CN" dirty="0" smtClean="0"/>
                        <a:t>0</a:t>
                      </a:r>
                      <a:r>
                        <a:rPr lang="zh-CN" altLang="en-US" dirty="0" smtClean="0"/>
                        <a:t>的栅格表示邻域成员。</a:t>
                      </a:r>
                      <a:endParaRPr lang="zh-CN" altLang="en-US" dirty="0"/>
                    </a:p>
                  </a:txBody>
                  <a:tcPr/>
                </a:tc>
              </a:tr>
              <a:tr h="649921">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NbrWeight</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r>
                        <a:rPr lang="zh-CN" altLang="en-US" dirty="0" smtClean="0"/>
                        <a:t>权重邻域类，</a:t>
                      </a:r>
                      <a:r>
                        <a:rPr lang="en-US" altLang="zh-CN" dirty="0" err="1" smtClean="0"/>
                        <a:t>NbrWeight</a:t>
                      </a:r>
                      <a:r>
                        <a:rPr lang="en-US" altLang="zh-CN" dirty="0" smtClean="0"/>
                        <a:t> (</a:t>
                      </a:r>
                      <a:r>
                        <a:rPr lang="en-US" altLang="zh-CN" dirty="0" err="1" smtClean="0"/>
                        <a:t>inKernelFile</a:t>
                      </a:r>
                      <a:r>
                        <a:rPr lang="en-US" altLang="zh-CN" dirty="0" smtClean="0"/>
                        <a:t>)</a:t>
                      </a:r>
                      <a:r>
                        <a:rPr lang="zh-CN" altLang="en-US" dirty="0" smtClean="0"/>
                        <a:t>，</a:t>
                      </a:r>
                      <a:r>
                        <a:rPr lang="en-US" altLang="zh-CN" dirty="0" err="1" smtClean="0"/>
                        <a:t>inKernelFile</a:t>
                      </a:r>
                      <a:r>
                        <a:rPr lang="zh-CN" altLang="en-US" dirty="0" smtClean="0"/>
                        <a:t>为</a:t>
                      </a:r>
                      <a:r>
                        <a:rPr lang="en-US" altLang="zh-CN" dirty="0" smtClean="0"/>
                        <a:t>ASCII</a:t>
                      </a:r>
                      <a:r>
                        <a:rPr lang="zh-CN" altLang="en-US" dirty="0" smtClean="0"/>
                        <a:t>文件，定义邻域的形状以及每个栅格的权重。</a:t>
                      </a:r>
                      <a:endParaRPr lang="zh-CN" altLang="en-US" dirty="0"/>
                    </a:p>
                  </a:txBody>
                  <a:tcPr/>
                </a:tc>
              </a:tr>
            </a:tbl>
          </a:graphicData>
        </a:graphic>
      </p:graphicFrame>
      <p:sp>
        <p:nvSpPr>
          <p:cNvPr id="2" name="矩形 1"/>
          <p:cNvSpPr/>
          <p:nvPr/>
        </p:nvSpPr>
        <p:spPr>
          <a:xfrm>
            <a:off x="2555776" y="375047"/>
            <a:ext cx="3980088" cy="461665"/>
          </a:xfrm>
          <a:prstGeom prst="rect">
            <a:avLst/>
          </a:prstGeom>
        </p:spPr>
        <p:txBody>
          <a:bodyPr wrap="square">
            <a:spAutoFit/>
          </a:bodyPr>
          <a:lstStyle/>
          <a:p>
            <a:r>
              <a:rPr lang="en-US" altLang="zh-CN" sz="2400" dirty="0"/>
              <a:t>neighborhood</a:t>
            </a:r>
            <a:r>
              <a:rPr lang="zh-CN" altLang="en-US" sz="2400" dirty="0"/>
              <a:t>（邻域</a:t>
            </a:r>
            <a:r>
              <a:rPr lang="zh-CN" altLang="en-US" sz="2400" dirty="0" smtClean="0"/>
              <a:t>）类</a:t>
            </a:r>
            <a:endParaRPr lang="zh-CN" altLang="en-US" sz="2400" dirty="0"/>
          </a:p>
        </p:txBody>
      </p:sp>
    </p:spTree>
    <p:extLst>
      <p:ext uri="{BB962C8B-B14F-4D97-AF65-F5344CB8AC3E}">
        <p14:creationId xmlns:p14="http://schemas.microsoft.com/office/powerpoint/2010/main" val="42605853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04664"/>
            <a:ext cx="8229600" cy="1012974"/>
          </a:xfrm>
        </p:spPr>
        <p:txBody>
          <a:bodyPr/>
          <a:lstStyle/>
          <a:p>
            <a:r>
              <a:rPr lang="zh-CN" altLang="en-US" dirty="0">
                <a:latin typeface="华文新魏" pitchFamily="2" charset="-122"/>
                <a:ea typeface="华文新魏" pitchFamily="2" charset="-122"/>
              </a:rPr>
              <a:t>什么是</a:t>
            </a:r>
            <a:r>
              <a:rPr lang="en-US" altLang="zh-CN" dirty="0" err="1">
                <a:latin typeface="华文新魏" pitchFamily="2" charset="-122"/>
                <a:ea typeface="华文新魏" pitchFamily="2" charset="-122"/>
              </a:rPr>
              <a:t>ArcPy</a:t>
            </a:r>
            <a:endParaRPr lang="zh-CN" altLang="en-US" dirty="0">
              <a:latin typeface="华文新魏" pitchFamily="2" charset="-122"/>
              <a:ea typeface="华文新魏" pitchFamily="2" charset="-122"/>
            </a:endParaRPr>
          </a:p>
        </p:txBody>
      </p:sp>
      <p:sp>
        <p:nvSpPr>
          <p:cNvPr id="3" name="内容占位符 2"/>
          <p:cNvSpPr>
            <a:spLocks noGrp="1"/>
          </p:cNvSpPr>
          <p:nvPr>
            <p:ph idx="1"/>
          </p:nvPr>
        </p:nvSpPr>
        <p:spPr>
          <a:xfrm>
            <a:off x="323528" y="1628800"/>
            <a:ext cx="8229600" cy="4709120"/>
          </a:xfrm>
        </p:spPr>
        <p:txBody>
          <a:bodyPr/>
          <a:lstStyle/>
          <a:p>
            <a:r>
              <a:rPr lang="en-US" altLang="zh-CN" dirty="0" err="1"/>
              <a:t>ArcPy</a:t>
            </a:r>
            <a:r>
              <a:rPr lang="zh-CN" altLang="en-US" dirty="0"/>
              <a:t>是一个</a:t>
            </a:r>
            <a:r>
              <a:rPr lang="en-US" altLang="zh-CN" dirty="0" smtClean="0"/>
              <a:t>Python</a:t>
            </a:r>
            <a:r>
              <a:rPr lang="zh-CN" altLang="en-US" dirty="0" smtClean="0"/>
              <a:t>扩展包，是</a:t>
            </a:r>
            <a:r>
              <a:rPr lang="en-US" altLang="zh-CN" dirty="0" smtClean="0"/>
              <a:t>ESRI</a:t>
            </a:r>
            <a:r>
              <a:rPr lang="zh-CN" altLang="en-US" dirty="0" smtClean="0"/>
              <a:t>公司在</a:t>
            </a:r>
            <a:r>
              <a:rPr lang="en-US" altLang="zh-CN" dirty="0" smtClean="0"/>
              <a:t>ArcGIS 10.0</a:t>
            </a:r>
            <a:r>
              <a:rPr lang="zh-CN" altLang="en-US" dirty="0" smtClean="0"/>
              <a:t>中推出的。</a:t>
            </a:r>
            <a:endParaRPr lang="en-US" altLang="zh-CN" dirty="0" smtClean="0"/>
          </a:p>
          <a:p>
            <a:r>
              <a:rPr lang="en-US" altLang="zh-CN" dirty="0" err="1" smtClean="0"/>
              <a:t>ArcPy</a:t>
            </a:r>
            <a:r>
              <a:rPr lang="zh-CN" altLang="en-US" dirty="0" smtClean="0"/>
              <a:t>包中，除了基本的函数和类以外，还包括一些专题</a:t>
            </a:r>
            <a:r>
              <a:rPr lang="zh-CN" altLang="en-US" dirty="0"/>
              <a:t>模块</a:t>
            </a:r>
            <a:r>
              <a:rPr lang="zh-CN" altLang="en-US" dirty="0" smtClean="0"/>
              <a:t>（</a:t>
            </a:r>
            <a:r>
              <a:rPr lang="en-US" altLang="zh-CN" dirty="0"/>
              <a:t>ArcGIS </a:t>
            </a:r>
            <a:r>
              <a:rPr lang="en-US" altLang="zh-CN" dirty="0" smtClean="0"/>
              <a:t>10.1</a:t>
            </a:r>
            <a:r>
              <a:rPr lang="zh-CN" altLang="en-US" dirty="0" smtClean="0"/>
              <a:t>中有</a:t>
            </a:r>
            <a:r>
              <a:rPr lang="en-US" altLang="zh-CN" dirty="0" smtClean="0"/>
              <a:t>5</a:t>
            </a:r>
            <a:r>
              <a:rPr lang="zh-CN" altLang="en-US" dirty="0" smtClean="0"/>
              <a:t>个专题模块，每个</a:t>
            </a:r>
            <a:r>
              <a:rPr lang="zh-CN" altLang="en-US" dirty="0"/>
              <a:t>模块下又包含多个函数和类）</a:t>
            </a:r>
            <a:r>
              <a:rPr lang="zh-CN" altLang="en-US" dirty="0" smtClean="0"/>
              <a:t>。</a:t>
            </a:r>
            <a:endParaRPr lang="en-US" altLang="zh-CN" dirty="0" smtClean="0"/>
          </a:p>
          <a:p>
            <a:pPr marL="0" indent="0">
              <a:buNone/>
            </a:pPr>
            <a:endParaRPr lang="zh-CN" altLang="en-US" dirty="0"/>
          </a:p>
        </p:txBody>
      </p:sp>
      <p:sp>
        <p:nvSpPr>
          <p:cNvPr id="4" name="Text Box 8"/>
          <p:cNvSpPr txBox="1">
            <a:spLocks noChangeArrowheads="1"/>
          </p:cNvSpPr>
          <p:nvPr/>
        </p:nvSpPr>
        <p:spPr bwMode="auto">
          <a:xfrm>
            <a:off x="611560" y="404664"/>
            <a:ext cx="647700" cy="9144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spcBef>
                <a:spcPct val="50000"/>
              </a:spcBef>
            </a:pPr>
            <a:r>
              <a:rPr lang="en-US" altLang="zh-CN" sz="5400" b="1" dirty="0"/>
              <a:t>2</a:t>
            </a:r>
          </a:p>
        </p:txBody>
      </p:sp>
    </p:spTree>
    <p:extLst>
      <p:ext uri="{BB962C8B-B14F-4D97-AF65-F5344CB8AC3E}">
        <p14:creationId xmlns:p14="http://schemas.microsoft.com/office/powerpoint/2010/main" val="4010457072"/>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6800" y="1484784"/>
            <a:ext cx="7848872" cy="3046988"/>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a:t>from arcpy.sa import *</a:t>
            </a:r>
          </a:p>
          <a:p>
            <a:r>
              <a:rPr lang="en-US" altLang="zh-CN" sz="2400" dirty="0" err="1"/>
              <a:t>env.workspace</a:t>
            </a:r>
            <a:r>
              <a:rPr lang="en-US" altLang="zh-CN" sz="2400" dirty="0"/>
              <a:t> = "C:\\data\\spatial"</a:t>
            </a:r>
          </a:p>
          <a:p>
            <a:r>
              <a:rPr lang="en-US" altLang="zh-CN" sz="2400" dirty="0" err="1"/>
              <a:t>arcpy.CheckOutExtension</a:t>
            </a:r>
            <a:r>
              <a:rPr lang="en-US" altLang="zh-CN" sz="2400" dirty="0"/>
              <a:t>("Spatial")</a:t>
            </a:r>
          </a:p>
          <a:p>
            <a:r>
              <a:rPr lang="en-US" altLang="zh-CN" sz="2400" dirty="0" err="1"/>
              <a:t>Nbr</a:t>
            </a:r>
            <a:r>
              <a:rPr lang="en-US" altLang="zh-CN" sz="2400" dirty="0"/>
              <a:t> = </a:t>
            </a:r>
            <a:r>
              <a:rPr lang="en-US" altLang="zh-CN" sz="2400" dirty="0" err="1"/>
              <a:t>NbrRectangle</a:t>
            </a:r>
            <a:r>
              <a:rPr lang="en-US" altLang="zh-CN" sz="2400" dirty="0"/>
              <a:t>(5,5)</a:t>
            </a:r>
          </a:p>
          <a:p>
            <a:r>
              <a:rPr lang="en-US" altLang="zh-CN" sz="2400" dirty="0" err="1"/>
              <a:t>outRaster</a:t>
            </a:r>
            <a:r>
              <a:rPr lang="en-US" altLang="zh-CN" sz="2400" dirty="0"/>
              <a:t> = </a:t>
            </a:r>
            <a:r>
              <a:rPr lang="en-US" altLang="zh-CN" sz="2400" dirty="0" err="1"/>
              <a:t>BlockStatistics</a:t>
            </a:r>
            <a:r>
              <a:rPr lang="en-US" altLang="zh-CN" sz="2400" dirty="0"/>
              <a:t>("</a:t>
            </a:r>
            <a:r>
              <a:rPr lang="en-US" altLang="zh-CN" sz="2400" dirty="0" err="1"/>
              <a:t>landuse</a:t>
            </a:r>
            <a:r>
              <a:rPr lang="en-US" altLang="zh-CN" sz="2400" dirty="0"/>
              <a:t>",</a:t>
            </a:r>
            <a:r>
              <a:rPr lang="en-US" altLang="zh-CN" sz="2400" dirty="0" err="1"/>
              <a:t>Nbr</a:t>
            </a:r>
            <a:r>
              <a:rPr lang="en-US" altLang="zh-CN" sz="2400" dirty="0"/>
              <a:t>,"MAJORITY")</a:t>
            </a:r>
          </a:p>
          <a:p>
            <a:r>
              <a:rPr lang="en-US" altLang="zh-CN" sz="2400" dirty="0" err="1"/>
              <a:t>outRaster.save</a:t>
            </a:r>
            <a:r>
              <a:rPr lang="en-US" altLang="zh-CN" sz="2400" dirty="0"/>
              <a:t>("C:\\data</a:t>
            </a:r>
            <a:r>
              <a:rPr lang="en-US" altLang="zh-CN" sz="2400" dirty="0" smtClean="0"/>
              <a:t>\\</a:t>
            </a:r>
            <a:r>
              <a:rPr lang="en-US" altLang="zh-CN" sz="2400" dirty="0" err="1" smtClean="0"/>
              <a:t>tmp</a:t>
            </a:r>
            <a:r>
              <a:rPr lang="en-US" altLang="zh-CN" sz="2400" dirty="0" smtClean="0"/>
              <a:t>\\</a:t>
            </a:r>
            <a:r>
              <a:rPr lang="en-US" altLang="zh-CN" sz="2400" dirty="0" err="1"/>
              <a:t>newLanduse</a:t>
            </a:r>
            <a:r>
              <a:rPr lang="en-US" altLang="zh-CN" sz="2400" dirty="0"/>
              <a:t>")</a:t>
            </a:r>
            <a:endParaRPr lang="zh-CN" altLang="en-US" sz="2400" dirty="0"/>
          </a:p>
        </p:txBody>
      </p:sp>
      <p:sp>
        <p:nvSpPr>
          <p:cNvPr id="3" name="TextBox 2"/>
          <p:cNvSpPr txBox="1"/>
          <p:nvPr/>
        </p:nvSpPr>
        <p:spPr>
          <a:xfrm>
            <a:off x="1043608" y="5301208"/>
            <a:ext cx="7021524" cy="830997"/>
          </a:xfrm>
          <a:prstGeom prst="rect">
            <a:avLst/>
          </a:prstGeom>
          <a:noFill/>
        </p:spPr>
        <p:txBody>
          <a:bodyPr wrap="square" rtlCol="0">
            <a:spAutoFit/>
          </a:bodyPr>
          <a:lstStyle/>
          <a:p>
            <a:r>
              <a:rPr lang="zh-CN" altLang="en-US" sz="2400" dirty="0" smtClean="0"/>
              <a:t>分块（</a:t>
            </a:r>
            <a:r>
              <a:rPr lang="en-US" altLang="zh-CN" sz="2400" dirty="0" smtClean="0"/>
              <a:t>5*5</a:t>
            </a:r>
            <a:r>
              <a:rPr lang="zh-CN" altLang="en-US" sz="2400" dirty="0" smtClean="0"/>
              <a:t>窗口）统计，统计类型为</a:t>
            </a:r>
            <a:r>
              <a:rPr lang="en-US" altLang="zh-CN" sz="2400" dirty="0" smtClean="0"/>
              <a:t>MAJORITY</a:t>
            </a:r>
            <a:r>
              <a:rPr lang="zh-CN" altLang="en-US" sz="2400" dirty="0" smtClean="0"/>
              <a:t>（以窗口中出现次数最多的值作为窗口中栅格的值）。</a:t>
            </a:r>
            <a:endParaRPr lang="zh-CN" altLang="en-US" sz="2400" dirty="0"/>
          </a:p>
        </p:txBody>
      </p:sp>
    </p:spTree>
    <p:extLst>
      <p:ext uri="{BB962C8B-B14F-4D97-AF65-F5344CB8AC3E}">
        <p14:creationId xmlns:p14="http://schemas.microsoft.com/office/powerpoint/2010/main" val="350437203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149" y="290461"/>
            <a:ext cx="4919907" cy="3426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3501008"/>
            <a:ext cx="4481664" cy="3165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0796" y="4668213"/>
            <a:ext cx="3384376" cy="830997"/>
          </a:xfrm>
          <a:prstGeom prst="rect">
            <a:avLst/>
          </a:prstGeom>
          <a:noFill/>
        </p:spPr>
        <p:txBody>
          <a:bodyPr wrap="square" rtlCol="0">
            <a:spAutoFit/>
          </a:bodyPr>
          <a:lstStyle/>
          <a:p>
            <a:r>
              <a:rPr lang="zh-CN" altLang="en-US" sz="2400" dirty="0" smtClean="0"/>
              <a:t>利用点密度工具输出基于栅格的人口密度图</a:t>
            </a:r>
            <a:endParaRPr lang="zh-CN" altLang="en-US" sz="2400" dirty="0"/>
          </a:p>
        </p:txBody>
      </p:sp>
    </p:spTree>
    <p:extLst>
      <p:ext uri="{BB962C8B-B14F-4D97-AF65-F5344CB8AC3E}">
        <p14:creationId xmlns:p14="http://schemas.microsoft.com/office/powerpoint/2010/main" val="769656113"/>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836712"/>
            <a:ext cx="8568952" cy="4893647"/>
          </a:xfrm>
          <a:prstGeom prst="rect">
            <a:avLst/>
          </a:prstGeom>
        </p:spPr>
        <p:txBody>
          <a:bodyPr wrap="square">
            <a:spAutoFit/>
          </a:bodyPr>
          <a:lstStyle/>
          <a:p>
            <a:r>
              <a:rPr lang="en-US" altLang="zh-CN" sz="2400" dirty="0"/>
              <a:t>import</a:t>
            </a:r>
            <a:r>
              <a:rPr lang="zh-CN" altLang="en-US" sz="2400" dirty="0"/>
              <a:t> </a:t>
            </a:r>
            <a:r>
              <a:rPr lang="en-US" altLang="zh-CN" sz="2400" dirty="0" err="1"/>
              <a:t>arcpy</a:t>
            </a:r>
            <a:endParaRPr lang="zh-CN" altLang="en-US" sz="2400" dirty="0"/>
          </a:p>
          <a:p>
            <a:r>
              <a:rPr lang="en-US" altLang="zh-CN" sz="2400" dirty="0" smtClean="0"/>
              <a:t>from</a:t>
            </a:r>
            <a:r>
              <a:rPr lang="zh-CN" altLang="en-US" sz="2400" dirty="0" smtClean="0"/>
              <a:t> </a:t>
            </a:r>
            <a:r>
              <a:rPr lang="en-US" altLang="zh-CN" sz="2400" dirty="0" err="1"/>
              <a:t>arcpy</a:t>
            </a:r>
            <a:r>
              <a:rPr lang="en-US" altLang="zh-CN" sz="2400" dirty="0"/>
              <a:t> import</a:t>
            </a:r>
            <a:r>
              <a:rPr lang="zh-CN" altLang="en-US" sz="2400" dirty="0"/>
              <a:t> </a:t>
            </a:r>
            <a:r>
              <a:rPr lang="en-US" altLang="zh-CN" sz="2400" dirty="0" err="1"/>
              <a:t>env</a:t>
            </a:r>
            <a:endParaRPr lang="zh-CN" altLang="en-US" sz="2400" dirty="0"/>
          </a:p>
          <a:p>
            <a:r>
              <a:rPr lang="en-US" altLang="zh-CN" sz="2400" dirty="0" smtClean="0"/>
              <a:t>from</a:t>
            </a:r>
            <a:r>
              <a:rPr lang="zh-CN" altLang="en-US" sz="2400" dirty="0" smtClean="0"/>
              <a:t> </a:t>
            </a:r>
            <a:r>
              <a:rPr lang="en-US" altLang="zh-CN" sz="2400" dirty="0"/>
              <a:t>arcpy.sa import</a:t>
            </a:r>
            <a:r>
              <a:rPr lang="zh-CN" altLang="en-US" sz="2400" dirty="0"/>
              <a:t> *</a:t>
            </a:r>
          </a:p>
          <a:p>
            <a:r>
              <a:rPr lang="en-US" altLang="zh-CN" sz="2400" dirty="0" err="1" smtClean="0"/>
              <a:t>env.workspace</a:t>
            </a:r>
            <a:r>
              <a:rPr lang="en-US" altLang="zh-CN" sz="2400" dirty="0" smtClean="0"/>
              <a:t> </a:t>
            </a:r>
            <a:r>
              <a:rPr lang="en-US" altLang="zh-CN" sz="2400" dirty="0"/>
              <a:t>= "C:\\data\\spatial"</a:t>
            </a:r>
            <a:endParaRPr lang="zh-CN" altLang="en-US" sz="2400" dirty="0"/>
          </a:p>
          <a:p>
            <a:r>
              <a:rPr lang="en-US" altLang="zh-CN" sz="2400" dirty="0" err="1" smtClean="0"/>
              <a:t>desc</a:t>
            </a:r>
            <a:r>
              <a:rPr lang="en-US" altLang="zh-CN" sz="2400" dirty="0" smtClean="0"/>
              <a:t> </a:t>
            </a:r>
            <a:r>
              <a:rPr lang="en-US" altLang="zh-CN" sz="2400" dirty="0"/>
              <a:t>= </a:t>
            </a:r>
            <a:r>
              <a:rPr lang="en-US" altLang="zh-CN" sz="2400" dirty="0" err="1"/>
              <a:t>arcpy.Describe</a:t>
            </a:r>
            <a:r>
              <a:rPr lang="en-US" altLang="zh-CN" sz="2400" dirty="0"/>
              <a:t>("</a:t>
            </a:r>
            <a:r>
              <a:rPr lang="en-US" altLang="zh-CN" sz="2400" dirty="0" err="1"/>
              <a:t>STATES_Continent_prj</a:t>
            </a:r>
            <a:r>
              <a:rPr lang="en-US" altLang="zh-CN" sz="2400" dirty="0"/>
              <a:t>")</a:t>
            </a:r>
            <a:endParaRPr lang="zh-CN" altLang="en-US" sz="2400" dirty="0"/>
          </a:p>
          <a:p>
            <a:r>
              <a:rPr lang="en-US" altLang="zh-CN" sz="2400" dirty="0" err="1" smtClean="0"/>
              <a:t>env.extent</a:t>
            </a:r>
            <a:r>
              <a:rPr lang="en-US" altLang="zh-CN" sz="2400" dirty="0" smtClean="0"/>
              <a:t> </a:t>
            </a:r>
            <a:r>
              <a:rPr lang="en-US" altLang="zh-CN" sz="2400" dirty="0"/>
              <a:t>= </a:t>
            </a:r>
            <a:r>
              <a:rPr lang="en-US" altLang="zh-CN" sz="2400" dirty="0" err="1"/>
              <a:t>desc.extent</a:t>
            </a:r>
            <a:endParaRPr lang="zh-CN" altLang="en-US" sz="2400" dirty="0"/>
          </a:p>
          <a:p>
            <a:r>
              <a:rPr lang="en-US" altLang="zh-CN" sz="2400" dirty="0" err="1" smtClean="0"/>
              <a:t>env.mask</a:t>
            </a:r>
            <a:r>
              <a:rPr lang="en-US" altLang="zh-CN" sz="2400" dirty="0" smtClean="0"/>
              <a:t> </a:t>
            </a:r>
            <a:r>
              <a:rPr lang="en-US" altLang="zh-CN" sz="2400" dirty="0"/>
              <a:t>= "</a:t>
            </a:r>
            <a:r>
              <a:rPr lang="en-US" altLang="zh-CN" sz="2400" dirty="0" err="1"/>
              <a:t>STATES_Continent_prj</a:t>
            </a:r>
            <a:r>
              <a:rPr lang="en-US" altLang="zh-CN" sz="2400" dirty="0"/>
              <a:t>"</a:t>
            </a:r>
            <a:endParaRPr lang="zh-CN" altLang="en-US" sz="2400" dirty="0"/>
          </a:p>
          <a:p>
            <a:r>
              <a:rPr lang="en-US" altLang="zh-CN" sz="2400" dirty="0" err="1" smtClean="0"/>
              <a:t>arcpy.CheckOutExtension</a:t>
            </a:r>
            <a:r>
              <a:rPr lang="en-US" altLang="zh-CN" sz="2400" dirty="0"/>
              <a:t>("Spatial")</a:t>
            </a:r>
            <a:endParaRPr lang="zh-CN" altLang="en-US" sz="2400" dirty="0"/>
          </a:p>
          <a:p>
            <a:r>
              <a:rPr lang="en-US" altLang="zh-CN" sz="2400" dirty="0" err="1" smtClean="0"/>
              <a:t>Nbr</a:t>
            </a:r>
            <a:r>
              <a:rPr lang="en-US" altLang="zh-CN" sz="2400" dirty="0" smtClean="0"/>
              <a:t> </a:t>
            </a:r>
            <a:r>
              <a:rPr lang="en-US" altLang="zh-CN" sz="2400" dirty="0"/>
              <a:t>= </a:t>
            </a:r>
            <a:r>
              <a:rPr lang="en-US" altLang="zh-CN" sz="2400" dirty="0" err="1"/>
              <a:t>NbrCircle</a:t>
            </a:r>
            <a:r>
              <a:rPr lang="en-US" altLang="zh-CN" sz="2400" dirty="0"/>
              <a:t>(100000,"MAP")</a:t>
            </a:r>
            <a:endParaRPr lang="zh-CN" altLang="en-US" sz="2400" dirty="0"/>
          </a:p>
          <a:p>
            <a:r>
              <a:rPr lang="en-US" altLang="zh-CN" sz="2400" dirty="0" err="1" smtClean="0"/>
              <a:t>outRaster</a:t>
            </a:r>
            <a:r>
              <a:rPr lang="en-US" altLang="zh-CN" sz="2400" dirty="0" smtClean="0"/>
              <a:t> </a:t>
            </a:r>
            <a:r>
              <a:rPr lang="en-US" altLang="zh-CN" sz="2400" dirty="0"/>
              <a:t>= </a:t>
            </a:r>
            <a:r>
              <a:rPr lang="en-US" altLang="zh-CN" sz="2400" dirty="0" err="1"/>
              <a:t>PointDensity</a:t>
            </a:r>
            <a:r>
              <a:rPr lang="en-US" altLang="zh-CN" sz="2400" dirty="0"/>
              <a:t> ("</a:t>
            </a:r>
            <a:r>
              <a:rPr lang="en-US" altLang="zh-CN" sz="2400" dirty="0" err="1"/>
              <a:t>CITIES_prj</a:t>
            </a:r>
            <a:r>
              <a:rPr lang="en-US" altLang="zh-CN" sz="2400" dirty="0"/>
              <a:t>", "POP1990", 10000, </a:t>
            </a:r>
            <a:r>
              <a:rPr lang="en-US" altLang="zh-CN" sz="2400" dirty="0" err="1"/>
              <a:t>Nbr</a:t>
            </a:r>
            <a:r>
              <a:rPr lang="en-US" altLang="zh-CN" sz="2400" dirty="0"/>
              <a:t>, "SQUARE_KILOMETERS")</a:t>
            </a:r>
            <a:endParaRPr lang="zh-CN" altLang="en-US" sz="2400" dirty="0"/>
          </a:p>
          <a:p>
            <a:r>
              <a:rPr lang="pt-BR" altLang="zh-CN" sz="2400" dirty="0" smtClean="0"/>
              <a:t>outRaster.save</a:t>
            </a:r>
            <a:r>
              <a:rPr lang="pt-BR" altLang="zh-CN" sz="2400" dirty="0"/>
              <a:t>("C:\\data\\tmp\\Nbr")</a:t>
            </a:r>
            <a:endParaRPr lang="zh-CN" altLang="en-US" sz="2400" dirty="0"/>
          </a:p>
          <a:p>
            <a:endParaRPr lang="en-US" altLang="zh-CN" sz="2400" dirty="0"/>
          </a:p>
        </p:txBody>
      </p:sp>
      <p:sp>
        <p:nvSpPr>
          <p:cNvPr id="3" name="TextBox 2"/>
          <p:cNvSpPr txBox="1"/>
          <p:nvPr/>
        </p:nvSpPr>
        <p:spPr>
          <a:xfrm>
            <a:off x="611560" y="5802367"/>
            <a:ext cx="7992888" cy="461665"/>
          </a:xfrm>
          <a:prstGeom prst="rect">
            <a:avLst/>
          </a:prstGeom>
          <a:noFill/>
        </p:spPr>
        <p:txBody>
          <a:bodyPr wrap="square" rtlCol="0">
            <a:spAutoFit/>
          </a:bodyPr>
          <a:lstStyle/>
          <a:p>
            <a:r>
              <a:rPr lang="zh-CN" altLang="en-US" sz="2400" dirty="0" smtClean="0"/>
              <a:t>点密度处理，邻域为半径为</a:t>
            </a:r>
            <a:r>
              <a:rPr lang="en-US" altLang="zh-CN" sz="2400" dirty="0" smtClean="0"/>
              <a:t>100</a:t>
            </a:r>
            <a:r>
              <a:rPr lang="zh-CN" altLang="en-US" sz="2400" dirty="0" smtClean="0"/>
              <a:t>公里（</a:t>
            </a:r>
            <a:r>
              <a:rPr lang="en-US" altLang="zh-CN" sz="2400" dirty="0"/>
              <a:t>MAP</a:t>
            </a:r>
            <a:r>
              <a:rPr lang="zh-CN" altLang="en-US" sz="2400" dirty="0"/>
              <a:t>单位为米</a:t>
            </a:r>
            <a:r>
              <a:rPr lang="zh-CN" altLang="en-US" sz="2400" dirty="0" smtClean="0"/>
              <a:t>）的圆</a:t>
            </a:r>
            <a:endParaRPr lang="zh-CN" altLang="en-US" sz="2400" dirty="0"/>
          </a:p>
        </p:txBody>
      </p:sp>
    </p:spTree>
    <p:extLst>
      <p:ext uri="{BB962C8B-B14F-4D97-AF65-F5344CB8AC3E}">
        <p14:creationId xmlns:p14="http://schemas.microsoft.com/office/powerpoint/2010/main" val="134890393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radius</a:t>
            </a:r>
            <a:r>
              <a:rPr lang="zh-CN" altLang="en-US" dirty="0"/>
              <a:t>（搜索半径</a:t>
            </a:r>
            <a:r>
              <a:rPr lang="zh-CN" altLang="en-US" dirty="0" smtClean="0"/>
              <a:t>）：</a:t>
            </a:r>
            <a:endParaRPr lang="en-US" altLang="zh-CN" dirty="0" smtClean="0"/>
          </a:p>
          <a:p>
            <a:pPr lvl="1"/>
            <a:r>
              <a:rPr lang="zh-CN" altLang="en-US" dirty="0"/>
              <a:t>在空间分析工具箱中</a:t>
            </a:r>
            <a:r>
              <a:rPr lang="zh-CN" altLang="en-US" dirty="0" smtClean="0"/>
              <a:t>，</a:t>
            </a:r>
            <a:r>
              <a:rPr lang="en-US" altLang="zh-CN" dirty="0" smtClean="0"/>
              <a:t>IDW</a:t>
            </a:r>
            <a:r>
              <a:rPr lang="zh-CN" altLang="en-US" dirty="0" smtClean="0"/>
              <a:t>、</a:t>
            </a:r>
            <a:r>
              <a:rPr lang="en-US" altLang="zh-CN" dirty="0" err="1" smtClean="0"/>
              <a:t>Kriging</a:t>
            </a:r>
            <a:r>
              <a:rPr lang="zh-CN" altLang="en-US" dirty="0" smtClean="0"/>
              <a:t>、</a:t>
            </a:r>
            <a:r>
              <a:rPr lang="en-US" altLang="zh-CN" dirty="0" err="1" smtClean="0"/>
              <a:t>LineDensity</a:t>
            </a:r>
            <a:r>
              <a:rPr lang="zh-CN" altLang="en-US" dirty="0" smtClean="0"/>
              <a:t>和</a:t>
            </a:r>
            <a:r>
              <a:rPr lang="en-US" altLang="zh-CN" dirty="0" err="1"/>
              <a:t>KernelDensity</a:t>
            </a:r>
            <a:r>
              <a:rPr lang="zh-CN" altLang="en-US" dirty="0" smtClean="0"/>
              <a:t>等</a:t>
            </a:r>
            <a:r>
              <a:rPr lang="zh-CN" altLang="en-US" dirty="0"/>
              <a:t>工具都会涉及</a:t>
            </a:r>
            <a:r>
              <a:rPr lang="zh-CN" altLang="en-US" dirty="0" smtClean="0"/>
              <a:t>到</a:t>
            </a:r>
            <a:r>
              <a:rPr lang="zh-CN" altLang="en-US" dirty="0"/>
              <a:t>搜索半径</a:t>
            </a:r>
            <a:r>
              <a:rPr lang="zh-CN" altLang="en-US" dirty="0" smtClean="0"/>
              <a:t>，即栅</a:t>
            </a:r>
            <a:r>
              <a:rPr lang="zh-CN" altLang="en-US" dirty="0"/>
              <a:t>格的输出</a:t>
            </a:r>
            <a:r>
              <a:rPr lang="zh-CN" altLang="en-US" dirty="0" smtClean="0"/>
              <a:t>值根据</a:t>
            </a:r>
            <a:r>
              <a:rPr lang="zh-CN" altLang="en-US" dirty="0"/>
              <a:t>搜索</a:t>
            </a:r>
            <a:r>
              <a:rPr lang="zh-CN" altLang="en-US" dirty="0" smtClean="0"/>
              <a:t>半径范围内的要素值计算得到。</a:t>
            </a:r>
            <a:endParaRPr lang="en-US" altLang="zh-CN" dirty="0" smtClean="0"/>
          </a:p>
          <a:p>
            <a:pPr lvl="1"/>
            <a:endParaRPr lang="en-US" altLang="zh-CN" dirty="0" smtClean="0"/>
          </a:p>
        </p:txBody>
      </p:sp>
    </p:spTree>
    <p:extLst>
      <p:ext uri="{BB962C8B-B14F-4D97-AF65-F5344CB8AC3E}">
        <p14:creationId xmlns:p14="http://schemas.microsoft.com/office/powerpoint/2010/main" val="1624471364"/>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403626718"/>
              </p:ext>
            </p:extLst>
          </p:nvPr>
        </p:nvGraphicFramePr>
        <p:xfrm>
          <a:off x="395536" y="1509638"/>
          <a:ext cx="8352928" cy="4960276"/>
        </p:xfrm>
        <a:graphic>
          <a:graphicData uri="http://schemas.openxmlformats.org/drawingml/2006/table">
            <a:tbl>
              <a:tblPr firstRow="1" bandRow="1">
                <a:tableStyleId>{5C22544A-7EE6-4342-B048-85BDC9FD1C3A}</a:tableStyleId>
              </a:tblPr>
              <a:tblGrid>
                <a:gridCol w="4176464"/>
                <a:gridCol w="4176464"/>
              </a:tblGrid>
              <a:tr h="357603">
                <a:tc>
                  <a:txBody>
                    <a:bodyPr/>
                    <a:lstStyle/>
                    <a:p>
                      <a:pPr algn="ctr"/>
                      <a:r>
                        <a:rPr lang="zh-CN" altLang="en-US" dirty="0" smtClean="0">
                          <a:solidFill>
                            <a:schemeClr val="bg1"/>
                          </a:solidFill>
                        </a:rPr>
                        <a:t>工具</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3969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Idw</a:t>
                      </a:r>
                      <a:r>
                        <a:rPr lang="en-US" altLang="zh-CN" dirty="0" smtClean="0"/>
                        <a:t> (</a:t>
                      </a:r>
                      <a:r>
                        <a:rPr lang="en-US" altLang="zh-CN" dirty="0" err="1" smtClean="0"/>
                        <a:t>in_point_features</a:t>
                      </a:r>
                      <a:r>
                        <a:rPr lang="en-US" altLang="zh-CN" dirty="0" smtClean="0"/>
                        <a:t>, </a:t>
                      </a:r>
                      <a:r>
                        <a:rPr lang="en-US" altLang="zh-CN" dirty="0" err="1" smtClean="0"/>
                        <a:t>z_field</a:t>
                      </a:r>
                      <a:r>
                        <a:rPr lang="en-US" altLang="zh-CN" dirty="0" smtClean="0"/>
                        <a:t>, {</a:t>
                      </a:r>
                      <a:r>
                        <a:rPr lang="en-US" altLang="zh-CN" dirty="0" err="1" smtClean="0"/>
                        <a:t>cell_size</a:t>
                      </a:r>
                      <a:r>
                        <a:rPr lang="en-US" altLang="zh-CN" dirty="0" smtClean="0"/>
                        <a:t>}, {power}, {</a:t>
                      </a:r>
                      <a:r>
                        <a:rPr lang="en-US" altLang="zh-CN" dirty="0" err="1" smtClean="0"/>
                        <a:t>search_radius</a:t>
                      </a:r>
                      <a:r>
                        <a:rPr lang="en-US" altLang="zh-CN" dirty="0" smtClean="0"/>
                        <a:t>}, {</a:t>
                      </a:r>
                      <a:r>
                        <a:rPr lang="en-US" altLang="zh-CN" dirty="0" err="1" smtClean="0"/>
                        <a:t>in_barrier_polyline_features</a:t>
                      </a:r>
                      <a:r>
                        <a:rPr lang="en-US" altLang="zh-CN"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反距离权重插值。</a:t>
                      </a:r>
                      <a:endParaRPr lang="zh-CN" altLang="en-US" dirty="0"/>
                    </a:p>
                  </a:txBody>
                  <a:tcPr/>
                </a:tc>
              </a:tr>
              <a:tr h="39691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Kriging</a:t>
                      </a:r>
                      <a:r>
                        <a:rPr lang="en-US" altLang="zh-CN" dirty="0" smtClean="0"/>
                        <a:t> (</a:t>
                      </a:r>
                      <a:r>
                        <a:rPr lang="en-US" altLang="zh-CN" dirty="0" err="1" smtClean="0"/>
                        <a:t>in_point_features</a:t>
                      </a:r>
                      <a:r>
                        <a:rPr lang="en-US" altLang="zh-CN" dirty="0" smtClean="0"/>
                        <a:t>, </a:t>
                      </a:r>
                      <a:r>
                        <a:rPr lang="en-US" altLang="zh-CN" dirty="0" err="1" smtClean="0"/>
                        <a:t>z_field</a:t>
                      </a:r>
                      <a:r>
                        <a:rPr lang="en-US" altLang="zh-CN" dirty="0" smtClean="0"/>
                        <a:t>, </a:t>
                      </a:r>
                      <a:r>
                        <a:rPr lang="en-US" altLang="zh-CN" dirty="0" err="1" smtClean="0"/>
                        <a:t>semiVariogram_props</a:t>
                      </a:r>
                      <a:r>
                        <a:rPr lang="en-US" altLang="zh-CN" dirty="0" smtClean="0"/>
                        <a:t>, {</a:t>
                      </a:r>
                      <a:r>
                        <a:rPr lang="en-US" altLang="zh-CN" dirty="0" err="1" smtClean="0"/>
                        <a:t>cell_size</a:t>
                      </a:r>
                      <a:r>
                        <a:rPr lang="en-US" altLang="zh-CN" dirty="0" smtClean="0"/>
                        <a:t>}, {</a:t>
                      </a:r>
                      <a:r>
                        <a:rPr lang="en-US" altLang="zh-CN" dirty="0" err="1" smtClean="0"/>
                        <a:t>search_radius</a:t>
                      </a:r>
                      <a:r>
                        <a:rPr lang="en-US" altLang="zh-CN" dirty="0" smtClean="0"/>
                        <a:t>}, {</a:t>
                      </a:r>
                      <a:r>
                        <a:rPr lang="en-US" altLang="zh-CN" dirty="0" err="1" smtClean="0"/>
                        <a:t>out_variance_prediction_raster</a:t>
                      </a:r>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Kriging</a:t>
                      </a:r>
                      <a:r>
                        <a:rPr lang="zh-CN" altLang="en-US" dirty="0" smtClean="0"/>
                        <a:t>插值。</a:t>
                      </a:r>
                      <a:endParaRPr lang="zh-CN" altLang="en-US" dirty="0"/>
                    </a:p>
                  </a:txBody>
                  <a:tcPr/>
                </a:tc>
              </a:tr>
              <a:tr h="4243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LineDensity</a:t>
                      </a:r>
                      <a:r>
                        <a:rPr lang="en-US" altLang="zh-CN" dirty="0" smtClean="0"/>
                        <a:t> (</a:t>
                      </a:r>
                      <a:r>
                        <a:rPr lang="en-US" altLang="zh-CN" dirty="0" err="1" smtClean="0"/>
                        <a:t>in_polyline_features</a:t>
                      </a:r>
                      <a:r>
                        <a:rPr lang="en-US" altLang="zh-CN" dirty="0" smtClean="0"/>
                        <a:t>, </a:t>
                      </a:r>
                      <a:r>
                        <a:rPr lang="en-US" altLang="zh-CN" dirty="0" err="1" smtClean="0"/>
                        <a:t>population_field</a:t>
                      </a:r>
                      <a:r>
                        <a:rPr lang="en-US" altLang="zh-CN" dirty="0" smtClean="0"/>
                        <a:t>, {</a:t>
                      </a:r>
                      <a:r>
                        <a:rPr lang="en-US" altLang="zh-CN" dirty="0" err="1" smtClean="0"/>
                        <a:t>cell_size</a:t>
                      </a:r>
                      <a:r>
                        <a:rPr lang="en-US" altLang="zh-CN" dirty="0" smtClean="0"/>
                        <a:t>}, {</a:t>
                      </a:r>
                      <a:r>
                        <a:rPr lang="en-US" altLang="zh-CN" dirty="0" err="1" smtClean="0"/>
                        <a:t>search_radius</a:t>
                      </a:r>
                      <a:r>
                        <a:rPr lang="en-US" altLang="zh-CN" dirty="0" smtClean="0"/>
                        <a:t>}, {</a:t>
                      </a:r>
                      <a:r>
                        <a:rPr lang="en-US" altLang="zh-CN" dirty="0" err="1" smtClean="0"/>
                        <a:t>area_unit_scale_factor</a:t>
                      </a:r>
                      <a:r>
                        <a:rPr lang="en-US" altLang="zh-CN"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线密度，每个栅格根据其邻域范围内的线统计值和面积计算密度。</a:t>
                      </a:r>
                    </a:p>
                    <a:p>
                      <a:endParaRPr lang="zh-CN" altLang="en-US" dirty="0"/>
                    </a:p>
                  </a:txBody>
                  <a:tcPr/>
                </a:tc>
              </a:tr>
              <a:tr h="35760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KernelDensity</a:t>
                      </a:r>
                      <a:r>
                        <a:rPr lang="en-US" altLang="zh-CN" dirty="0" smtClean="0"/>
                        <a:t> (</a:t>
                      </a:r>
                      <a:r>
                        <a:rPr lang="en-US" altLang="zh-CN" dirty="0" err="1" smtClean="0"/>
                        <a:t>in_features</a:t>
                      </a:r>
                      <a:r>
                        <a:rPr lang="en-US" altLang="zh-CN" dirty="0" smtClean="0"/>
                        <a:t>, </a:t>
                      </a:r>
                      <a:r>
                        <a:rPr lang="en-US" altLang="zh-CN" dirty="0" err="1" smtClean="0"/>
                        <a:t>population_field</a:t>
                      </a:r>
                      <a:r>
                        <a:rPr lang="en-US" altLang="zh-CN" dirty="0" smtClean="0"/>
                        <a:t>, {</a:t>
                      </a:r>
                      <a:r>
                        <a:rPr lang="en-US" altLang="zh-CN" dirty="0" err="1" smtClean="0"/>
                        <a:t>cell_size</a:t>
                      </a:r>
                      <a:r>
                        <a:rPr lang="en-US" altLang="zh-CN" dirty="0" smtClean="0"/>
                        <a:t>}, {</a:t>
                      </a:r>
                      <a:r>
                        <a:rPr lang="en-US" altLang="zh-CN" dirty="0" err="1" smtClean="0"/>
                        <a:t>search_radius</a:t>
                      </a:r>
                      <a:r>
                        <a:rPr lang="en-US" altLang="zh-CN" dirty="0" smtClean="0"/>
                        <a:t>}, {</a:t>
                      </a:r>
                      <a:r>
                        <a:rPr lang="en-US" altLang="zh-CN" dirty="0" err="1" smtClean="0"/>
                        <a:t>area_unit_scale_factor</a:t>
                      </a:r>
                      <a:r>
                        <a:rPr lang="en-US" altLang="zh-CN" dirty="0" smtClean="0"/>
                        <a:t>})</a:t>
                      </a:r>
                    </a:p>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Kernel</a:t>
                      </a:r>
                      <a:r>
                        <a:rPr lang="zh-CN" altLang="en-US" dirty="0" smtClean="0"/>
                        <a:t>密度，每个栅格根据其邻域范围内的点或线的统计值和面积利用</a:t>
                      </a:r>
                      <a:r>
                        <a:rPr lang="en-US" altLang="zh-CN" dirty="0" smtClean="0"/>
                        <a:t>Kernel</a:t>
                      </a:r>
                      <a:r>
                        <a:rPr lang="zh-CN" altLang="en-US" dirty="0" smtClean="0"/>
                        <a:t>函数计算密度。</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r>
              <a:tr h="388276">
                <a:tc>
                  <a:txBody>
                    <a:bodyPr/>
                    <a:lstStyle/>
                    <a:p>
                      <a:endParaRPr lang="en-US" altLang="zh-CN" dirty="0" smtClean="0"/>
                    </a:p>
                  </a:txBody>
                  <a:tcPr/>
                </a:tc>
                <a:tc>
                  <a:txBody>
                    <a:bodyPr/>
                    <a:lstStyle/>
                    <a:p>
                      <a:endParaRPr lang="zh-CN" altLang="en-US" dirty="0"/>
                    </a:p>
                  </a:txBody>
                  <a:tcPr/>
                </a:tc>
              </a:tr>
            </a:tbl>
          </a:graphicData>
        </a:graphic>
      </p:graphicFrame>
      <p:sp>
        <p:nvSpPr>
          <p:cNvPr id="5" name="矩形 4"/>
          <p:cNvSpPr/>
          <p:nvPr/>
        </p:nvSpPr>
        <p:spPr>
          <a:xfrm>
            <a:off x="2771800" y="879103"/>
            <a:ext cx="3168352" cy="461665"/>
          </a:xfrm>
          <a:prstGeom prst="rect">
            <a:avLst/>
          </a:prstGeom>
        </p:spPr>
        <p:txBody>
          <a:bodyPr wrap="square">
            <a:spAutoFit/>
          </a:bodyPr>
          <a:lstStyle/>
          <a:p>
            <a:r>
              <a:rPr lang="zh-CN" altLang="en-US" sz="2400" dirty="0"/>
              <a:t>涉及搜索半径的</a:t>
            </a:r>
            <a:r>
              <a:rPr lang="zh-CN" altLang="en-US" sz="2400" dirty="0" smtClean="0"/>
              <a:t>工具</a:t>
            </a:r>
            <a:endParaRPr lang="zh-CN" altLang="en-US" sz="2400" dirty="0"/>
          </a:p>
        </p:txBody>
      </p:sp>
    </p:spTree>
    <p:extLst>
      <p:ext uri="{BB962C8B-B14F-4D97-AF65-F5344CB8AC3E}">
        <p14:creationId xmlns:p14="http://schemas.microsoft.com/office/powerpoint/2010/main" val="404612070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342900" lvl="1" indent="-342900">
              <a:buFont typeface="Arial" charset="0"/>
              <a:buChar char="•"/>
            </a:pPr>
            <a:r>
              <a:rPr lang="zh-CN" altLang="en-US" dirty="0"/>
              <a:t>与</a:t>
            </a:r>
            <a:r>
              <a:rPr lang="zh-CN" altLang="en-US" dirty="0" smtClean="0"/>
              <a:t>邻域相比，搜索半径定义的范围形状只有圆形一种，但有</a:t>
            </a:r>
            <a:r>
              <a:rPr lang="zh-CN" altLang="en-US" dirty="0"/>
              <a:t>两种方式：</a:t>
            </a:r>
            <a:r>
              <a:rPr lang="en-US" altLang="zh-CN" dirty="0" err="1"/>
              <a:t>RadiusFixed</a:t>
            </a:r>
            <a:r>
              <a:rPr lang="zh-CN" altLang="en-US" dirty="0"/>
              <a:t>（半径固定）；</a:t>
            </a:r>
            <a:r>
              <a:rPr lang="en-US" altLang="zh-CN" dirty="0" err="1"/>
              <a:t>RadiusVariable</a:t>
            </a:r>
            <a:r>
              <a:rPr lang="zh-CN" altLang="en-US" dirty="0"/>
              <a:t>（半径变化）。</a:t>
            </a:r>
            <a:r>
              <a:rPr lang="en-US" altLang="zh-CN" dirty="0" err="1"/>
              <a:t>sa</a:t>
            </a:r>
            <a:r>
              <a:rPr lang="zh-CN" altLang="en-US" dirty="0"/>
              <a:t>模块提供了两个对应的类。</a:t>
            </a:r>
          </a:p>
          <a:p>
            <a:endParaRPr lang="zh-CN" altLang="en-US" dirty="0"/>
          </a:p>
        </p:txBody>
      </p:sp>
    </p:spTree>
    <p:extLst>
      <p:ext uri="{BB962C8B-B14F-4D97-AF65-F5344CB8AC3E}">
        <p14:creationId xmlns:p14="http://schemas.microsoft.com/office/powerpoint/2010/main" val="415113617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839797909"/>
              </p:ext>
            </p:extLst>
          </p:nvPr>
        </p:nvGraphicFramePr>
        <p:xfrm>
          <a:off x="539552" y="2348880"/>
          <a:ext cx="8136904" cy="3017520"/>
        </p:xfrm>
        <a:graphic>
          <a:graphicData uri="http://schemas.openxmlformats.org/drawingml/2006/table">
            <a:tbl>
              <a:tblPr firstRow="1" bandRow="1">
                <a:tableStyleId>{5C22544A-7EE6-4342-B048-85BDC9FD1C3A}</a:tableStyleId>
              </a:tblPr>
              <a:tblGrid>
                <a:gridCol w="1728192"/>
                <a:gridCol w="6408712"/>
              </a:tblGrid>
              <a:tr h="0">
                <a:tc>
                  <a:txBody>
                    <a:bodyPr/>
                    <a:lstStyle/>
                    <a:p>
                      <a:pPr algn="ctr"/>
                      <a:r>
                        <a:rPr lang="zh-CN" altLang="en-US" dirty="0" smtClean="0"/>
                        <a:t>类</a:t>
                      </a:r>
                      <a:endParaRPr lang="zh-CN" altLang="en-US" dirty="0">
                        <a:solidFill>
                          <a:schemeClr val="tx1"/>
                        </a:solidFill>
                      </a:endParaRPr>
                    </a:p>
                  </a:txBody>
                  <a:tcPr/>
                </a:tc>
                <a:tc>
                  <a:txBody>
                    <a:bodyPr/>
                    <a:lstStyle/>
                    <a:p>
                      <a:pPr algn="ctr"/>
                      <a:r>
                        <a:rPr lang="zh-CN" altLang="en-US" dirty="0" smtClean="0"/>
                        <a:t>解释</a:t>
                      </a:r>
                      <a:endParaRPr lang="zh-CN" altLang="en-US" dirty="0">
                        <a:solidFill>
                          <a:schemeClr val="tx1"/>
                        </a:solidFill>
                      </a:endParaRPr>
                    </a:p>
                  </a:txBody>
                  <a:tcPr/>
                </a:tc>
              </a:tr>
              <a:tr h="1050033">
                <a:tc>
                  <a:txBody>
                    <a:bodyPr/>
                    <a:lstStyle/>
                    <a:p>
                      <a:r>
                        <a:rPr lang="en-US" altLang="zh-CN" dirty="0" err="1" smtClean="0"/>
                        <a:t>RadiusFixed</a:t>
                      </a:r>
                      <a:endParaRPr lang="en-US" altLang="zh-CN" dirty="0" smtClean="0"/>
                    </a:p>
                    <a:p>
                      <a:endParaRPr lang="zh-CN" altLang="en-US" dirty="0"/>
                    </a:p>
                  </a:txBody>
                  <a:tcPr/>
                </a:tc>
                <a:tc>
                  <a:txBody>
                    <a:bodyPr/>
                    <a:lstStyle/>
                    <a:p>
                      <a:r>
                        <a:rPr lang="en-US" altLang="zh-CN" dirty="0" err="1" smtClean="0"/>
                        <a:t>RadiusFixed</a:t>
                      </a:r>
                      <a:r>
                        <a:rPr lang="en-US" altLang="zh-CN" dirty="0" smtClean="0"/>
                        <a:t> ({distance}, {</a:t>
                      </a:r>
                      <a:r>
                        <a:rPr lang="en-US" altLang="zh-CN" dirty="0" err="1" smtClean="0"/>
                        <a:t>minNumberOfPoints</a:t>
                      </a:r>
                      <a:r>
                        <a:rPr lang="en-US" altLang="zh-CN" dirty="0" smtClean="0"/>
                        <a:t>})</a:t>
                      </a:r>
                      <a:r>
                        <a:rPr lang="zh-CN" altLang="en-US" dirty="0" smtClean="0"/>
                        <a:t>，</a:t>
                      </a:r>
                      <a:r>
                        <a:rPr lang="en-US" altLang="zh-CN" dirty="0" smtClean="0"/>
                        <a:t>distance</a:t>
                      </a:r>
                      <a:r>
                        <a:rPr lang="zh-CN" altLang="en-US" dirty="0" smtClean="0"/>
                        <a:t>为搜索半径，缺省值为输出栅格尺寸的</a:t>
                      </a:r>
                      <a:r>
                        <a:rPr lang="en-US" altLang="zh-CN" dirty="0" smtClean="0"/>
                        <a:t>5</a:t>
                      </a:r>
                      <a:r>
                        <a:rPr lang="zh-CN" altLang="en-US" dirty="0" smtClean="0"/>
                        <a:t>倍；</a:t>
                      </a:r>
                      <a:r>
                        <a:rPr lang="en-US" altLang="zh-CN" dirty="0" err="1" smtClean="0"/>
                        <a:t>minNumberOfPoints</a:t>
                      </a:r>
                      <a:r>
                        <a:rPr lang="zh-CN" altLang="en-US" dirty="0" smtClean="0"/>
                        <a:t>为最少点数，如搜索范围的点数少于最少点数，将增加搜索半径，一直到符合要求，缺省为</a:t>
                      </a:r>
                      <a:r>
                        <a:rPr lang="en-US" altLang="zh-CN" dirty="0" smtClean="0"/>
                        <a:t>0</a:t>
                      </a:r>
                      <a:r>
                        <a:rPr lang="zh-CN" altLang="en-US" dirty="0" smtClean="0"/>
                        <a:t>。</a:t>
                      </a:r>
                      <a:endParaRPr lang="zh-CN" altLang="en-US" dirty="0"/>
                    </a:p>
                  </a:txBody>
                  <a:tcPr/>
                </a:tc>
              </a:tr>
              <a:tr h="86942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RadiusVariable</a:t>
                      </a:r>
                      <a:endParaRPr lang="zh-CN" altLang="en-US"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RadiusVariable</a:t>
                      </a:r>
                      <a:r>
                        <a:rPr lang="en-US" altLang="zh-CN" dirty="0" smtClean="0"/>
                        <a:t> ({</a:t>
                      </a:r>
                      <a:r>
                        <a:rPr lang="en-US" altLang="zh-CN" dirty="0" err="1" smtClean="0"/>
                        <a:t>numberOfPoints</a:t>
                      </a:r>
                      <a:r>
                        <a:rPr lang="en-US" altLang="zh-CN" dirty="0" smtClean="0"/>
                        <a:t>}, {</a:t>
                      </a:r>
                      <a:r>
                        <a:rPr lang="en-US" altLang="zh-CN" dirty="0" err="1" smtClean="0"/>
                        <a:t>maxDistance</a:t>
                      </a:r>
                      <a:r>
                        <a:rPr lang="en-US" altLang="zh-CN" dirty="0" smtClean="0"/>
                        <a:t>})</a:t>
                      </a:r>
                      <a:r>
                        <a:rPr lang="zh-CN" altLang="en-US" dirty="0" smtClean="0"/>
                        <a:t>，</a:t>
                      </a:r>
                      <a:r>
                        <a:rPr lang="en-US" altLang="zh-CN" dirty="0" err="1" smtClean="0"/>
                        <a:t>numberOfPoints</a:t>
                      </a:r>
                      <a:r>
                        <a:rPr lang="zh-CN" altLang="en-US" dirty="0" smtClean="0"/>
                        <a:t>为用于内插的样本点数，缺省为</a:t>
                      </a:r>
                      <a:r>
                        <a:rPr lang="en-US" altLang="zh-CN" dirty="0" smtClean="0"/>
                        <a:t>12</a:t>
                      </a:r>
                      <a:r>
                        <a:rPr lang="zh-CN" altLang="en-US" dirty="0" smtClean="0"/>
                        <a:t>；</a:t>
                      </a:r>
                      <a:r>
                        <a:rPr lang="en-US" altLang="zh-CN" dirty="0" err="1" smtClean="0"/>
                        <a:t>maxDistance</a:t>
                      </a:r>
                      <a:r>
                        <a:rPr lang="zh-CN" altLang="en-US" dirty="0" smtClean="0"/>
                        <a:t>为最大搜索距离，如最大搜索距离范围内的点数达不到要求，将减少定义的样本点数，缺省为输入数据范围的对角线长度。</a:t>
                      </a:r>
                      <a:endParaRPr lang="zh-CN" altLang="en-US" dirty="0"/>
                    </a:p>
                  </a:txBody>
                  <a:tcPr/>
                </a:tc>
              </a:tr>
            </a:tbl>
          </a:graphicData>
        </a:graphic>
      </p:graphicFrame>
      <p:sp>
        <p:nvSpPr>
          <p:cNvPr id="2" name="矩形 1"/>
          <p:cNvSpPr/>
          <p:nvPr/>
        </p:nvSpPr>
        <p:spPr>
          <a:xfrm>
            <a:off x="2987824" y="1700807"/>
            <a:ext cx="3102260" cy="461665"/>
          </a:xfrm>
          <a:prstGeom prst="rect">
            <a:avLst/>
          </a:prstGeom>
        </p:spPr>
        <p:txBody>
          <a:bodyPr wrap="none">
            <a:spAutoFit/>
          </a:bodyPr>
          <a:lstStyle/>
          <a:p>
            <a:r>
              <a:rPr lang="en-US" altLang="zh-CN" sz="2400" dirty="0"/>
              <a:t>radius</a:t>
            </a:r>
            <a:r>
              <a:rPr lang="zh-CN" altLang="en-US" sz="2400" dirty="0"/>
              <a:t>（搜索半径</a:t>
            </a:r>
            <a:r>
              <a:rPr lang="zh-CN" altLang="en-US" sz="2400" dirty="0" smtClean="0"/>
              <a:t>）类</a:t>
            </a:r>
            <a:endParaRPr lang="zh-CN" altLang="en-US" sz="2400" dirty="0"/>
          </a:p>
        </p:txBody>
      </p:sp>
    </p:spTree>
    <p:extLst>
      <p:ext uri="{BB962C8B-B14F-4D97-AF65-F5344CB8AC3E}">
        <p14:creationId xmlns:p14="http://schemas.microsoft.com/office/powerpoint/2010/main" val="1815978428"/>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9" y="452857"/>
            <a:ext cx="7969754" cy="5170646"/>
          </a:xfrm>
          <a:prstGeom prst="rect">
            <a:avLst/>
          </a:prstGeom>
        </p:spPr>
        <p:txBody>
          <a:bodyPr wrap="square">
            <a:spAutoFit/>
          </a:bodyPr>
          <a:lstStyle/>
          <a:p>
            <a:r>
              <a:rPr lang="en-US" altLang="zh-CN" sz="2200" dirty="0"/>
              <a:t>import </a:t>
            </a:r>
            <a:r>
              <a:rPr lang="en-US" altLang="zh-CN" sz="2200" dirty="0" err="1"/>
              <a:t>arcpy</a:t>
            </a:r>
            <a:endParaRPr lang="en-US" altLang="zh-CN" sz="2200" dirty="0"/>
          </a:p>
          <a:p>
            <a:r>
              <a:rPr lang="en-US" altLang="zh-CN" sz="2200" dirty="0"/>
              <a:t>from </a:t>
            </a:r>
            <a:r>
              <a:rPr lang="en-US" altLang="zh-CN" sz="2200" dirty="0" err="1"/>
              <a:t>arcpy</a:t>
            </a:r>
            <a:r>
              <a:rPr lang="en-US" altLang="zh-CN" sz="2200" dirty="0"/>
              <a:t> import </a:t>
            </a:r>
            <a:r>
              <a:rPr lang="en-US" altLang="zh-CN" sz="2200" dirty="0" err="1"/>
              <a:t>env</a:t>
            </a:r>
            <a:endParaRPr lang="en-US" altLang="zh-CN" sz="2200" dirty="0"/>
          </a:p>
          <a:p>
            <a:r>
              <a:rPr lang="en-US" altLang="zh-CN" sz="2200" dirty="0"/>
              <a:t>from arcpy.sa import *</a:t>
            </a:r>
          </a:p>
          <a:p>
            <a:r>
              <a:rPr lang="en-US" altLang="zh-CN" sz="2200" dirty="0" err="1"/>
              <a:t>arcpy.CheckOutExtension</a:t>
            </a:r>
            <a:r>
              <a:rPr lang="en-US" altLang="zh-CN" sz="2200" dirty="0"/>
              <a:t>("Spatial")</a:t>
            </a:r>
          </a:p>
          <a:p>
            <a:r>
              <a:rPr lang="en-US" altLang="zh-CN" sz="2200" dirty="0" err="1"/>
              <a:t>env.workspace</a:t>
            </a:r>
            <a:r>
              <a:rPr lang="en-US" altLang="zh-CN" sz="2200" dirty="0"/>
              <a:t> = "C:\\</a:t>
            </a:r>
            <a:r>
              <a:rPr lang="en-US" altLang="zh-CN" sz="2200" dirty="0" smtClean="0"/>
              <a:t>data\\ca"</a:t>
            </a:r>
            <a:endParaRPr lang="en-US" altLang="zh-CN" sz="2200" dirty="0"/>
          </a:p>
          <a:p>
            <a:r>
              <a:rPr lang="en-US" altLang="zh-CN" sz="2200" dirty="0" err="1"/>
              <a:t>desc</a:t>
            </a:r>
            <a:r>
              <a:rPr lang="en-US" altLang="zh-CN" sz="2200" dirty="0"/>
              <a:t> = </a:t>
            </a:r>
            <a:r>
              <a:rPr lang="en-US" altLang="zh-CN" sz="2200" dirty="0" err="1"/>
              <a:t>arcpy.Describe</a:t>
            </a:r>
            <a:r>
              <a:rPr lang="en-US" altLang="zh-CN" sz="2200" dirty="0"/>
              <a:t>("</a:t>
            </a:r>
            <a:r>
              <a:rPr lang="en-US" altLang="zh-CN" sz="2200" dirty="0" err="1" smtClean="0"/>
              <a:t>ca_outline</a:t>
            </a:r>
            <a:r>
              <a:rPr lang="en-US" altLang="zh-CN" sz="2200" dirty="0" smtClean="0"/>
              <a:t>")</a:t>
            </a:r>
            <a:endParaRPr lang="en-US" altLang="zh-CN" sz="2200" dirty="0"/>
          </a:p>
          <a:p>
            <a:r>
              <a:rPr lang="en-US" altLang="zh-CN" sz="2200" dirty="0" err="1"/>
              <a:t>env.extent</a:t>
            </a:r>
            <a:r>
              <a:rPr lang="en-US" altLang="zh-CN" sz="2200" dirty="0"/>
              <a:t> = </a:t>
            </a:r>
            <a:r>
              <a:rPr lang="en-US" altLang="zh-CN" sz="2200" dirty="0" err="1"/>
              <a:t>desc.extent</a:t>
            </a:r>
            <a:endParaRPr lang="en-US" altLang="zh-CN" sz="2200" dirty="0"/>
          </a:p>
          <a:p>
            <a:r>
              <a:rPr lang="en-US" altLang="zh-CN" sz="2200" dirty="0" err="1"/>
              <a:t>env.mask</a:t>
            </a:r>
            <a:r>
              <a:rPr lang="en-US" altLang="zh-CN" sz="2200" dirty="0"/>
              <a:t> = "</a:t>
            </a:r>
            <a:r>
              <a:rPr lang="en-US" altLang="zh-CN" sz="2200" dirty="0" err="1" smtClean="0"/>
              <a:t>ca_outline</a:t>
            </a:r>
            <a:r>
              <a:rPr lang="en-US" altLang="zh-CN" sz="2200" dirty="0" smtClean="0"/>
              <a:t>"</a:t>
            </a:r>
            <a:endParaRPr lang="en-US" altLang="zh-CN" sz="2200" dirty="0"/>
          </a:p>
          <a:p>
            <a:r>
              <a:rPr lang="en-US" altLang="zh-CN" sz="2200" dirty="0" err="1"/>
              <a:t>inFeature</a:t>
            </a:r>
            <a:r>
              <a:rPr lang="en-US" altLang="zh-CN" sz="2200" dirty="0"/>
              <a:t> = "</a:t>
            </a:r>
            <a:r>
              <a:rPr lang="en-US" altLang="zh-CN" sz="2200" dirty="0" smtClean="0"/>
              <a:t>ca_pm10_pts"</a:t>
            </a:r>
            <a:endParaRPr lang="en-US" altLang="zh-CN" sz="2200" dirty="0"/>
          </a:p>
          <a:p>
            <a:r>
              <a:rPr lang="en-US" altLang="zh-CN" sz="2200" dirty="0"/>
              <a:t>distance = 15000</a:t>
            </a:r>
          </a:p>
          <a:p>
            <a:r>
              <a:rPr lang="en-US" altLang="zh-CN" sz="2200" dirty="0" err="1"/>
              <a:t>minNumPoints</a:t>
            </a:r>
            <a:r>
              <a:rPr lang="en-US" altLang="zh-CN" sz="2200" dirty="0"/>
              <a:t> = 3</a:t>
            </a:r>
          </a:p>
          <a:p>
            <a:r>
              <a:rPr lang="en-US" altLang="zh-CN" sz="2200" dirty="0" err="1"/>
              <a:t>searchRadius</a:t>
            </a:r>
            <a:r>
              <a:rPr lang="en-US" altLang="zh-CN" sz="2200" dirty="0"/>
              <a:t> = </a:t>
            </a:r>
            <a:r>
              <a:rPr lang="en-US" altLang="zh-CN" sz="2200" dirty="0" err="1"/>
              <a:t>RadiusFixed</a:t>
            </a:r>
            <a:r>
              <a:rPr lang="en-US" altLang="zh-CN" sz="2200" dirty="0"/>
              <a:t>(distance, </a:t>
            </a:r>
            <a:r>
              <a:rPr lang="en-US" altLang="zh-CN" sz="2200" dirty="0" err="1"/>
              <a:t>minNumPoints</a:t>
            </a:r>
            <a:r>
              <a:rPr lang="en-US" altLang="zh-CN" sz="2200" dirty="0"/>
              <a:t>)</a:t>
            </a:r>
          </a:p>
          <a:p>
            <a:r>
              <a:rPr lang="en-US" altLang="zh-CN" sz="2200" dirty="0" err="1"/>
              <a:t>outRadFix</a:t>
            </a:r>
            <a:r>
              <a:rPr lang="en-US" altLang="zh-CN" sz="2200" dirty="0"/>
              <a:t> = </a:t>
            </a:r>
            <a:r>
              <a:rPr lang="en-US" altLang="zh-CN" sz="2200" dirty="0" err="1"/>
              <a:t>Idw</a:t>
            </a:r>
            <a:r>
              <a:rPr lang="en-US" altLang="zh-CN" sz="2200" dirty="0"/>
              <a:t>(</a:t>
            </a:r>
            <a:r>
              <a:rPr lang="en-US" altLang="zh-CN" sz="2200" dirty="0" err="1"/>
              <a:t>inFeature</a:t>
            </a:r>
            <a:r>
              <a:rPr lang="en-US" altLang="zh-CN" sz="2200" dirty="0"/>
              <a:t>, "PM10AGM", "", "", </a:t>
            </a:r>
            <a:r>
              <a:rPr lang="en-US" altLang="zh-CN" sz="2200" dirty="0" err="1"/>
              <a:t>searchRadius</a:t>
            </a:r>
            <a:r>
              <a:rPr lang="en-US" altLang="zh-CN" sz="2200" dirty="0"/>
              <a:t>)</a:t>
            </a:r>
          </a:p>
          <a:p>
            <a:r>
              <a:rPr lang="en-US" altLang="zh-CN" sz="2200" dirty="0" err="1"/>
              <a:t>outRadFix.save</a:t>
            </a:r>
            <a:r>
              <a:rPr lang="en-US" altLang="zh-CN" sz="2200" dirty="0"/>
              <a:t>("C:\\data\\</a:t>
            </a:r>
            <a:r>
              <a:rPr lang="en-US" altLang="zh-CN" sz="2200" dirty="0" err="1"/>
              <a:t>tmp</a:t>
            </a:r>
            <a:r>
              <a:rPr lang="en-US" altLang="zh-CN" sz="2200" dirty="0"/>
              <a:t>\\</a:t>
            </a:r>
            <a:r>
              <a:rPr lang="en-US" altLang="zh-CN" sz="2200" dirty="0" err="1"/>
              <a:t>outRaster</a:t>
            </a:r>
            <a:r>
              <a:rPr lang="en-US" altLang="zh-CN" sz="2200" dirty="0" smtClean="0"/>
              <a:t>")</a:t>
            </a:r>
            <a:endParaRPr lang="en-US" altLang="zh-CN" sz="2200" dirty="0"/>
          </a:p>
          <a:p>
            <a:endParaRPr lang="en-US" altLang="zh-CN" sz="2200" dirty="0"/>
          </a:p>
        </p:txBody>
      </p:sp>
      <p:sp>
        <p:nvSpPr>
          <p:cNvPr id="3" name="TextBox 2"/>
          <p:cNvSpPr txBox="1"/>
          <p:nvPr/>
        </p:nvSpPr>
        <p:spPr>
          <a:xfrm>
            <a:off x="791580" y="5589240"/>
            <a:ext cx="7488832" cy="830997"/>
          </a:xfrm>
          <a:prstGeom prst="rect">
            <a:avLst/>
          </a:prstGeom>
          <a:noFill/>
        </p:spPr>
        <p:txBody>
          <a:bodyPr wrap="square" rtlCol="0">
            <a:spAutoFit/>
          </a:bodyPr>
          <a:lstStyle/>
          <a:p>
            <a:r>
              <a:rPr lang="zh-CN" altLang="en-US" sz="2400" dirty="0" smtClean="0"/>
              <a:t>利用定义的搜索距离进行</a:t>
            </a:r>
            <a:r>
              <a:rPr lang="en-US" altLang="zh-CN" sz="2400" dirty="0" err="1" smtClean="0"/>
              <a:t>Idw</a:t>
            </a:r>
            <a:r>
              <a:rPr lang="zh-CN" altLang="en-US" sz="2400" dirty="0" smtClean="0"/>
              <a:t>数据内插（定义数据处理范围和</a:t>
            </a:r>
            <a:r>
              <a:rPr lang="en-US" altLang="zh-CN" sz="2400" dirty="0"/>
              <a:t>m</a:t>
            </a:r>
            <a:r>
              <a:rPr lang="en-US" altLang="zh-CN" sz="2400" dirty="0" smtClean="0"/>
              <a:t>ask</a:t>
            </a:r>
            <a:r>
              <a:rPr lang="zh-CN" altLang="en-US" sz="2400" dirty="0" smtClean="0"/>
              <a:t>）</a:t>
            </a:r>
            <a:endParaRPr lang="zh-CN" altLang="en-US" sz="2400" dirty="0"/>
          </a:p>
        </p:txBody>
      </p:sp>
    </p:spTree>
    <p:extLst>
      <p:ext uri="{BB962C8B-B14F-4D97-AF65-F5344CB8AC3E}">
        <p14:creationId xmlns:p14="http://schemas.microsoft.com/office/powerpoint/2010/main" val="2194813493"/>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980728"/>
            <a:ext cx="8568952" cy="4154984"/>
          </a:xfrm>
          <a:prstGeom prst="rect">
            <a:avLst/>
          </a:prstGeom>
        </p:spPr>
        <p:txBody>
          <a:bodyPr wrap="square">
            <a:spAutoFit/>
          </a:bodyPr>
          <a:lstStyle/>
          <a:p>
            <a:r>
              <a:rPr lang="en-US" altLang="zh-CN" sz="2200" dirty="0"/>
              <a:t>import </a:t>
            </a:r>
            <a:r>
              <a:rPr lang="en-US" altLang="zh-CN" sz="2200" dirty="0" err="1"/>
              <a:t>arcpy</a:t>
            </a:r>
            <a:endParaRPr lang="en-US" altLang="zh-CN" sz="2200" dirty="0"/>
          </a:p>
          <a:p>
            <a:r>
              <a:rPr lang="en-US" altLang="zh-CN" sz="2200" dirty="0"/>
              <a:t>from </a:t>
            </a:r>
            <a:r>
              <a:rPr lang="en-US" altLang="zh-CN" sz="2200" dirty="0" err="1"/>
              <a:t>arcpy</a:t>
            </a:r>
            <a:r>
              <a:rPr lang="en-US" altLang="zh-CN" sz="2200" dirty="0"/>
              <a:t> import </a:t>
            </a:r>
            <a:r>
              <a:rPr lang="en-US" altLang="zh-CN" sz="2200" dirty="0" err="1"/>
              <a:t>env</a:t>
            </a:r>
            <a:endParaRPr lang="en-US" altLang="zh-CN" sz="2200" dirty="0"/>
          </a:p>
          <a:p>
            <a:r>
              <a:rPr lang="en-US" altLang="zh-CN" sz="2200" dirty="0"/>
              <a:t>from arcpy.sa import *</a:t>
            </a:r>
          </a:p>
          <a:p>
            <a:r>
              <a:rPr lang="en-US" altLang="zh-CN" sz="2200" dirty="0" err="1"/>
              <a:t>arcpy.CheckOutExtension</a:t>
            </a:r>
            <a:r>
              <a:rPr lang="en-US" altLang="zh-CN" sz="2200" dirty="0"/>
              <a:t>("Spatial")</a:t>
            </a:r>
          </a:p>
          <a:p>
            <a:r>
              <a:rPr lang="en-US" altLang="zh-CN" sz="2200" dirty="0" err="1"/>
              <a:t>env.workspace</a:t>
            </a:r>
            <a:r>
              <a:rPr lang="en-US" altLang="zh-CN" sz="2200" dirty="0"/>
              <a:t> = </a:t>
            </a:r>
            <a:r>
              <a:rPr lang="en-US" altLang="zh-CN" sz="2200" dirty="0" smtClean="0"/>
              <a:t>“C</a:t>
            </a:r>
            <a:r>
              <a:rPr lang="en-US" altLang="zh-CN" sz="2200" dirty="0"/>
              <a:t>:\\</a:t>
            </a:r>
            <a:r>
              <a:rPr lang="en-US" altLang="zh-CN" sz="2200" dirty="0" smtClean="0"/>
              <a:t>data\\</a:t>
            </a:r>
            <a:r>
              <a:rPr lang="en-US" altLang="zh-CN" sz="2200" dirty="0" err="1" smtClean="0"/>
              <a:t>ca</a:t>
            </a:r>
            <a:r>
              <a:rPr lang="en-US" altLang="zh-CN" sz="2200" dirty="0" smtClean="0"/>
              <a:t>"</a:t>
            </a:r>
            <a:endParaRPr lang="en-US" altLang="zh-CN" sz="2200" dirty="0"/>
          </a:p>
          <a:p>
            <a:r>
              <a:rPr lang="en-US" altLang="zh-CN" sz="2200" dirty="0" err="1"/>
              <a:t>desc</a:t>
            </a:r>
            <a:r>
              <a:rPr lang="en-US" altLang="zh-CN" sz="2200" dirty="0"/>
              <a:t> = </a:t>
            </a:r>
            <a:r>
              <a:rPr lang="en-US" altLang="zh-CN" sz="2200" dirty="0" err="1"/>
              <a:t>arcpy.Describe</a:t>
            </a:r>
            <a:r>
              <a:rPr lang="en-US" altLang="zh-CN" sz="2200" dirty="0"/>
              <a:t>("</a:t>
            </a:r>
            <a:r>
              <a:rPr lang="en-US" altLang="zh-CN" sz="2200" dirty="0" err="1"/>
              <a:t>ca_outline.shp</a:t>
            </a:r>
            <a:r>
              <a:rPr lang="en-US" altLang="zh-CN" sz="2200" dirty="0"/>
              <a:t>")</a:t>
            </a:r>
          </a:p>
          <a:p>
            <a:r>
              <a:rPr lang="en-US" altLang="zh-CN" sz="2200" dirty="0" err="1"/>
              <a:t>env.extent</a:t>
            </a:r>
            <a:r>
              <a:rPr lang="en-US" altLang="zh-CN" sz="2200" dirty="0"/>
              <a:t> = </a:t>
            </a:r>
            <a:r>
              <a:rPr lang="en-US" altLang="zh-CN" sz="2200" dirty="0" err="1"/>
              <a:t>desc.extent</a:t>
            </a:r>
            <a:endParaRPr lang="en-US" altLang="zh-CN" sz="2200" dirty="0"/>
          </a:p>
          <a:p>
            <a:r>
              <a:rPr lang="en-US" altLang="zh-CN" sz="2200" dirty="0" err="1"/>
              <a:t>env.mask</a:t>
            </a:r>
            <a:r>
              <a:rPr lang="en-US" altLang="zh-CN" sz="2200" dirty="0"/>
              <a:t> = "</a:t>
            </a:r>
            <a:r>
              <a:rPr lang="en-US" altLang="zh-CN" sz="2200" dirty="0" err="1"/>
              <a:t>ca_outline.shp</a:t>
            </a:r>
            <a:r>
              <a:rPr lang="en-US" altLang="zh-CN" sz="2200" dirty="0"/>
              <a:t>"</a:t>
            </a:r>
          </a:p>
          <a:p>
            <a:r>
              <a:rPr lang="en-US" altLang="zh-CN" sz="2200" dirty="0" err="1"/>
              <a:t>inFeature</a:t>
            </a:r>
            <a:r>
              <a:rPr lang="en-US" altLang="zh-CN" sz="2200" dirty="0"/>
              <a:t> = "ca_pm10_pts.shp"</a:t>
            </a:r>
          </a:p>
          <a:p>
            <a:r>
              <a:rPr lang="en-US" altLang="zh-CN" sz="2200" dirty="0" err="1"/>
              <a:t>myRadius</a:t>
            </a:r>
            <a:r>
              <a:rPr lang="en-US" altLang="zh-CN" sz="2200" dirty="0"/>
              <a:t> = </a:t>
            </a:r>
            <a:r>
              <a:rPr lang="en-US" altLang="zh-CN" sz="2200" dirty="0" err="1"/>
              <a:t>RadiusVariable</a:t>
            </a:r>
            <a:r>
              <a:rPr lang="en-US" altLang="zh-CN" sz="2200" dirty="0"/>
              <a:t>(12)</a:t>
            </a:r>
          </a:p>
          <a:p>
            <a:r>
              <a:rPr lang="en-US" altLang="zh-CN" sz="2200" dirty="0" err="1"/>
              <a:t>outKriging</a:t>
            </a:r>
            <a:r>
              <a:rPr lang="en-US" altLang="zh-CN" sz="2200" dirty="0"/>
              <a:t> = </a:t>
            </a:r>
            <a:r>
              <a:rPr lang="en-US" altLang="zh-CN" sz="2200" dirty="0" err="1"/>
              <a:t>Kriging</a:t>
            </a:r>
            <a:r>
              <a:rPr lang="en-US" altLang="zh-CN" sz="2200" dirty="0"/>
              <a:t>(</a:t>
            </a:r>
            <a:r>
              <a:rPr lang="en-US" altLang="zh-CN" sz="2200" dirty="0" err="1"/>
              <a:t>inFeature</a:t>
            </a:r>
            <a:r>
              <a:rPr lang="en-US" altLang="zh-CN" sz="2200" dirty="0"/>
              <a:t>, "PM10AGM", "SPHERICAL", "", </a:t>
            </a:r>
            <a:r>
              <a:rPr lang="en-US" altLang="zh-CN" sz="2200" dirty="0" err="1"/>
              <a:t>myRadius</a:t>
            </a:r>
            <a:r>
              <a:rPr lang="en-US" altLang="zh-CN" sz="2200" dirty="0"/>
              <a:t>)</a:t>
            </a:r>
          </a:p>
          <a:p>
            <a:r>
              <a:rPr lang="en-US" altLang="zh-CN" sz="2200" dirty="0" err="1"/>
              <a:t>outKriging.save</a:t>
            </a:r>
            <a:r>
              <a:rPr lang="en-US" altLang="zh-CN" sz="2200" dirty="0"/>
              <a:t>("C:\\data\\</a:t>
            </a:r>
            <a:r>
              <a:rPr lang="en-US" altLang="zh-CN" sz="2200" dirty="0" err="1"/>
              <a:t>tmp</a:t>
            </a:r>
            <a:r>
              <a:rPr lang="en-US" altLang="zh-CN" sz="2200" dirty="0"/>
              <a:t>\\</a:t>
            </a:r>
            <a:r>
              <a:rPr lang="en-US" altLang="zh-CN" sz="2200" dirty="0" err="1"/>
              <a:t>outRaster</a:t>
            </a:r>
            <a:r>
              <a:rPr lang="en-US" altLang="zh-CN" sz="2200" dirty="0"/>
              <a:t>")</a:t>
            </a:r>
          </a:p>
        </p:txBody>
      </p:sp>
      <p:sp>
        <p:nvSpPr>
          <p:cNvPr id="3" name="TextBox 2"/>
          <p:cNvSpPr txBox="1"/>
          <p:nvPr/>
        </p:nvSpPr>
        <p:spPr>
          <a:xfrm>
            <a:off x="787686" y="5589239"/>
            <a:ext cx="7488832" cy="830997"/>
          </a:xfrm>
          <a:prstGeom prst="rect">
            <a:avLst/>
          </a:prstGeom>
          <a:noFill/>
        </p:spPr>
        <p:txBody>
          <a:bodyPr wrap="square" rtlCol="0">
            <a:spAutoFit/>
          </a:bodyPr>
          <a:lstStyle/>
          <a:p>
            <a:r>
              <a:rPr lang="zh-CN" altLang="en-US" sz="2400" dirty="0" smtClean="0"/>
              <a:t>定义用于内插的样本点数进行</a:t>
            </a:r>
            <a:r>
              <a:rPr lang="en-US" altLang="zh-CN" sz="2400" dirty="0" err="1" smtClean="0"/>
              <a:t>Kriging</a:t>
            </a:r>
            <a:r>
              <a:rPr lang="zh-CN" altLang="en-US" sz="2400" dirty="0" smtClean="0"/>
              <a:t>数据内插（定义数据处理范围和</a:t>
            </a:r>
            <a:r>
              <a:rPr lang="en-US" altLang="zh-CN" sz="2400" dirty="0"/>
              <a:t>m</a:t>
            </a:r>
            <a:r>
              <a:rPr lang="en-US" altLang="zh-CN" sz="2400" dirty="0" smtClean="0"/>
              <a:t>ask</a:t>
            </a:r>
            <a:r>
              <a:rPr lang="zh-CN" altLang="en-US" sz="2400" dirty="0" smtClean="0"/>
              <a:t>）</a:t>
            </a:r>
            <a:endParaRPr lang="zh-CN" altLang="en-US" sz="2400" dirty="0"/>
          </a:p>
        </p:txBody>
      </p:sp>
    </p:spTree>
    <p:extLst>
      <p:ext uri="{BB962C8B-B14F-4D97-AF65-F5344CB8AC3E}">
        <p14:creationId xmlns:p14="http://schemas.microsoft.com/office/powerpoint/2010/main" val="2328171783"/>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remap</a:t>
            </a:r>
            <a:r>
              <a:rPr lang="zh-CN" altLang="en-US" dirty="0" smtClean="0"/>
              <a:t>（重分类）：</a:t>
            </a:r>
            <a:endParaRPr lang="en-US" altLang="zh-CN" dirty="0" smtClean="0"/>
          </a:p>
          <a:p>
            <a:pPr lvl="1"/>
            <a:r>
              <a:rPr lang="en-US" altLang="zh-CN" dirty="0"/>
              <a:t>remap</a:t>
            </a:r>
            <a:r>
              <a:rPr lang="zh-CN" altLang="en-US" dirty="0" smtClean="0"/>
              <a:t>是定义输入栅格值和输出栅格值之间的对应关系。</a:t>
            </a:r>
            <a:r>
              <a:rPr lang="en-US" altLang="zh-CN" dirty="0"/>
              <a:t>Reclassify</a:t>
            </a:r>
            <a:r>
              <a:rPr lang="zh-CN" altLang="en-US" dirty="0"/>
              <a:t>、</a:t>
            </a:r>
            <a:r>
              <a:rPr lang="en-US" altLang="zh-CN" dirty="0"/>
              <a:t>Weighted </a:t>
            </a:r>
            <a:r>
              <a:rPr lang="en-US" altLang="zh-CN" dirty="0" smtClean="0"/>
              <a:t>Overlay</a:t>
            </a:r>
            <a:r>
              <a:rPr lang="zh-CN" altLang="en-US" dirty="0" smtClean="0"/>
              <a:t>等工具都涉及</a:t>
            </a:r>
            <a:r>
              <a:rPr lang="en-US" altLang="zh-CN" dirty="0" smtClean="0"/>
              <a:t>remap</a:t>
            </a:r>
            <a:r>
              <a:rPr lang="zh-CN" altLang="en-US" dirty="0" smtClean="0"/>
              <a:t>参数。</a:t>
            </a:r>
            <a:r>
              <a:rPr lang="en-US" altLang="zh-CN" dirty="0" smtClean="0"/>
              <a:t> </a:t>
            </a:r>
          </a:p>
          <a:p>
            <a:pPr lvl="1"/>
            <a:r>
              <a:rPr lang="en-US" altLang="zh-CN" dirty="0" err="1" smtClean="0"/>
              <a:t>arcpy</a:t>
            </a:r>
            <a:r>
              <a:rPr lang="zh-CN" altLang="en-US" dirty="0" smtClean="0"/>
              <a:t>有两个</a:t>
            </a:r>
            <a:r>
              <a:rPr lang="en-US" altLang="zh-CN" dirty="0" smtClean="0"/>
              <a:t>remap</a:t>
            </a:r>
            <a:r>
              <a:rPr lang="zh-CN" altLang="en-US" dirty="0" smtClean="0"/>
              <a:t>类：</a:t>
            </a:r>
            <a:r>
              <a:rPr lang="en-US" altLang="zh-CN" dirty="0" err="1" smtClean="0"/>
              <a:t>RemapRange</a:t>
            </a:r>
            <a:r>
              <a:rPr lang="zh-CN" altLang="en-US" dirty="0" smtClean="0"/>
              <a:t>和</a:t>
            </a:r>
            <a:r>
              <a:rPr lang="en-US" altLang="zh-CN" dirty="0" err="1" smtClean="0"/>
              <a:t>RemapValue</a:t>
            </a:r>
            <a:r>
              <a:rPr lang="zh-CN" altLang="en-US" dirty="0"/>
              <a:t>，</a:t>
            </a:r>
            <a:r>
              <a:rPr lang="en-US" altLang="zh-CN" dirty="0" err="1" smtClean="0"/>
              <a:t>RemapRange</a:t>
            </a:r>
            <a:r>
              <a:rPr lang="zh-CN" altLang="en-US" dirty="0" smtClean="0"/>
              <a:t>是按值的范围进行定义；</a:t>
            </a:r>
            <a:r>
              <a:rPr lang="en-US" altLang="zh-CN" dirty="0" smtClean="0"/>
              <a:t> </a:t>
            </a:r>
            <a:r>
              <a:rPr lang="en-US" altLang="zh-CN" dirty="0" err="1" smtClean="0"/>
              <a:t>RemapValue</a:t>
            </a:r>
            <a:r>
              <a:rPr lang="zh-CN" altLang="en-US" dirty="0" smtClean="0"/>
              <a:t>是对每个值进行定义。</a:t>
            </a:r>
            <a:endParaRPr lang="en-US" altLang="zh-CN" dirty="0" smtClean="0"/>
          </a:p>
          <a:p>
            <a:endParaRPr lang="zh-CN" altLang="en-US" dirty="0"/>
          </a:p>
        </p:txBody>
      </p:sp>
    </p:spTree>
    <p:extLst>
      <p:ext uri="{BB962C8B-B14F-4D97-AF65-F5344CB8AC3E}">
        <p14:creationId xmlns:p14="http://schemas.microsoft.com/office/powerpoint/2010/main" val="18430915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从本质上来说，</a:t>
            </a:r>
            <a:r>
              <a:rPr lang="en-US" altLang="zh-CN" dirty="0" err="1"/>
              <a:t>ArcPy</a:t>
            </a:r>
            <a:r>
              <a:rPr lang="zh-CN" altLang="en-US" dirty="0"/>
              <a:t>实际上是对</a:t>
            </a:r>
            <a:r>
              <a:rPr lang="en-US" altLang="zh-CN" dirty="0" err="1"/>
              <a:t>ArcObjects</a:t>
            </a:r>
            <a:r>
              <a:rPr lang="zh-CN" altLang="en-US" dirty="0"/>
              <a:t>的相关类进行封装，使用户可以利用</a:t>
            </a:r>
            <a:r>
              <a:rPr lang="en-US" altLang="zh-CN" dirty="0"/>
              <a:t>Python </a:t>
            </a:r>
            <a:r>
              <a:rPr lang="zh-CN" altLang="en-US" dirty="0"/>
              <a:t>语言调用</a:t>
            </a:r>
            <a:r>
              <a:rPr lang="en-US" altLang="zh-CN" dirty="0" err="1"/>
              <a:t>ArcObjects</a:t>
            </a:r>
            <a:r>
              <a:rPr lang="zh-CN" altLang="en-US" dirty="0"/>
              <a:t>的相关类。</a:t>
            </a:r>
            <a:endParaRPr lang="en-US" altLang="zh-CN" dirty="0"/>
          </a:p>
          <a:p>
            <a:endParaRPr lang="zh-CN" altLang="en-US" dirty="0"/>
          </a:p>
        </p:txBody>
      </p:sp>
    </p:spTree>
    <p:extLst>
      <p:ext uri="{BB962C8B-B14F-4D97-AF65-F5344CB8AC3E}">
        <p14:creationId xmlns:p14="http://schemas.microsoft.com/office/powerpoint/2010/main" val="2921420108"/>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Example RemapRange remap table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Example RemapRange remap table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Example RemapRange remap table imag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5" y="383446"/>
            <a:ext cx="6344238" cy="2829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425073"/>
            <a:ext cx="5328592" cy="310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6877057" y="1677251"/>
            <a:ext cx="2087431" cy="461665"/>
          </a:xfrm>
          <a:prstGeom prst="rect">
            <a:avLst/>
          </a:prstGeom>
        </p:spPr>
        <p:txBody>
          <a:bodyPr wrap="none">
            <a:spAutoFit/>
          </a:bodyPr>
          <a:lstStyle/>
          <a:p>
            <a:r>
              <a:rPr lang="en-US" altLang="zh-CN" sz="2400" dirty="0" err="1"/>
              <a:t>RemapRange</a:t>
            </a:r>
            <a:endParaRPr lang="zh-CN" altLang="en-US" sz="2400" dirty="0"/>
          </a:p>
        </p:txBody>
      </p:sp>
      <p:sp>
        <p:nvSpPr>
          <p:cNvPr id="3" name="矩形 2"/>
          <p:cNvSpPr/>
          <p:nvPr/>
        </p:nvSpPr>
        <p:spPr>
          <a:xfrm>
            <a:off x="6876256" y="3933056"/>
            <a:ext cx="1944378" cy="461665"/>
          </a:xfrm>
          <a:prstGeom prst="rect">
            <a:avLst/>
          </a:prstGeom>
        </p:spPr>
        <p:txBody>
          <a:bodyPr wrap="none">
            <a:spAutoFit/>
          </a:bodyPr>
          <a:lstStyle/>
          <a:p>
            <a:r>
              <a:rPr lang="en-US" altLang="zh-CN" sz="2400" dirty="0" err="1"/>
              <a:t>RemapValue</a:t>
            </a:r>
            <a:endParaRPr lang="zh-CN" altLang="en-US" sz="2400" dirty="0"/>
          </a:p>
        </p:txBody>
      </p:sp>
    </p:spTree>
    <p:extLst>
      <p:ext uri="{BB962C8B-B14F-4D97-AF65-F5344CB8AC3E}">
        <p14:creationId xmlns:p14="http://schemas.microsoft.com/office/powerpoint/2010/main" val="652120669"/>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867010649"/>
              </p:ext>
            </p:extLst>
          </p:nvPr>
        </p:nvGraphicFramePr>
        <p:xfrm>
          <a:off x="539552" y="2348880"/>
          <a:ext cx="8136904" cy="2468880"/>
        </p:xfrm>
        <a:graphic>
          <a:graphicData uri="http://schemas.openxmlformats.org/drawingml/2006/table">
            <a:tbl>
              <a:tblPr firstRow="1" bandRow="1">
                <a:tableStyleId>{5C22544A-7EE6-4342-B048-85BDC9FD1C3A}</a:tableStyleId>
              </a:tblPr>
              <a:tblGrid>
                <a:gridCol w="1728192"/>
                <a:gridCol w="6408712"/>
              </a:tblGrid>
              <a:tr h="0">
                <a:tc>
                  <a:txBody>
                    <a:bodyPr/>
                    <a:lstStyle/>
                    <a:p>
                      <a:pPr algn="ctr"/>
                      <a:r>
                        <a:rPr lang="zh-CN" altLang="en-US" dirty="0" smtClean="0">
                          <a:solidFill>
                            <a:schemeClr val="bg1"/>
                          </a:solidFill>
                        </a:rPr>
                        <a:t>类</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1050033">
                <a:tc>
                  <a:txBody>
                    <a:bodyPr/>
                    <a:lstStyle/>
                    <a:p>
                      <a:r>
                        <a:rPr lang="en-US" altLang="zh-CN" dirty="0" err="1" smtClean="0"/>
                        <a:t>RemapRange</a:t>
                      </a:r>
                      <a:endParaRPr lang="en-US" altLang="zh-CN" dirty="0" smtClean="0"/>
                    </a:p>
                    <a:p>
                      <a:endParaRPr lang="zh-CN" altLang="en-US" dirty="0"/>
                    </a:p>
                  </a:txBody>
                  <a:tcPr/>
                </a:tc>
                <a:tc>
                  <a:txBody>
                    <a:bodyPr/>
                    <a:lstStyle/>
                    <a:p>
                      <a:r>
                        <a:rPr lang="en-US" altLang="zh-CN" dirty="0" err="1" smtClean="0"/>
                        <a:t>RemapRange</a:t>
                      </a:r>
                      <a:r>
                        <a:rPr lang="en-US" altLang="zh-CN" dirty="0" smtClean="0"/>
                        <a:t> (</a:t>
                      </a:r>
                      <a:r>
                        <a:rPr lang="en-US" altLang="zh-CN" dirty="0" err="1" smtClean="0"/>
                        <a:t>remapTable</a:t>
                      </a:r>
                      <a:r>
                        <a:rPr lang="en-US" altLang="zh-CN" dirty="0" smtClean="0"/>
                        <a:t>)</a:t>
                      </a:r>
                      <a:r>
                        <a:rPr lang="zh-CN" altLang="en-US" dirty="0" smtClean="0"/>
                        <a:t>，</a:t>
                      </a:r>
                      <a:r>
                        <a:rPr lang="en-US" altLang="zh-CN" dirty="0" err="1" smtClean="0"/>
                        <a:t>remapTable</a:t>
                      </a:r>
                      <a:r>
                        <a:rPr lang="zh-CN" altLang="en-US" dirty="0" smtClean="0"/>
                        <a:t>是一个嵌套列表，每个子列表表示一个对应，有三个元素，分别表示</a:t>
                      </a:r>
                      <a:r>
                        <a:rPr lang="en-US" altLang="zh-CN" dirty="0" err="1" smtClean="0"/>
                        <a:t>startValue</a:t>
                      </a:r>
                      <a:r>
                        <a:rPr lang="zh-CN" altLang="en-US" dirty="0" smtClean="0"/>
                        <a:t>、</a:t>
                      </a:r>
                      <a:r>
                        <a:rPr lang="en-US" altLang="zh-CN" dirty="0" err="1" smtClean="0"/>
                        <a:t>endValue</a:t>
                      </a:r>
                      <a:r>
                        <a:rPr lang="zh-CN" altLang="en-US" dirty="0" smtClean="0"/>
                        <a:t>和</a:t>
                      </a:r>
                      <a:r>
                        <a:rPr lang="en-US" altLang="zh-CN" dirty="0" err="1" smtClean="0"/>
                        <a:t>newValue</a:t>
                      </a:r>
                      <a:r>
                        <a:rPr lang="zh-CN" altLang="en-US" dirty="0" smtClean="0"/>
                        <a:t>。</a:t>
                      </a:r>
                      <a:endParaRPr lang="en-US" altLang="zh-CN" dirty="0" smtClean="0"/>
                    </a:p>
                    <a:p>
                      <a:endParaRPr lang="zh-CN" altLang="en-US" dirty="0"/>
                    </a:p>
                  </a:txBody>
                  <a:tcPr/>
                </a:tc>
              </a:tr>
              <a:tr h="86942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RemapValue</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RemapValue</a:t>
                      </a:r>
                      <a:r>
                        <a:rPr lang="en-US" altLang="zh-CN" dirty="0" smtClean="0"/>
                        <a:t> (</a:t>
                      </a:r>
                      <a:r>
                        <a:rPr lang="en-US" altLang="zh-CN" dirty="0" err="1" smtClean="0"/>
                        <a:t>remapTable</a:t>
                      </a:r>
                      <a:r>
                        <a:rPr lang="en-US" altLang="zh-CN" dirty="0" smtClean="0"/>
                        <a:t>)</a:t>
                      </a:r>
                      <a:r>
                        <a:rPr lang="zh-CN" altLang="en-US" dirty="0" smtClean="0"/>
                        <a:t>，</a:t>
                      </a:r>
                      <a:r>
                        <a:rPr lang="en-US" altLang="zh-CN" dirty="0" err="1" smtClean="0"/>
                        <a:t>remapTable</a:t>
                      </a:r>
                      <a:r>
                        <a:rPr lang="zh-CN" altLang="en-US" dirty="0" smtClean="0"/>
                        <a:t>是一个嵌套列表，每个子列表表示一个对应，有两个元素，分别表示</a:t>
                      </a:r>
                      <a:r>
                        <a:rPr lang="en-US" altLang="zh-CN" dirty="0" err="1" smtClean="0"/>
                        <a:t>oldValue</a:t>
                      </a:r>
                      <a:r>
                        <a:rPr lang="zh-CN" altLang="en-US" dirty="0" smtClean="0"/>
                        <a:t>和</a:t>
                      </a:r>
                      <a:r>
                        <a:rPr lang="en-US" altLang="zh-CN" dirty="0" err="1" smtClean="0"/>
                        <a:t>newValue</a:t>
                      </a:r>
                      <a:r>
                        <a:rPr lang="zh-CN" altLang="en-US" dirty="0" smtClean="0"/>
                        <a:t>，</a:t>
                      </a:r>
                      <a:r>
                        <a:rPr lang="en-US" altLang="zh-CN" dirty="0" err="1" smtClean="0"/>
                        <a:t>oldValue</a:t>
                      </a:r>
                      <a:r>
                        <a:rPr lang="zh-CN" altLang="en-US" dirty="0" smtClean="0"/>
                        <a:t>可以是字符型。</a:t>
                      </a:r>
                      <a:endParaRPr lang="zh-CN" altLang="en-US" dirty="0"/>
                    </a:p>
                  </a:txBody>
                  <a:tcPr/>
                </a:tc>
              </a:tr>
            </a:tbl>
          </a:graphicData>
        </a:graphic>
      </p:graphicFrame>
      <p:sp>
        <p:nvSpPr>
          <p:cNvPr id="3" name="矩形 2"/>
          <p:cNvSpPr/>
          <p:nvPr/>
        </p:nvSpPr>
        <p:spPr>
          <a:xfrm>
            <a:off x="3635896" y="1624657"/>
            <a:ext cx="1304331" cy="461665"/>
          </a:xfrm>
          <a:prstGeom prst="rect">
            <a:avLst/>
          </a:prstGeom>
        </p:spPr>
        <p:txBody>
          <a:bodyPr wrap="none">
            <a:spAutoFit/>
          </a:bodyPr>
          <a:lstStyle/>
          <a:p>
            <a:r>
              <a:rPr lang="en-US" altLang="zh-CN" sz="2400" dirty="0" smtClean="0"/>
              <a:t>remap</a:t>
            </a:r>
            <a:r>
              <a:rPr lang="zh-CN" altLang="en-US" sz="2400" dirty="0" smtClean="0"/>
              <a:t>类</a:t>
            </a:r>
            <a:endParaRPr lang="zh-CN" altLang="en-US" sz="2400" dirty="0"/>
          </a:p>
        </p:txBody>
      </p:sp>
    </p:spTree>
    <p:extLst>
      <p:ext uri="{BB962C8B-B14F-4D97-AF65-F5344CB8AC3E}">
        <p14:creationId xmlns:p14="http://schemas.microsoft.com/office/powerpoint/2010/main" val="2072366118"/>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889844"/>
            <a:ext cx="8208912" cy="4493538"/>
          </a:xfrm>
          <a:prstGeom prst="rect">
            <a:avLst/>
          </a:prstGeom>
        </p:spPr>
        <p:txBody>
          <a:bodyPr wrap="square">
            <a:spAutoFit/>
          </a:bodyPr>
          <a:lstStyle/>
          <a:p>
            <a:r>
              <a:rPr lang="en-US" altLang="zh-CN" sz="2200" dirty="0"/>
              <a:t>import </a:t>
            </a:r>
            <a:r>
              <a:rPr lang="en-US" altLang="zh-CN" sz="2200" dirty="0" err="1"/>
              <a:t>arcpy</a:t>
            </a:r>
            <a:endParaRPr lang="en-US" altLang="zh-CN" sz="2200" dirty="0"/>
          </a:p>
          <a:p>
            <a:r>
              <a:rPr lang="en-US" altLang="zh-CN" sz="2200" dirty="0"/>
              <a:t>from </a:t>
            </a:r>
            <a:r>
              <a:rPr lang="en-US" altLang="zh-CN" sz="2200" dirty="0" err="1"/>
              <a:t>arcpy</a:t>
            </a:r>
            <a:r>
              <a:rPr lang="en-US" altLang="zh-CN" sz="2200" dirty="0"/>
              <a:t> import </a:t>
            </a:r>
            <a:r>
              <a:rPr lang="en-US" altLang="zh-CN" sz="2200" dirty="0" err="1"/>
              <a:t>env</a:t>
            </a:r>
            <a:endParaRPr lang="en-US" altLang="zh-CN" sz="2200" dirty="0"/>
          </a:p>
          <a:p>
            <a:r>
              <a:rPr lang="en-US" altLang="zh-CN" sz="2200" dirty="0"/>
              <a:t>from arcpy.sa import *</a:t>
            </a:r>
          </a:p>
          <a:p>
            <a:r>
              <a:rPr lang="en-US" altLang="zh-CN" sz="2200" dirty="0" err="1"/>
              <a:t>env.workspace</a:t>
            </a:r>
            <a:r>
              <a:rPr lang="en-US" altLang="zh-CN" sz="2200" dirty="0"/>
              <a:t> = "C:\\data\\spatial"</a:t>
            </a:r>
          </a:p>
          <a:p>
            <a:r>
              <a:rPr lang="en-US" altLang="zh-CN" sz="2200" dirty="0" err="1"/>
              <a:t>arcpy.CheckOutExtension</a:t>
            </a:r>
            <a:r>
              <a:rPr lang="en-US" altLang="zh-CN" sz="2200" dirty="0"/>
              <a:t>("Spatial")</a:t>
            </a:r>
          </a:p>
          <a:p>
            <a:r>
              <a:rPr lang="en-US" altLang="zh-CN" sz="2200" dirty="0"/>
              <a:t>Raster = </a:t>
            </a:r>
            <a:r>
              <a:rPr lang="en-US" altLang="zh-CN" sz="2200" dirty="0" err="1"/>
              <a:t>arcpy.Raster</a:t>
            </a:r>
            <a:r>
              <a:rPr lang="en-US" altLang="zh-CN" sz="2200" dirty="0"/>
              <a:t>("slope")</a:t>
            </a:r>
          </a:p>
          <a:p>
            <a:r>
              <a:rPr lang="en-US" altLang="zh-CN" sz="2200" dirty="0"/>
              <a:t>Min = </a:t>
            </a:r>
            <a:r>
              <a:rPr lang="en-US" altLang="zh-CN" sz="2200" dirty="0" err="1"/>
              <a:t>Raster.minimum</a:t>
            </a:r>
            <a:endParaRPr lang="en-US" altLang="zh-CN" sz="2200" dirty="0"/>
          </a:p>
          <a:p>
            <a:r>
              <a:rPr lang="en-US" altLang="zh-CN" sz="2200" dirty="0"/>
              <a:t>Max = </a:t>
            </a:r>
            <a:r>
              <a:rPr lang="en-US" altLang="zh-CN" sz="2200" dirty="0" err="1"/>
              <a:t>Raster.maximum</a:t>
            </a:r>
            <a:endParaRPr lang="en-US" altLang="zh-CN" sz="2200" dirty="0"/>
          </a:p>
          <a:p>
            <a:r>
              <a:rPr lang="en-US" altLang="zh-CN" sz="2200" dirty="0"/>
              <a:t>r=(Max-Min)/5</a:t>
            </a:r>
          </a:p>
          <a:p>
            <a:r>
              <a:rPr lang="en-US" altLang="zh-CN" sz="2200" dirty="0" err="1"/>
              <a:t>myRemapRange</a:t>
            </a:r>
            <a:r>
              <a:rPr lang="en-US" altLang="zh-CN" sz="2200" dirty="0"/>
              <a:t> = </a:t>
            </a:r>
            <a:r>
              <a:rPr lang="en-US" altLang="zh-CN" sz="2200" dirty="0" err="1"/>
              <a:t>RemapRange</a:t>
            </a:r>
            <a:r>
              <a:rPr lang="en-US" altLang="zh-CN" sz="2200" dirty="0"/>
              <a:t>([[Min,Min+r,5], [Min+r,Min+2*r,4], [Min+2*r,Min+3*r,3</a:t>
            </a:r>
            <a:r>
              <a:rPr lang="en-US" altLang="zh-CN" sz="2200" dirty="0" smtClean="0"/>
              <a:t>], </a:t>
            </a:r>
            <a:r>
              <a:rPr lang="en-US" altLang="zh-CN" sz="2200" dirty="0"/>
              <a:t>[Min+3*r,Min+4*r,2], [Min+4*r,Max,1]])</a:t>
            </a:r>
          </a:p>
          <a:p>
            <a:r>
              <a:rPr lang="en-US" altLang="zh-CN" sz="2200" dirty="0" err="1"/>
              <a:t>oReclassR</a:t>
            </a:r>
            <a:r>
              <a:rPr lang="en-US" altLang="zh-CN" sz="2200" dirty="0"/>
              <a:t> = Reclassify("slope", "Value", </a:t>
            </a:r>
            <a:r>
              <a:rPr lang="en-US" altLang="zh-CN" sz="2200" dirty="0" err="1"/>
              <a:t>myRemapRange</a:t>
            </a:r>
            <a:r>
              <a:rPr lang="en-US" altLang="zh-CN" sz="2200" dirty="0"/>
              <a:t>)</a:t>
            </a:r>
          </a:p>
          <a:p>
            <a:r>
              <a:rPr lang="en-US" altLang="zh-CN" sz="2200" dirty="0" err="1"/>
              <a:t>oReclassR.save</a:t>
            </a:r>
            <a:r>
              <a:rPr lang="en-US" altLang="zh-CN" sz="2200" dirty="0"/>
              <a:t>("C:\\data</a:t>
            </a:r>
            <a:r>
              <a:rPr lang="en-US" altLang="zh-CN" sz="2200" dirty="0" smtClean="0"/>
              <a:t>\\</a:t>
            </a:r>
            <a:r>
              <a:rPr lang="en-US" altLang="zh-CN" sz="2200" dirty="0" err="1"/>
              <a:t>tmp</a:t>
            </a:r>
            <a:r>
              <a:rPr lang="en-US" altLang="zh-CN" sz="2200" dirty="0" smtClean="0"/>
              <a:t>\\</a:t>
            </a:r>
            <a:r>
              <a:rPr lang="en-US" altLang="zh-CN" sz="2200" dirty="0" err="1"/>
              <a:t>newSlope</a:t>
            </a:r>
            <a:r>
              <a:rPr lang="en-US" altLang="zh-CN" sz="2200" dirty="0"/>
              <a:t>")</a:t>
            </a:r>
            <a:endParaRPr lang="zh-CN" altLang="en-US" sz="2200" dirty="0"/>
          </a:p>
        </p:txBody>
      </p:sp>
      <p:sp>
        <p:nvSpPr>
          <p:cNvPr id="3" name="TextBox 2"/>
          <p:cNvSpPr txBox="1"/>
          <p:nvPr/>
        </p:nvSpPr>
        <p:spPr>
          <a:xfrm>
            <a:off x="2483768" y="5610193"/>
            <a:ext cx="3600400" cy="461665"/>
          </a:xfrm>
          <a:prstGeom prst="rect">
            <a:avLst/>
          </a:prstGeom>
          <a:noFill/>
        </p:spPr>
        <p:txBody>
          <a:bodyPr wrap="square" rtlCol="0">
            <a:spAutoFit/>
          </a:bodyPr>
          <a:lstStyle/>
          <a:p>
            <a:r>
              <a:rPr lang="zh-CN" altLang="en-US" sz="2400" dirty="0" smtClean="0"/>
              <a:t>坡度图分级（</a:t>
            </a:r>
            <a:r>
              <a:rPr lang="en-US" altLang="zh-CN" sz="2400" dirty="0" smtClean="0"/>
              <a:t>5</a:t>
            </a:r>
            <a:r>
              <a:rPr lang="zh-CN" altLang="en-US" sz="2400" dirty="0" smtClean="0"/>
              <a:t>级）输出</a:t>
            </a:r>
            <a:endParaRPr lang="zh-CN" altLang="en-US" sz="2400" dirty="0"/>
          </a:p>
        </p:txBody>
      </p:sp>
    </p:spTree>
    <p:extLst>
      <p:ext uri="{BB962C8B-B14F-4D97-AF65-F5344CB8AC3E}">
        <p14:creationId xmlns:p14="http://schemas.microsoft.com/office/powerpoint/2010/main" val="54503270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124744"/>
            <a:ext cx="8820472" cy="3170099"/>
          </a:xfrm>
          <a:prstGeom prst="rect">
            <a:avLst/>
          </a:prstGeom>
        </p:spPr>
        <p:txBody>
          <a:bodyPr wrap="square">
            <a:spAutoFit/>
          </a:bodyPr>
          <a:lstStyle/>
          <a:p>
            <a:r>
              <a:rPr lang="en-US" altLang="zh-CN" sz="2000" dirty="0"/>
              <a:t>import </a:t>
            </a:r>
            <a:r>
              <a:rPr lang="en-US" altLang="zh-CN" sz="2000" dirty="0" err="1"/>
              <a:t>arcpy</a:t>
            </a:r>
            <a:endParaRPr lang="en-US" altLang="zh-CN" sz="2000" dirty="0"/>
          </a:p>
          <a:p>
            <a:r>
              <a:rPr lang="en-US" altLang="zh-CN" sz="2000" dirty="0"/>
              <a:t>from </a:t>
            </a:r>
            <a:r>
              <a:rPr lang="en-US" altLang="zh-CN" sz="2000" dirty="0" err="1"/>
              <a:t>arcpy</a:t>
            </a:r>
            <a:r>
              <a:rPr lang="en-US" altLang="zh-CN" sz="2000" dirty="0"/>
              <a:t> import </a:t>
            </a:r>
            <a:r>
              <a:rPr lang="en-US" altLang="zh-CN" sz="2000" dirty="0" err="1"/>
              <a:t>env</a:t>
            </a:r>
            <a:endParaRPr lang="en-US" altLang="zh-CN" sz="2000" dirty="0"/>
          </a:p>
          <a:p>
            <a:r>
              <a:rPr lang="en-US" altLang="zh-CN" sz="2000" dirty="0"/>
              <a:t>from arcpy.sa import *</a:t>
            </a:r>
          </a:p>
          <a:p>
            <a:r>
              <a:rPr lang="en-US" altLang="zh-CN" sz="2000" dirty="0" err="1"/>
              <a:t>env.workspace</a:t>
            </a:r>
            <a:r>
              <a:rPr lang="en-US" altLang="zh-CN" sz="2000" dirty="0"/>
              <a:t> = "C:\\data\\spatial"</a:t>
            </a:r>
          </a:p>
          <a:p>
            <a:r>
              <a:rPr lang="en-US" altLang="zh-CN" sz="2000" dirty="0" err="1"/>
              <a:t>arcpy.CheckOutExtension</a:t>
            </a:r>
            <a:r>
              <a:rPr lang="en-US" altLang="zh-CN" sz="2000" dirty="0"/>
              <a:t>("Spatial")</a:t>
            </a:r>
          </a:p>
          <a:p>
            <a:r>
              <a:rPr lang="en-US" altLang="zh-CN" sz="2000" dirty="0"/>
              <a:t>Raster = </a:t>
            </a:r>
            <a:r>
              <a:rPr lang="en-US" altLang="zh-CN" sz="2000" dirty="0" err="1"/>
              <a:t>arcpy.Raster</a:t>
            </a:r>
            <a:r>
              <a:rPr lang="en-US" altLang="zh-CN" sz="2000" dirty="0"/>
              <a:t>("</a:t>
            </a:r>
            <a:r>
              <a:rPr lang="en-US" altLang="zh-CN" sz="2000" dirty="0" err="1"/>
              <a:t>landuse</a:t>
            </a:r>
            <a:r>
              <a:rPr lang="en-US" altLang="zh-CN" sz="2000" dirty="0"/>
              <a:t>")</a:t>
            </a:r>
          </a:p>
          <a:p>
            <a:r>
              <a:rPr lang="en-US" altLang="zh-CN" sz="2000" dirty="0" err="1"/>
              <a:t>myRemapValue</a:t>
            </a:r>
            <a:r>
              <a:rPr lang="en-US" altLang="zh-CN" sz="2000" dirty="0"/>
              <a:t> = </a:t>
            </a:r>
            <a:r>
              <a:rPr lang="en-US" altLang="zh-CN" sz="2000" dirty="0" err="1"/>
              <a:t>RemapValue</a:t>
            </a:r>
            <a:r>
              <a:rPr lang="en-US" altLang="zh-CN" sz="2000" dirty="0"/>
              <a:t>([["Brush/transitional",8], ["Water",4], ["Barren land",10</a:t>
            </a:r>
            <a:r>
              <a:rPr lang="en-US" altLang="zh-CN" sz="2000" dirty="0" smtClean="0"/>
              <a:t>], </a:t>
            </a:r>
            <a:r>
              <a:rPr lang="en-US" altLang="zh-CN" sz="2000" dirty="0"/>
              <a:t>["Built up",6], ["Agriculture",2],["Forest",3],["Wetlands",1]])</a:t>
            </a:r>
          </a:p>
          <a:p>
            <a:r>
              <a:rPr lang="en-US" altLang="zh-CN" sz="2000" dirty="0" err="1"/>
              <a:t>oReclassR</a:t>
            </a:r>
            <a:r>
              <a:rPr lang="en-US" altLang="zh-CN" sz="2000" dirty="0"/>
              <a:t> = Reclassify(Raster, "LANDUSE", </a:t>
            </a:r>
            <a:r>
              <a:rPr lang="en-US" altLang="zh-CN" sz="2000" dirty="0" err="1"/>
              <a:t>myRemapValue</a:t>
            </a:r>
            <a:r>
              <a:rPr lang="en-US" altLang="zh-CN" sz="2000" dirty="0"/>
              <a:t>)</a:t>
            </a:r>
          </a:p>
          <a:p>
            <a:r>
              <a:rPr lang="en-US" altLang="zh-CN" sz="2000" dirty="0" err="1"/>
              <a:t>oReclassR.save</a:t>
            </a:r>
            <a:r>
              <a:rPr lang="en-US" altLang="zh-CN" sz="2000" dirty="0"/>
              <a:t>("C:\\data</a:t>
            </a:r>
            <a:r>
              <a:rPr lang="en-US" altLang="zh-CN" sz="2000" dirty="0" smtClean="0"/>
              <a:t>\\</a:t>
            </a:r>
            <a:r>
              <a:rPr lang="en-US" altLang="zh-CN" sz="2000" dirty="0" err="1"/>
              <a:t>tmp</a:t>
            </a:r>
            <a:r>
              <a:rPr lang="en-US" altLang="zh-CN" sz="2000" dirty="0" smtClean="0"/>
              <a:t>\\</a:t>
            </a:r>
            <a:r>
              <a:rPr lang="en-US" altLang="zh-CN" sz="2000" dirty="0" err="1"/>
              <a:t>newLanduse</a:t>
            </a:r>
            <a:r>
              <a:rPr lang="en-US" altLang="zh-CN" sz="2000" dirty="0"/>
              <a:t>")</a:t>
            </a:r>
          </a:p>
        </p:txBody>
      </p:sp>
      <p:sp>
        <p:nvSpPr>
          <p:cNvPr id="3" name="TextBox 2"/>
          <p:cNvSpPr txBox="1"/>
          <p:nvPr/>
        </p:nvSpPr>
        <p:spPr>
          <a:xfrm>
            <a:off x="2123728" y="4797152"/>
            <a:ext cx="4680520" cy="461665"/>
          </a:xfrm>
          <a:prstGeom prst="rect">
            <a:avLst/>
          </a:prstGeom>
          <a:noFill/>
        </p:spPr>
        <p:txBody>
          <a:bodyPr wrap="square" rtlCol="0">
            <a:spAutoFit/>
          </a:bodyPr>
          <a:lstStyle/>
          <a:p>
            <a:r>
              <a:rPr lang="zh-CN" altLang="en-US" sz="2400" dirty="0" smtClean="0"/>
              <a:t>不同土地利用类型转换成不同值</a:t>
            </a:r>
            <a:endParaRPr lang="zh-CN" altLang="en-US" sz="2400" dirty="0"/>
          </a:p>
        </p:txBody>
      </p:sp>
    </p:spTree>
    <p:extLst>
      <p:ext uri="{BB962C8B-B14F-4D97-AF65-F5344CB8AC3E}">
        <p14:creationId xmlns:p14="http://schemas.microsoft.com/office/powerpoint/2010/main" val="4204368554"/>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688"/>
            <a:ext cx="8229600" cy="5832648"/>
          </a:xfrm>
        </p:spPr>
        <p:txBody>
          <a:bodyPr>
            <a:normAutofit/>
          </a:bodyPr>
          <a:lstStyle/>
          <a:p>
            <a:r>
              <a:rPr lang="en-US" altLang="zh-CN" dirty="0" smtClean="0"/>
              <a:t>overlay</a:t>
            </a:r>
            <a:r>
              <a:rPr lang="zh-CN" altLang="en-US" dirty="0" smtClean="0"/>
              <a:t>（权重叠置）：</a:t>
            </a:r>
            <a:endParaRPr lang="en-US" altLang="zh-CN" dirty="0" smtClean="0"/>
          </a:p>
          <a:p>
            <a:pPr lvl="1"/>
            <a:r>
              <a:rPr lang="zh-CN" altLang="en-US" dirty="0" smtClean="0"/>
              <a:t>权重叠置是对多个栅格数据的对应栅格进行加权求和，得到一个新的栅格，通常用于综合评价。由于不同数据值的量纲往往是不一致，为了能统一量纲，通常对原始的栅格数据进行分级。</a:t>
            </a:r>
            <a:endParaRPr lang="en-US" altLang="zh-CN" dirty="0" smtClean="0"/>
          </a:p>
          <a:p>
            <a:pPr lvl="1"/>
            <a:r>
              <a:rPr lang="zh-CN" altLang="en-US" dirty="0" smtClean="0"/>
              <a:t>权重叠置有两个工具：</a:t>
            </a:r>
            <a:r>
              <a:rPr lang="en-US" altLang="zh-CN" dirty="0" smtClean="0"/>
              <a:t>Weighted </a:t>
            </a:r>
            <a:r>
              <a:rPr lang="en-US" altLang="zh-CN" dirty="0"/>
              <a:t>Sum</a:t>
            </a:r>
            <a:r>
              <a:rPr lang="zh-CN" altLang="en-US" dirty="0" smtClean="0"/>
              <a:t>工具和</a:t>
            </a:r>
            <a:r>
              <a:rPr lang="en-US" altLang="zh-CN" dirty="0"/>
              <a:t>Weighted Overlay</a:t>
            </a:r>
            <a:r>
              <a:rPr lang="zh-CN" altLang="en-US" dirty="0" smtClean="0"/>
              <a:t>工具，两者都是</a:t>
            </a:r>
            <a:r>
              <a:rPr lang="zh-CN" altLang="en-US" dirty="0"/>
              <a:t>对输入的栅格分别乘以权重，然后</a:t>
            </a:r>
            <a:r>
              <a:rPr lang="zh-CN" altLang="en-US" dirty="0" smtClean="0"/>
              <a:t>相加，区别在于后者</a:t>
            </a:r>
            <a:r>
              <a:rPr lang="zh-CN" altLang="en-US" dirty="0"/>
              <a:t>可以对输入栅格的属性值进行分级与定义（如不同的土地利用类型赋予不同的评价值），包括限制值（</a:t>
            </a:r>
            <a:r>
              <a:rPr lang="en-US" altLang="zh-CN" dirty="0"/>
              <a:t>Restricted</a:t>
            </a:r>
            <a:r>
              <a:rPr lang="zh-CN" altLang="en-US" dirty="0"/>
              <a:t>）。</a:t>
            </a:r>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3386087499"/>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402190"/>
            <a:ext cx="5184229" cy="5011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803" name="矩形 3"/>
          <p:cNvSpPr>
            <a:spLocks noChangeArrowheads="1"/>
          </p:cNvSpPr>
          <p:nvPr/>
        </p:nvSpPr>
        <p:spPr bwMode="auto">
          <a:xfrm>
            <a:off x="2699792" y="5661025"/>
            <a:ext cx="3736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t>Weighted Sum</a:t>
            </a:r>
            <a:r>
              <a:rPr lang="zh-CN" altLang="en-US" sz="2400" dirty="0"/>
              <a:t>工具对话框</a:t>
            </a:r>
          </a:p>
        </p:txBody>
      </p:sp>
    </p:spTree>
    <p:extLst>
      <p:ext uri="{BB962C8B-B14F-4D97-AF65-F5344CB8AC3E}">
        <p14:creationId xmlns:p14="http://schemas.microsoft.com/office/powerpoint/2010/main" val="1024051575"/>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33375"/>
            <a:ext cx="5848350" cy="565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699792" y="6093296"/>
            <a:ext cx="3951146" cy="461665"/>
          </a:xfrm>
          <a:prstGeom prst="rect">
            <a:avLst/>
          </a:prstGeom>
        </p:spPr>
        <p:txBody>
          <a:bodyPr wrap="none">
            <a:spAutoFit/>
          </a:bodyPr>
          <a:lstStyle/>
          <a:p>
            <a:r>
              <a:rPr lang="en-US" altLang="zh-CN" sz="2400" dirty="0"/>
              <a:t>Weighted Overlay</a:t>
            </a:r>
            <a:r>
              <a:rPr lang="zh-CN" altLang="en-US" sz="2400" dirty="0" smtClean="0"/>
              <a:t>工具对话框</a:t>
            </a:r>
            <a:endParaRPr lang="zh-CN" altLang="en-US" sz="2400" dirty="0"/>
          </a:p>
        </p:txBody>
      </p:sp>
    </p:spTree>
    <p:extLst>
      <p:ext uri="{BB962C8B-B14F-4D97-AF65-F5344CB8AC3E}">
        <p14:creationId xmlns:p14="http://schemas.microsoft.com/office/powerpoint/2010/main" val="3118492613"/>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1"/>
            <a:r>
              <a:rPr lang="en-US" altLang="zh-CN" dirty="0" err="1" smtClean="0"/>
              <a:t>Arcpy</a:t>
            </a:r>
            <a:r>
              <a:rPr lang="zh-CN" altLang="en-US" dirty="0" smtClean="0"/>
              <a:t>提供两个类：</a:t>
            </a:r>
            <a:r>
              <a:rPr lang="en-US" altLang="zh-CN" dirty="0" err="1" smtClean="0"/>
              <a:t>WSTable</a:t>
            </a:r>
            <a:r>
              <a:rPr lang="zh-CN" altLang="en-US" dirty="0"/>
              <a:t>和</a:t>
            </a:r>
            <a:r>
              <a:rPr lang="en-US" altLang="zh-CN" dirty="0" err="1" smtClean="0"/>
              <a:t>WOTable</a:t>
            </a:r>
            <a:r>
              <a:rPr lang="zh-CN" altLang="en-US" dirty="0" smtClean="0"/>
              <a:t>，分别用于</a:t>
            </a:r>
            <a:r>
              <a:rPr lang="en-US" altLang="zh-CN" dirty="0"/>
              <a:t>Weighted </a:t>
            </a:r>
            <a:r>
              <a:rPr lang="en-US" altLang="zh-CN" dirty="0" smtClean="0"/>
              <a:t>Sum</a:t>
            </a:r>
            <a:r>
              <a:rPr lang="zh-CN" altLang="en-US" dirty="0"/>
              <a:t>和</a:t>
            </a:r>
            <a:r>
              <a:rPr lang="en-US" altLang="zh-CN" dirty="0" smtClean="0"/>
              <a:t>Weighted Overlay</a:t>
            </a:r>
            <a:r>
              <a:rPr lang="zh-CN" altLang="en-US" dirty="0" smtClean="0"/>
              <a:t>工具。</a:t>
            </a:r>
            <a:r>
              <a:rPr lang="en-US" altLang="zh-CN" dirty="0" smtClean="0"/>
              <a:t> </a:t>
            </a:r>
            <a:endParaRPr lang="en-US" altLang="zh-CN" dirty="0"/>
          </a:p>
          <a:p>
            <a:endParaRPr lang="zh-CN" altLang="en-US" dirty="0"/>
          </a:p>
        </p:txBody>
      </p:sp>
    </p:spTree>
    <p:extLst>
      <p:ext uri="{BB962C8B-B14F-4D97-AF65-F5344CB8AC3E}">
        <p14:creationId xmlns:p14="http://schemas.microsoft.com/office/powerpoint/2010/main" val="1834477966"/>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215291906"/>
              </p:ext>
            </p:extLst>
          </p:nvPr>
        </p:nvGraphicFramePr>
        <p:xfrm>
          <a:off x="539552" y="1916832"/>
          <a:ext cx="8136904" cy="3566160"/>
        </p:xfrm>
        <a:graphic>
          <a:graphicData uri="http://schemas.openxmlformats.org/drawingml/2006/table">
            <a:tbl>
              <a:tblPr firstRow="1" bandRow="1">
                <a:tableStyleId>{5C22544A-7EE6-4342-B048-85BDC9FD1C3A}</a:tableStyleId>
              </a:tblPr>
              <a:tblGrid>
                <a:gridCol w="2016224"/>
                <a:gridCol w="6120680"/>
              </a:tblGrid>
              <a:tr h="0">
                <a:tc>
                  <a:txBody>
                    <a:bodyPr/>
                    <a:lstStyle/>
                    <a:p>
                      <a:r>
                        <a:rPr lang="zh-CN" altLang="en-US" dirty="0" smtClean="0"/>
                        <a:t>类</a:t>
                      </a:r>
                      <a:endParaRPr lang="zh-CN" altLang="en-US" dirty="0">
                        <a:solidFill>
                          <a:schemeClr val="tx1"/>
                        </a:solidFill>
                      </a:endParaRPr>
                    </a:p>
                  </a:txBody>
                  <a:tcPr/>
                </a:tc>
                <a:tc>
                  <a:txBody>
                    <a:bodyPr/>
                    <a:lstStyle/>
                    <a:p>
                      <a:r>
                        <a:rPr lang="zh-CN" altLang="en-US" dirty="0" smtClean="0"/>
                        <a:t>解释</a:t>
                      </a:r>
                      <a:endParaRPr lang="zh-CN" altLang="en-US" dirty="0">
                        <a:solidFill>
                          <a:schemeClr val="tx1"/>
                        </a:solidFill>
                      </a:endParaRPr>
                    </a:p>
                  </a:txBody>
                  <a:tcPr/>
                </a:tc>
              </a:tr>
              <a:tr h="1050033">
                <a:tc>
                  <a:txBody>
                    <a:bodyPr/>
                    <a:lstStyle/>
                    <a:p>
                      <a:r>
                        <a:rPr lang="en-US" altLang="zh-CN" dirty="0" err="1" smtClean="0"/>
                        <a:t>WSTable</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WSTable</a:t>
                      </a:r>
                      <a:r>
                        <a:rPr lang="en-US" altLang="zh-CN" dirty="0" smtClean="0"/>
                        <a:t> (</a:t>
                      </a:r>
                      <a:r>
                        <a:rPr lang="en-US" altLang="zh-CN" dirty="0" err="1" smtClean="0"/>
                        <a:t>weightedSumTable</a:t>
                      </a:r>
                      <a:r>
                        <a:rPr lang="en-US" altLang="zh-CN" dirty="0" smtClean="0"/>
                        <a:t>)</a:t>
                      </a:r>
                      <a:r>
                        <a:rPr lang="zh-CN" altLang="en-US" dirty="0" smtClean="0"/>
                        <a:t>，</a:t>
                      </a:r>
                      <a:r>
                        <a:rPr lang="en-US" altLang="zh-CN" dirty="0" err="1" smtClean="0"/>
                        <a:t>weightedSumTable</a:t>
                      </a:r>
                      <a:r>
                        <a:rPr lang="zh-CN" altLang="en-US" dirty="0" smtClean="0"/>
                        <a:t>参数的数据类型为列表（复合列表），每个子列表表示一个输入栅格数据，有三个元素，分别为栅格数据名、字段名和权重。</a:t>
                      </a:r>
                      <a:endParaRPr lang="en-US" altLang="zh-CN" dirty="0" smtClean="0"/>
                    </a:p>
                    <a:p>
                      <a:endParaRPr lang="zh-CN" altLang="en-US" dirty="0"/>
                    </a:p>
                  </a:txBody>
                  <a:tcPr/>
                </a:tc>
              </a:tr>
              <a:tr h="86942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WOTable</a:t>
                      </a:r>
                      <a:endParaRPr lang="zh-CN" altLang="en-US"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WOTable</a:t>
                      </a:r>
                      <a:r>
                        <a:rPr lang="en-US" altLang="zh-CN" dirty="0" smtClean="0"/>
                        <a:t> (</a:t>
                      </a:r>
                      <a:r>
                        <a:rPr lang="en-US" altLang="zh-CN" dirty="0" err="1" smtClean="0"/>
                        <a:t>weightedOverlayTable</a:t>
                      </a:r>
                      <a:r>
                        <a:rPr lang="en-US" altLang="zh-CN" dirty="0" smtClean="0"/>
                        <a:t>, </a:t>
                      </a:r>
                      <a:r>
                        <a:rPr lang="en-US" altLang="zh-CN" dirty="0" err="1" smtClean="0"/>
                        <a:t>evaluationScale</a:t>
                      </a:r>
                      <a:r>
                        <a:rPr lang="en-US" altLang="zh-CN" dirty="0" smtClean="0"/>
                        <a:t>)</a:t>
                      </a:r>
                      <a:r>
                        <a:rPr lang="zh-CN" altLang="en-US" dirty="0" smtClean="0"/>
                        <a:t>，</a:t>
                      </a:r>
                      <a:r>
                        <a:rPr lang="en-US" altLang="zh-CN" dirty="0" err="1" smtClean="0"/>
                        <a:t>weightedOverlayTable</a:t>
                      </a:r>
                      <a:r>
                        <a:rPr lang="zh-CN" altLang="en-US" dirty="0" smtClean="0"/>
                        <a:t>参数的数据类型为列表（复合列表），每个子列表表示一个输入栅格数据，有四个元素：栅格数据名、影响因子、字段名和</a:t>
                      </a:r>
                      <a:r>
                        <a:rPr lang="en-US" altLang="zh-CN" dirty="0" err="1" smtClean="0"/>
                        <a:t>remapTable</a:t>
                      </a:r>
                      <a:r>
                        <a:rPr lang="zh-CN" altLang="en-US" dirty="0" smtClean="0"/>
                        <a:t>；</a:t>
                      </a:r>
                      <a:r>
                        <a:rPr lang="en-US" altLang="zh-CN" dirty="0" err="1" smtClean="0"/>
                        <a:t>evaluationScale</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的数据类型为列表，有三个元素，分别为新值的最低值、最高值和间隔。</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r>
            </a:tbl>
          </a:graphicData>
        </a:graphic>
      </p:graphicFrame>
      <p:sp>
        <p:nvSpPr>
          <p:cNvPr id="5" name="矩形 4"/>
          <p:cNvSpPr/>
          <p:nvPr/>
        </p:nvSpPr>
        <p:spPr>
          <a:xfrm>
            <a:off x="2771800" y="1113222"/>
            <a:ext cx="3249159" cy="461665"/>
          </a:xfrm>
          <a:prstGeom prst="rect">
            <a:avLst/>
          </a:prstGeom>
        </p:spPr>
        <p:txBody>
          <a:bodyPr wrap="none">
            <a:spAutoFit/>
          </a:bodyPr>
          <a:lstStyle/>
          <a:p>
            <a:r>
              <a:rPr lang="en-US" altLang="zh-CN" sz="2400" dirty="0"/>
              <a:t>overlay</a:t>
            </a:r>
            <a:r>
              <a:rPr lang="zh-CN" altLang="en-US" sz="2400" dirty="0"/>
              <a:t>（权重叠置</a:t>
            </a:r>
            <a:r>
              <a:rPr lang="zh-CN" altLang="en-US" sz="2400" dirty="0" smtClean="0"/>
              <a:t>）类</a:t>
            </a:r>
            <a:endParaRPr lang="zh-CN" altLang="en-US" sz="2400" dirty="0"/>
          </a:p>
        </p:txBody>
      </p:sp>
    </p:spTree>
    <p:extLst>
      <p:ext uri="{BB962C8B-B14F-4D97-AF65-F5344CB8AC3E}">
        <p14:creationId xmlns:p14="http://schemas.microsoft.com/office/powerpoint/2010/main" val="241824921"/>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1340768"/>
            <a:ext cx="8352928" cy="3416320"/>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a:t>from arcpy.sa import *</a:t>
            </a:r>
          </a:p>
          <a:p>
            <a:r>
              <a:rPr lang="en-US" altLang="zh-CN" sz="2400" dirty="0" err="1"/>
              <a:t>arcpy.CheckOutExtension</a:t>
            </a:r>
            <a:r>
              <a:rPr lang="en-US" altLang="zh-CN" sz="2400" dirty="0"/>
              <a:t>("Spatial")</a:t>
            </a:r>
          </a:p>
          <a:p>
            <a:r>
              <a:rPr lang="en-US" altLang="zh-CN" sz="2400" dirty="0" err="1"/>
              <a:t>env.workspace</a:t>
            </a:r>
            <a:r>
              <a:rPr lang="en-US" altLang="zh-CN" sz="2400" dirty="0"/>
              <a:t> = "C:\\data\\Spatial"</a:t>
            </a:r>
          </a:p>
          <a:p>
            <a:r>
              <a:rPr lang="en-US" altLang="zh-CN" sz="2400" dirty="0" err="1"/>
              <a:t>myWSumTable</a:t>
            </a:r>
            <a:r>
              <a:rPr lang="en-US" altLang="zh-CN" sz="2400" dirty="0"/>
              <a:t> = </a:t>
            </a:r>
            <a:r>
              <a:rPr lang="en-US" altLang="zh-CN" sz="2400" dirty="0" err="1"/>
              <a:t>WSTable</a:t>
            </a:r>
            <a:r>
              <a:rPr lang="en-US" altLang="zh-CN" sz="2400" dirty="0"/>
              <a:t>([["</a:t>
            </a:r>
            <a:r>
              <a:rPr lang="en-US" altLang="zh-CN" sz="2400" dirty="0" err="1"/>
              <a:t>sloper</a:t>
            </a:r>
            <a:r>
              <a:rPr lang="en-US" altLang="zh-CN" sz="2400" dirty="0"/>
              <a:t>", "VALUE", 0.2], ["</a:t>
            </a:r>
            <a:r>
              <a:rPr lang="en-US" altLang="zh-CN" sz="2400" dirty="0" err="1"/>
              <a:t>landuser</a:t>
            </a:r>
            <a:r>
              <a:rPr lang="en-US" altLang="zh-CN" sz="2400" dirty="0"/>
              <a:t>", "VALUE", 0.3], ["</a:t>
            </a:r>
            <a:r>
              <a:rPr lang="en-US" altLang="zh-CN" sz="2400" dirty="0" err="1"/>
              <a:t>schr</a:t>
            </a:r>
            <a:r>
              <a:rPr lang="en-US" altLang="zh-CN" sz="2400" dirty="0" smtClean="0"/>
              <a:t>", </a:t>
            </a:r>
            <a:r>
              <a:rPr lang="en-US" altLang="zh-CN" sz="2400" dirty="0"/>
              <a:t>"VALUE", 0.5]])</a:t>
            </a:r>
          </a:p>
          <a:p>
            <a:r>
              <a:rPr lang="en-US" altLang="zh-CN" sz="2400" dirty="0" err="1"/>
              <a:t>outWSumT</a:t>
            </a:r>
            <a:r>
              <a:rPr lang="en-US" altLang="zh-CN" sz="2400" dirty="0"/>
              <a:t> = </a:t>
            </a:r>
            <a:r>
              <a:rPr lang="en-US" altLang="zh-CN" sz="2400" dirty="0" err="1"/>
              <a:t>WeightedSum</a:t>
            </a:r>
            <a:r>
              <a:rPr lang="en-US" altLang="zh-CN" sz="2400" dirty="0"/>
              <a:t>(</a:t>
            </a:r>
            <a:r>
              <a:rPr lang="en-US" altLang="zh-CN" sz="2400" dirty="0" err="1"/>
              <a:t>myWSumTable</a:t>
            </a:r>
            <a:r>
              <a:rPr lang="en-US" altLang="zh-CN" sz="2400" dirty="0"/>
              <a:t>)</a:t>
            </a:r>
          </a:p>
          <a:p>
            <a:r>
              <a:rPr lang="en-US" altLang="zh-CN" sz="2400" dirty="0" err="1"/>
              <a:t>outWSumT.save</a:t>
            </a:r>
            <a:r>
              <a:rPr lang="en-US" altLang="zh-CN" sz="2400" dirty="0"/>
              <a:t>("C:\\data\\</a:t>
            </a:r>
            <a:r>
              <a:rPr lang="en-US" altLang="zh-CN" sz="2400" dirty="0" err="1"/>
              <a:t>tmp</a:t>
            </a:r>
            <a:r>
              <a:rPr lang="en-US" altLang="zh-CN" sz="2400" dirty="0"/>
              <a:t>\\suitability")</a:t>
            </a:r>
            <a:endParaRPr lang="zh-CN" altLang="en-US" sz="2400" dirty="0"/>
          </a:p>
        </p:txBody>
      </p:sp>
      <p:sp>
        <p:nvSpPr>
          <p:cNvPr id="3" name="矩形 2"/>
          <p:cNvSpPr/>
          <p:nvPr/>
        </p:nvSpPr>
        <p:spPr>
          <a:xfrm>
            <a:off x="1789218" y="5229199"/>
            <a:ext cx="5565563" cy="461665"/>
          </a:xfrm>
          <a:prstGeom prst="rect">
            <a:avLst/>
          </a:prstGeom>
        </p:spPr>
        <p:txBody>
          <a:bodyPr wrap="none">
            <a:spAutoFit/>
          </a:bodyPr>
          <a:lstStyle/>
          <a:p>
            <a:r>
              <a:rPr lang="zh-CN" altLang="en-US" sz="2400" dirty="0" smtClean="0"/>
              <a:t>定义</a:t>
            </a:r>
            <a:r>
              <a:rPr lang="en-US" altLang="zh-CN" sz="2400" dirty="0" err="1" smtClean="0"/>
              <a:t>WSTable</a:t>
            </a:r>
            <a:r>
              <a:rPr lang="zh-CN" altLang="en-US" sz="2400" dirty="0" smtClean="0"/>
              <a:t>参数，进行权重叠置分析。</a:t>
            </a:r>
            <a:endParaRPr lang="zh-CN" altLang="en-US" sz="2400" dirty="0"/>
          </a:p>
        </p:txBody>
      </p:sp>
    </p:spTree>
    <p:extLst>
      <p:ext uri="{BB962C8B-B14F-4D97-AF65-F5344CB8AC3E}">
        <p14:creationId xmlns:p14="http://schemas.microsoft.com/office/powerpoint/2010/main" val="29383653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err="1" smtClean="0"/>
              <a:t>ArcPy</a:t>
            </a:r>
            <a:r>
              <a:rPr lang="zh-CN" altLang="en-US" dirty="0" smtClean="0"/>
              <a:t>提供的</a:t>
            </a:r>
            <a:r>
              <a:rPr lang="zh-CN" altLang="en-US" dirty="0"/>
              <a:t>功能：</a:t>
            </a:r>
            <a:endParaRPr lang="en-US" altLang="zh-CN" dirty="0"/>
          </a:p>
          <a:p>
            <a:pPr lvl="1"/>
            <a:r>
              <a:rPr lang="zh-CN" altLang="en-US" dirty="0"/>
              <a:t>能访问所有</a:t>
            </a:r>
            <a:r>
              <a:rPr lang="en-US" altLang="zh-CN" dirty="0" err="1" smtClean="0"/>
              <a:t>gp</a:t>
            </a:r>
            <a:r>
              <a:rPr lang="zh-CN" altLang="en-US" dirty="0" smtClean="0"/>
              <a:t>（地处理）工具</a:t>
            </a:r>
            <a:endParaRPr lang="en-US" altLang="zh-CN" dirty="0"/>
          </a:p>
          <a:p>
            <a:pPr lvl="1"/>
            <a:r>
              <a:rPr lang="zh-CN" altLang="en-US" dirty="0" smtClean="0"/>
              <a:t>数据转换和数据管理</a:t>
            </a:r>
            <a:endParaRPr lang="en-US" altLang="zh-CN" dirty="0"/>
          </a:p>
          <a:p>
            <a:pPr lvl="1"/>
            <a:r>
              <a:rPr lang="zh-CN" altLang="en-US" dirty="0"/>
              <a:t>数据分析</a:t>
            </a:r>
            <a:endParaRPr lang="en-US" altLang="zh-CN" dirty="0"/>
          </a:p>
          <a:p>
            <a:pPr lvl="1"/>
            <a:r>
              <a:rPr lang="zh-CN" altLang="en-US" dirty="0"/>
              <a:t>地图</a:t>
            </a:r>
            <a:r>
              <a:rPr lang="zh-CN" altLang="en-US" dirty="0" smtClean="0"/>
              <a:t>制图</a:t>
            </a:r>
            <a:endParaRPr lang="en-US" altLang="zh-CN" dirty="0" smtClean="0">
              <a:effectLst/>
            </a:endParaRPr>
          </a:p>
          <a:p>
            <a:r>
              <a:rPr lang="zh-CN" altLang="en-US" dirty="0" smtClean="0">
                <a:effectLst/>
              </a:rPr>
              <a:t>使用 </a:t>
            </a:r>
            <a:r>
              <a:rPr lang="en-US" altLang="zh-CN" dirty="0" smtClean="0">
                <a:effectLst/>
              </a:rPr>
              <a:t>Python </a:t>
            </a:r>
            <a:r>
              <a:rPr lang="zh-CN" altLang="en-US" dirty="0" smtClean="0">
                <a:effectLst/>
              </a:rPr>
              <a:t>和 </a:t>
            </a:r>
            <a:r>
              <a:rPr lang="en-US" altLang="zh-CN" dirty="0" err="1" smtClean="0">
                <a:effectLst/>
              </a:rPr>
              <a:t>ArcPy</a:t>
            </a:r>
            <a:r>
              <a:rPr lang="zh-CN" altLang="en-US" dirty="0" smtClean="0">
                <a:effectLst/>
              </a:rPr>
              <a:t>，可以开发出大量用于处理地理数据的实用程序。</a:t>
            </a:r>
          </a:p>
          <a:p>
            <a:endParaRPr lang="zh-CN" altLang="en-US" dirty="0"/>
          </a:p>
        </p:txBody>
      </p:sp>
    </p:spTree>
    <p:extLst>
      <p:ext uri="{BB962C8B-B14F-4D97-AF65-F5344CB8AC3E}">
        <p14:creationId xmlns:p14="http://schemas.microsoft.com/office/powerpoint/2010/main" val="1185878430"/>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980728"/>
            <a:ext cx="8229600" cy="5328592"/>
          </a:xfrm>
        </p:spPr>
        <p:txBody>
          <a:bodyPr>
            <a:normAutofit/>
          </a:bodyPr>
          <a:lstStyle/>
          <a:p>
            <a:r>
              <a:rPr lang="en-US" altLang="zh-CN" dirty="0"/>
              <a:t>fuzzy</a:t>
            </a:r>
            <a:r>
              <a:rPr lang="zh-CN" altLang="en-US" dirty="0" smtClean="0"/>
              <a:t>（模糊）：</a:t>
            </a:r>
            <a:endParaRPr lang="en-US" altLang="zh-CN" dirty="0" smtClean="0"/>
          </a:p>
          <a:p>
            <a:pPr lvl="1"/>
            <a:r>
              <a:rPr lang="zh-CN" altLang="en-US" dirty="0" smtClean="0"/>
              <a:t>在模糊数学中，是用隶属度（</a:t>
            </a:r>
            <a:r>
              <a:rPr lang="en-US" altLang="zh-CN" dirty="0"/>
              <a:t>Membership</a:t>
            </a:r>
            <a:r>
              <a:rPr lang="zh-CN" altLang="en-US" dirty="0" smtClean="0"/>
              <a:t>）来评价一个对象的某个指标，</a:t>
            </a:r>
            <a:r>
              <a:rPr lang="zh-CN" altLang="en-US" dirty="0"/>
              <a:t>隶属</a:t>
            </a:r>
            <a:r>
              <a:rPr lang="zh-CN" altLang="en-US" dirty="0" smtClean="0"/>
              <a:t>度</a:t>
            </a:r>
            <a:r>
              <a:rPr lang="zh-CN" altLang="en-US" dirty="0"/>
              <a:t>通过</a:t>
            </a:r>
            <a:r>
              <a:rPr lang="zh-CN" altLang="en-US" dirty="0" smtClean="0"/>
              <a:t>模糊函数</a:t>
            </a:r>
            <a:r>
              <a:rPr lang="zh-CN" altLang="en-US" dirty="0"/>
              <a:t>计算</a:t>
            </a:r>
            <a:r>
              <a:rPr lang="zh-CN" altLang="en-US" dirty="0" smtClean="0"/>
              <a:t>获得，值在</a:t>
            </a:r>
            <a:r>
              <a:rPr lang="en-US" altLang="zh-CN" dirty="0" smtClean="0"/>
              <a:t>0</a:t>
            </a:r>
            <a:r>
              <a:rPr lang="zh-CN" altLang="en-US" dirty="0" smtClean="0">
                <a:latin typeface="宋体"/>
                <a:ea typeface="宋体"/>
              </a:rPr>
              <a:t>～</a:t>
            </a:r>
            <a:r>
              <a:rPr lang="en-US" altLang="zh-CN" dirty="0" smtClean="0"/>
              <a:t>1</a:t>
            </a:r>
            <a:r>
              <a:rPr lang="zh-CN" altLang="en-US" dirty="0" smtClean="0"/>
              <a:t>之间。</a:t>
            </a:r>
            <a:endParaRPr lang="en-US" altLang="zh-CN" dirty="0" smtClean="0"/>
          </a:p>
          <a:p>
            <a:pPr lvl="1"/>
            <a:r>
              <a:rPr lang="en-US" altLang="zh-CN" dirty="0" smtClean="0"/>
              <a:t>ArcGIS</a:t>
            </a:r>
            <a:r>
              <a:rPr lang="zh-CN" altLang="en-US" dirty="0" smtClean="0"/>
              <a:t>提供了一个计算栅格数据中每个栅格隶属度的函数：</a:t>
            </a:r>
            <a:r>
              <a:rPr lang="en-US" altLang="zh-CN" dirty="0" err="1" smtClean="0"/>
              <a:t>FuzzyMembership</a:t>
            </a:r>
            <a:r>
              <a:rPr lang="en-US" altLang="zh-CN" dirty="0" smtClean="0"/>
              <a:t> </a:t>
            </a:r>
            <a:r>
              <a:rPr lang="en-US" altLang="zh-CN" dirty="0"/>
              <a:t>(</a:t>
            </a:r>
            <a:r>
              <a:rPr lang="en-US" altLang="zh-CN" dirty="0" err="1"/>
              <a:t>in_raster</a:t>
            </a:r>
            <a:r>
              <a:rPr lang="en-US" altLang="zh-CN" dirty="0"/>
              <a:t>, {</a:t>
            </a:r>
            <a:r>
              <a:rPr lang="en-US" altLang="zh-CN" dirty="0" err="1"/>
              <a:t>fuzzy_function</a:t>
            </a:r>
            <a:r>
              <a:rPr lang="en-US" altLang="zh-CN" dirty="0"/>
              <a:t>}, {hedge</a:t>
            </a:r>
            <a:r>
              <a:rPr lang="en-US" altLang="zh-CN" dirty="0" smtClean="0"/>
              <a:t>})</a:t>
            </a:r>
            <a:r>
              <a:rPr lang="zh-CN" altLang="en-US" dirty="0" smtClean="0"/>
              <a:t>，</a:t>
            </a:r>
            <a:r>
              <a:rPr lang="en-US" altLang="zh-CN" dirty="0"/>
              <a:t> </a:t>
            </a:r>
            <a:r>
              <a:rPr lang="en-US" altLang="zh-CN" dirty="0" err="1" smtClean="0"/>
              <a:t>fuzzy_function</a:t>
            </a:r>
            <a:r>
              <a:rPr lang="zh-CN" altLang="en-US" dirty="0" smtClean="0"/>
              <a:t>为模糊函数。</a:t>
            </a:r>
            <a:endParaRPr lang="en-US" altLang="zh-CN" dirty="0" smtClean="0"/>
          </a:p>
          <a:p>
            <a:pPr lvl="1"/>
            <a:r>
              <a:rPr lang="en-US" altLang="zh-CN" dirty="0" err="1"/>
              <a:t>Arcpy</a:t>
            </a:r>
            <a:r>
              <a:rPr lang="zh-CN" altLang="en-US" dirty="0" smtClean="0"/>
              <a:t>提供</a:t>
            </a:r>
            <a:r>
              <a:rPr lang="zh-CN" altLang="en-US" dirty="0"/>
              <a:t>了</a:t>
            </a:r>
            <a:r>
              <a:rPr lang="zh-CN" altLang="en-US" dirty="0" smtClean="0"/>
              <a:t>六</a:t>
            </a:r>
            <a:r>
              <a:rPr lang="zh-CN" altLang="en-US" dirty="0"/>
              <a:t>个</a:t>
            </a:r>
            <a:r>
              <a:rPr lang="en-US" altLang="zh-CN" dirty="0" smtClean="0"/>
              <a:t>fuzzy</a:t>
            </a:r>
            <a:r>
              <a:rPr lang="zh-CN" altLang="en-US" dirty="0" smtClean="0"/>
              <a:t>类</a:t>
            </a:r>
            <a:r>
              <a:rPr lang="zh-CN" altLang="en-US" dirty="0"/>
              <a:t>用于</a:t>
            </a:r>
            <a:r>
              <a:rPr lang="zh-CN" altLang="en-US" dirty="0" smtClean="0"/>
              <a:t>定义不同的</a:t>
            </a:r>
            <a:r>
              <a:rPr lang="en-US" altLang="zh-CN" dirty="0" err="1" smtClean="0"/>
              <a:t>fuzzy_function</a:t>
            </a:r>
            <a:r>
              <a:rPr lang="zh-CN" altLang="en-US" dirty="0" smtClean="0"/>
              <a:t>。</a:t>
            </a:r>
            <a:endParaRPr lang="zh-CN" altLang="en-US" dirty="0"/>
          </a:p>
        </p:txBody>
      </p:sp>
    </p:spTree>
    <p:extLst>
      <p:ext uri="{BB962C8B-B14F-4D97-AF65-F5344CB8AC3E}">
        <p14:creationId xmlns:p14="http://schemas.microsoft.com/office/powerpoint/2010/main" val="2331041443"/>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414320589"/>
              </p:ext>
            </p:extLst>
          </p:nvPr>
        </p:nvGraphicFramePr>
        <p:xfrm>
          <a:off x="448550" y="1196752"/>
          <a:ext cx="8136904" cy="1554480"/>
        </p:xfrm>
        <a:graphic>
          <a:graphicData uri="http://schemas.openxmlformats.org/drawingml/2006/table">
            <a:tbl>
              <a:tblPr firstRow="1" bandRow="1">
                <a:tableStyleId>{5C22544A-7EE6-4342-B048-85BDC9FD1C3A}</a:tableStyleId>
              </a:tblPr>
              <a:tblGrid>
                <a:gridCol w="1728192"/>
                <a:gridCol w="6408712"/>
              </a:tblGrid>
              <a:tr h="0">
                <a:tc>
                  <a:txBody>
                    <a:bodyPr/>
                    <a:lstStyle/>
                    <a:p>
                      <a:pPr algn="ctr"/>
                      <a:r>
                        <a:rPr lang="zh-CN" altLang="en-US" dirty="0" smtClean="0"/>
                        <a:t>类</a:t>
                      </a:r>
                      <a:endParaRPr lang="zh-CN" altLang="en-US" dirty="0">
                        <a:solidFill>
                          <a:schemeClr val="tx1"/>
                        </a:solidFill>
                      </a:endParaRPr>
                    </a:p>
                  </a:txBody>
                  <a:tcPr/>
                </a:tc>
                <a:tc>
                  <a:txBody>
                    <a:bodyPr/>
                    <a:lstStyle/>
                    <a:p>
                      <a:pPr algn="ctr"/>
                      <a:r>
                        <a:rPr lang="zh-CN" altLang="en-US" dirty="0" smtClean="0"/>
                        <a:t>解释</a:t>
                      </a:r>
                      <a:endParaRPr lang="zh-CN" altLang="en-US" dirty="0">
                        <a:solidFill>
                          <a:schemeClr val="tx1"/>
                        </a:solidFill>
                      </a:endParaRPr>
                    </a:p>
                  </a:txBody>
                  <a:tcPr/>
                </a:tc>
              </a:tr>
              <a:tr h="49833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FuzzyNear</a:t>
                      </a:r>
                      <a:endParaRPr lang="zh-CN" altLang="en-US"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FuzzyNear</a:t>
                      </a:r>
                      <a:r>
                        <a:rPr lang="en-US" altLang="zh-CN" dirty="0" smtClean="0"/>
                        <a:t> (midpoint, spread)</a:t>
                      </a:r>
                      <a:r>
                        <a:rPr lang="zh-CN" altLang="en-US" dirty="0" smtClean="0"/>
                        <a:t>，与某个指定值越近，隶属度越大，如根据像元值判断某个像元是否属于某个类。</a:t>
                      </a:r>
                      <a:r>
                        <a:rPr lang="en-US" altLang="zh-CN" dirty="0" smtClean="0"/>
                        <a:t>midpoint</a:t>
                      </a:r>
                      <a:r>
                        <a:rPr lang="zh-CN" altLang="en-US" dirty="0" smtClean="0"/>
                        <a:t>是隶属度为</a:t>
                      </a:r>
                      <a:r>
                        <a:rPr lang="en-US" altLang="zh-CN" dirty="0" smtClean="0"/>
                        <a:t>1</a:t>
                      </a:r>
                      <a:r>
                        <a:rPr lang="zh-CN" altLang="en-US" dirty="0" smtClean="0"/>
                        <a:t>的值，缺省值为输入数据的平均值；</a:t>
                      </a:r>
                      <a:r>
                        <a:rPr lang="en-US" altLang="zh-CN" dirty="0" smtClean="0"/>
                        <a:t>spread</a:t>
                      </a:r>
                      <a:r>
                        <a:rPr lang="zh-CN" altLang="en-US" dirty="0" smtClean="0"/>
                        <a:t>一般在</a:t>
                      </a:r>
                      <a:r>
                        <a:rPr lang="en-US" altLang="zh-CN" dirty="0" smtClean="0"/>
                        <a:t>0.001-1</a:t>
                      </a:r>
                      <a:r>
                        <a:rPr lang="zh-CN" altLang="en-US" dirty="0" smtClean="0"/>
                        <a:t>，越大表示曲线越陡，</a:t>
                      </a:r>
                      <a:r>
                        <a:rPr lang="en-US" altLang="zh-CN" dirty="0" smtClean="0"/>
                        <a:t> </a:t>
                      </a:r>
                      <a:r>
                        <a:rPr lang="zh-CN" altLang="en-US" dirty="0" smtClean="0"/>
                        <a:t>缺省值是</a:t>
                      </a:r>
                      <a:r>
                        <a:rPr lang="en-US" altLang="zh-CN" dirty="0" smtClean="0"/>
                        <a:t>0.1</a:t>
                      </a:r>
                      <a:r>
                        <a:rPr lang="zh-CN" altLang="en-US" dirty="0" smtClean="0"/>
                        <a:t>。</a:t>
                      </a:r>
                      <a:endParaRPr lang="en-US" altLang="zh-CN" dirty="0" smtClean="0"/>
                    </a:p>
                  </a:txBody>
                  <a:tcPr/>
                </a:tc>
              </a:tr>
            </a:tbl>
          </a:graphicData>
        </a:graphic>
      </p:graphicFrame>
      <p:sp>
        <p:nvSpPr>
          <p:cNvPr id="3" name="AutoShape 2" descr="Fuzzy Near grap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775361"/>
            <a:ext cx="5492703" cy="3533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612189" y="519063"/>
            <a:ext cx="1175835" cy="461665"/>
          </a:xfrm>
          <a:prstGeom prst="rect">
            <a:avLst/>
          </a:prstGeom>
        </p:spPr>
        <p:txBody>
          <a:bodyPr wrap="none">
            <a:spAutoFit/>
          </a:bodyPr>
          <a:lstStyle/>
          <a:p>
            <a:r>
              <a:rPr lang="en-US" altLang="zh-CN" sz="2400" dirty="0" smtClean="0"/>
              <a:t>Fuzzy</a:t>
            </a:r>
            <a:r>
              <a:rPr lang="zh-CN" altLang="en-US" sz="2400" dirty="0" smtClean="0"/>
              <a:t>类</a:t>
            </a:r>
            <a:endParaRPr lang="zh-CN" altLang="en-US" sz="2400" dirty="0"/>
          </a:p>
        </p:txBody>
      </p:sp>
    </p:spTree>
    <p:extLst>
      <p:ext uri="{BB962C8B-B14F-4D97-AF65-F5344CB8AC3E}">
        <p14:creationId xmlns:p14="http://schemas.microsoft.com/office/powerpoint/2010/main" val="1833615538"/>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007303193"/>
              </p:ext>
            </p:extLst>
          </p:nvPr>
        </p:nvGraphicFramePr>
        <p:xfrm>
          <a:off x="395536" y="1124744"/>
          <a:ext cx="8136904" cy="1005840"/>
        </p:xfrm>
        <a:graphic>
          <a:graphicData uri="http://schemas.openxmlformats.org/drawingml/2006/table">
            <a:tbl>
              <a:tblPr firstRow="1" bandRow="1">
                <a:tableStyleId>{5C22544A-7EE6-4342-B048-85BDC9FD1C3A}</a:tableStyleId>
              </a:tblPr>
              <a:tblGrid>
                <a:gridCol w="1728192"/>
                <a:gridCol w="6408712"/>
              </a:tblGrid>
              <a:tr h="0">
                <a:tc>
                  <a:txBody>
                    <a:bodyPr/>
                    <a:lstStyle/>
                    <a:p>
                      <a:pPr algn="ctr"/>
                      <a:r>
                        <a:rPr lang="zh-CN" altLang="en-US" dirty="0" smtClean="0"/>
                        <a:t>类</a:t>
                      </a:r>
                      <a:endParaRPr lang="zh-CN" altLang="en-US" dirty="0">
                        <a:solidFill>
                          <a:schemeClr val="tx1"/>
                        </a:solidFill>
                      </a:endParaRPr>
                    </a:p>
                  </a:txBody>
                  <a:tcPr/>
                </a:tc>
                <a:tc>
                  <a:txBody>
                    <a:bodyPr/>
                    <a:lstStyle/>
                    <a:p>
                      <a:pPr algn="ctr"/>
                      <a:r>
                        <a:rPr lang="zh-CN" altLang="en-US" dirty="0" smtClean="0"/>
                        <a:t>解释</a:t>
                      </a:r>
                      <a:endParaRPr lang="zh-CN" altLang="en-US" dirty="0">
                        <a:solidFill>
                          <a:schemeClr val="tx1"/>
                        </a:solidFill>
                      </a:endParaRPr>
                    </a:p>
                  </a:txBody>
                  <a:tcPr/>
                </a:tc>
              </a:tr>
              <a:tr h="498336">
                <a:tc>
                  <a:txBody>
                    <a:bodyPr/>
                    <a:lstStyle/>
                    <a:p>
                      <a:r>
                        <a:rPr lang="en-US" altLang="zh-CN" dirty="0" err="1" smtClean="0"/>
                        <a:t>FuzzyGaussian</a:t>
                      </a:r>
                      <a:endParaRPr lang="en-US" altLang="zh-CN" dirty="0" smtClean="0"/>
                    </a:p>
                    <a:p>
                      <a:endParaRPr lang="zh-CN" altLang="en-US"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FuzzyGaussian</a:t>
                      </a:r>
                      <a:r>
                        <a:rPr lang="en-US" altLang="zh-CN" dirty="0" smtClean="0"/>
                        <a:t> (midpoint, spread)</a:t>
                      </a:r>
                      <a:r>
                        <a:rPr lang="zh-CN" altLang="en-US" dirty="0" smtClean="0"/>
                        <a:t>，高斯转换函数，类似于</a:t>
                      </a:r>
                      <a:r>
                        <a:rPr lang="en-US" altLang="zh-CN" dirty="0" err="1" smtClean="0"/>
                        <a:t>FuzzyNear</a:t>
                      </a:r>
                      <a:r>
                        <a:rPr lang="zh-CN" altLang="en-US" dirty="0" smtClean="0"/>
                        <a:t>函数，但</a:t>
                      </a:r>
                      <a:r>
                        <a:rPr lang="en-US" altLang="zh-CN" dirty="0" smtClean="0"/>
                        <a:t>spread</a:t>
                      </a:r>
                      <a:r>
                        <a:rPr lang="zh-CN" altLang="en-US" dirty="0" smtClean="0"/>
                        <a:t>较窄（一般在</a:t>
                      </a:r>
                      <a:r>
                        <a:rPr lang="en-US" altLang="zh-CN" dirty="0" smtClean="0"/>
                        <a:t>0.01-1</a:t>
                      </a:r>
                      <a:r>
                        <a:rPr lang="zh-CN" altLang="en-US" dirty="0" smtClean="0"/>
                        <a:t>，缺省值为</a:t>
                      </a:r>
                      <a:r>
                        <a:rPr lang="en-US" altLang="zh-CN" dirty="0" smtClean="0"/>
                        <a:t>0.1</a:t>
                      </a:r>
                      <a:r>
                        <a:rPr lang="zh-CN" altLang="en-US" dirty="0" smtClean="0"/>
                        <a:t>）。</a:t>
                      </a:r>
                      <a:endParaRPr lang="zh-CN" altLang="en-US" dirty="0"/>
                    </a:p>
                  </a:txBody>
                  <a:tcPr/>
                </a:tc>
              </a:tr>
            </a:tbl>
          </a:graphicData>
        </a:graphic>
      </p:graphicFrame>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708920"/>
            <a:ext cx="5384306"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612189" y="519063"/>
            <a:ext cx="1175835" cy="461665"/>
          </a:xfrm>
          <a:prstGeom prst="rect">
            <a:avLst/>
          </a:prstGeom>
        </p:spPr>
        <p:txBody>
          <a:bodyPr wrap="none">
            <a:spAutoFit/>
          </a:bodyPr>
          <a:lstStyle/>
          <a:p>
            <a:r>
              <a:rPr lang="en-US" altLang="zh-CN" sz="2400" dirty="0" smtClean="0"/>
              <a:t>Fuzzy</a:t>
            </a:r>
            <a:r>
              <a:rPr lang="zh-CN" altLang="en-US" sz="2400" dirty="0" smtClean="0"/>
              <a:t>类</a:t>
            </a:r>
            <a:endParaRPr lang="zh-CN" altLang="en-US" sz="2400" dirty="0"/>
          </a:p>
        </p:txBody>
      </p:sp>
    </p:spTree>
    <p:extLst>
      <p:ext uri="{BB962C8B-B14F-4D97-AF65-F5344CB8AC3E}">
        <p14:creationId xmlns:p14="http://schemas.microsoft.com/office/powerpoint/2010/main" val="2677718838"/>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548604816"/>
              </p:ext>
            </p:extLst>
          </p:nvPr>
        </p:nvGraphicFramePr>
        <p:xfrm>
          <a:off x="371632" y="922857"/>
          <a:ext cx="8136904" cy="2202552"/>
        </p:xfrm>
        <a:graphic>
          <a:graphicData uri="http://schemas.openxmlformats.org/drawingml/2006/table">
            <a:tbl>
              <a:tblPr firstRow="1" bandRow="1">
                <a:tableStyleId>{5C22544A-7EE6-4342-B048-85BDC9FD1C3A}</a:tableStyleId>
              </a:tblPr>
              <a:tblGrid>
                <a:gridCol w="1728192"/>
                <a:gridCol w="6408712"/>
              </a:tblGrid>
              <a:tr h="0">
                <a:tc>
                  <a:txBody>
                    <a:bodyPr/>
                    <a:lstStyle/>
                    <a:p>
                      <a:pPr algn="ctr"/>
                      <a:r>
                        <a:rPr lang="zh-CN" altLang="en-US" dirty="0" smtClean="0"/>
                        <a:t>类</a:t>
                      </a:r>
                      <a:endParaRPr lang="zh-CN" altLang="en-US" dirty="0">
                        <a:solidFill>
                          <a:schemeClr val="tx1"/>
                        </a:solidFill>
                      </a:endParaRPr>
                    </a:p>
                  </a:txBody>
                  <a:tcPr/>
                </a:tc>
                <a:tc>
                  <a:txBody>
                    <a:bodyPr/>
                    <a:lstStyle/>
                    <a:p>
                      <a:pPr algn="ctr"/>
                      <a:r>
                        <a:rPr lang="zh-CN" altLang="en-US" dirty="0" smtClean="0"/>
                        <a:t>解释</a:t>
                      </a:r>
                      <a:endParaRPr lang="zh-CN" altLang="en-US" dirty="0">
                        <a:solidFill>
                          <a:schemeClr val="tx1"/>
                        </a:solidFill>
                      </a:endParaRPr>
                    </a:p>
                  </a:txBody>
                  <a:tcPr/>
                </a:tc>
              </a:tr>
              <a:tr h="75776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FuzzyLarge</a:t>
                      </a:r>
                      <a:r>
                        <a:rPr lang="en-US" altLang="zh-CN" dirty="0" smtClean="0"/>
                        <a:t> </a:t>
                      </a:r>
                    </a:p>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FuzzyLarge</a:t>
                      </a:r>
                      <a:r>
                        <a:rPr lang="en-US" altLang="zh-CN" dirty="0" smtClean="0"/>
                        <a:t> (midpoint, spread)</a:t>
                      </a:r>
                      <a:r>
                        <a:rPr lang="zh-CN" altLang="en-US" dirty="0" smtClean="0"/>
                        <a:t>，输入的值越大，转换得到的值越接近</a:t>
                      </a:r>
                      <a:r>
                        <a:rPr lang="en-US" altLang="zh-CN" dirty="0" smtClean="0"/>
                        <a:t>1</a:t>
                      </a:r>
                      <a:r>
                        <a:rPr lang="zh-CN" altLang="en-US" dirty="0" smtClean="0"/>
                        <a:t>，如离已有的设施越远，越适宜。</a:t>
                      </a:r>
                      <a:r>
                        <a:rPr lang="en-US" altLang="zh-CN" dirty="0" smtClean="0"/>
                        <a:t>midpoint</a:t>
                      </a:r>
                      <a:r>
                        <a:rPr lang="zh-CN" altLang="en-US" dirty="0" smtClean="0"/>
                        <a:t>是隶属度为</a:t>
                      </a:r>
                      <a:r>
                        <a:rPr lang="en-US" altLang="zh-CN" dirty="0" smtClean="0"/>
                        <a:t>0.5</a:t>
                      </a:r>
                      <a:r>
                        <a:rPr lang="zh-CN" altLang="en-US" dirty="0" smtClean="0"/>
                        <a:t>的值，缺省值是输入数据的平均值；</a:t>
                      </a:r>
                      <a:r>
                        <a:rPr lang="en-US" altLang="zh-CN" dirty="0" smtClean="0"/>
                        <a:t>spread</a:t>
                      </a:r>
                      <a:r>
                        <a:rPr lang="zh-CN" altLang="en-US" dirty="0" smtClean="0"/>
                        <a:t>一般在</a:t>
                      </a:r>
                      <a:r>
                        <a:rPr lang="en-US" altLang="zh-CN" dirty="0" smtClean="0"/>
                        <a:t>1-10</a:t>
                      </a:r>
                      <a:r>
                        <a:rPr lang="zh-CN" altLang="en-US" dirty="0" smtClean="0"/>
                        <a:t>，越大表示曲线越陡，</a:t>
                      </a:r>
                      <a:r>
                        <a:rPr lang="en-US" altLang="zh-CN" dirty="0" smtClean="0"/>
                        <a:t> </a:t>
                      </a:r>
                      <a:r>
                        <a:rPr lang="zh-CN" altLang="en-US" dirty="0" smtClean="0"/>
                        <a:t>缺省值是</a:t>
                      </a:r>
                      <a:r>
                        <a:rPr lang="en-US" altLang="zh-CN" dirty="0" smtClean="0"/>
                        <a:t>5</a:t>
                      </a:r>
                      <a:r>
                        <a:rPr lang="zh-CN" altLang="en-US" dirty="0" smtClean="0"/>
                        <a:t>。</a:t>
                      </a:r>
                      <a:endParaRPr lang="zh-CN" altLang="en-US" dirty="0"/>
                    </a:p>
                  </a:txBody>
                  <a:tcPr/>
                </a:tc>
              </a:tr>
              <a:tr h="64807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FuzzySmall</a:t>
                      </a:r>
                      <a:r>
                        <a:rPr lang="en-US" altLang="zh-CN" dirty="0" smtClean="0"/>
                        <a:t> </a:t>
                      </a:r>
                      <a:endParaRPr lang="zh-CN" altLang="en-US"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FuzzySmall</a:t>
                      </a:r>
                      <a:r>
                        <a:rPr lang="en-US" altLang="zh-CN" dirty="0" smtClean="0"/>
                        <a:t> (midpoint, spread)</a:t>
                      </a:r>
                      <a:r>
                        <a:rPr lang="zh-CN" altLang="en-US" dirty="0" smtClean="0"/>
                        <a:t>，和</a:t>
                      </a:r>
                      <a:r>
                        <a:rPr lang="en-US" altLang="zh-CN" dirty="0" err="1" smtClean="0"/>
                        <a:t>FuzzyLarge</a:t>
                      </a:r>
                      <a:r>
                        <a:rPr lang="zh-CN" altLang="en-US" dirty="0" smtClean="0"/>
                        <a:t>正好相反，参数含义一致。</a:t>
                      </a:r>
                      <a:endParaRPr lang="zh-CN" altLang="en-US" dirty="0"/>
                    </a:p>
                  </a:txBody>
                  <a:tcPr/>
                </a:tc>
              </a:tr>
            </a:tbl>
          </a:graphicData>
        </a:graphic>
      </p:graphicFrame>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5" y="3284984"/>
            <a:ext cx="3984605"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3284984"/>
            <a:ext cx="3984107"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3613100" y="302326"/>
            <a:ext cx="1175835" cy="461665"/>
          </a:xfrm>
          <a:prstGeom prst="rect">
            <a:avLst/>
          </a:prstGeom>
        </p:spPr>
        <p:txBody>
          <a:bodyPr wrap="none">
            <a:spAutoFit/>
          </a:bodyPr>
          <a:lstStyle/>
          <a:p>
            <a:r>
              <a:rPr lang="en-US" altLang="zh-CN" sz="2400" dirty="0" smtClean="0"/>
              <a:t>Fuzzy</a:t>
            </a:r>
            <a:r>
              <a:rPr lang="zh-CN" altLang="en-US" sz="2400" dirty="0" smtClean="0"/>
              <a:t>类</a:t>
            </a:r>
            <a:endParaRPr lang="zh-CN" altLang="en-US" sz="2400" dirty="0"/>
          </a:p>
        </p:txBody>
      </p:sp>
    </p:spTree>
    <p:extLst>
      <p:ext uri="{BB962C8B-B14F-4D97-AF65-F5344CB8AC3E}">
        <p14:creationId xmlns:p14="http://schemas.microsoft.com/office/powerpoint/2010/main" val="4130258218"/>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828698615"/>
              </p:ext>
            </p:extLst>
          </p:nvPr>
        </p:nvGraphicFramePr>
        <p:xfrm>
          <a:off x="323528" y="1767096"/>
          <a:ext cx="8136904" cy="2309976"/>
        </p:xfrm>
        <a:graphic>
          <a:graphicData uri="http://schemas.openxmlformats.org/drawingml/2006/table">
            <a:tbl>
              <a:tblPr firstRow="1" bandRow="1">
                <a:tableStyleId>{5C22544A-7EE6-4342-B048-85BDC9FD1C3A}</a:tableStyleId>
              </a:tblPr>
              <a:tblGrid>
                <a:gridCol w="1728192"/>
                <a:gridCol w="6408712"/>
              </a:tblGrid>
              <a:tr h="0">
                <a:tc>
                  <a:txBody>
                    <a:bodyPr/>
                    <a:lstStyle/>
                    <a:p>
                      <a:pPr algn="ctr"/>
                      <a:r>
                        <a:rPr lang="zh-CN" altLang="en-US" dirty="0" smtClean="0"/>
                        <a:t>类</a:t>
                      </a:r>
                      <a:endParaRPr lang="zh-CN" altLang="en-US" dirty="0">
                        <a:solidFill>
                          <a:schemeClr val="tx1"/>
                        </a:solidFill>
                      </a:endParaRPr>
                    </a:p>
                  </a:txBody>
                  <a:tcPr/>
                </a:tc>
                <a:tc>
                  <a:txBody>
                    <a:bodyPr/>
                    <a:lstStyle/>
                    <a:p>
                      <a:pPr algn="ctr"/>
                      <a:r>
                        <a:rPr lang="zh-CN" altLang="en-US" dirty="0" smtClean="0"/>
                        <a:t>解释</a:t>
                      </a:r>
                      <a:endParaRPr lang="zh-CN" altLang="en-US" dirty="0">
                        <a:solidFill>
                          <a:schemeClr val="tx1"/>
                        </a:solidFill>
                      </a:endParaRPr>
                    </a:p>
                  </a:txBody>
                  <a:tcPr/>
                </a:tc>
              </a:tr>
              <a:tr h="869425">
                <a:tc>
                  <a:txBody>
                    <a:bodyPr/>
                    <a:lstStyle/>
                    <a:p>
                      <a:r>
                        <a:rPr lang="en-US" altLang="zh-CN" dirty="0" err="1" smtClean="0"/>
                        <a:t>FuzzyMSLarge</a:t>
                      </a:r>
                      <a:endParaRPr lang="en-US" altLang="zh-CN" dirty="0" smtClean="0"/>
                    </a:p>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FuzzyMSLarge</a:t>
                      </a:r>
                      <a:r>
                        <a:rPr lang="en-US" altLang="zh-CN" dirty="0" smtClean="0"/>
                        <a:t> (</a:t>
                      </a:r>
                      <a:r>
                        <a:rPr lang="en-US" altLang="zh-CN" dirty="0" err="1" smtClean="0"/>
                        <a:t>meanMultiplier</a:t>
                      </a:r>
                      <a:r>
                        <a:rPr lang="en-US" altLang="zh-CN" dirty="0" smtClean="0"/>
                        <a:t>, </a:t>
                      </a:r>
                      <a:r>
                        <a:rPr lang="en-US" altLang="zh-CN" dirty="0" err="1" smtClean="0"/>
                        <a:t>STDMultiplier</a:t>
                      </a:r>
                      <a:r>
                        <a:rPr lang="en-US" altLang="zh-CN" dirty="0" smtClean="0"/>
                        <a:t>)</a:t>
                      </a:r>
                      <a:r>
                        <a:rPr lang="zh-CN" altLang="en-US" dirty="0" smtClean="0"/>
                        <a:t>，基于平均值和标准偏差定义的函数，值越大，隶属度越接近</a:t>
                      </a:r>
                      <a:r>
                        <a:rPr lang="en-US" altLang="zh-CN" dirty="0" smtClean="0"/>
                        <a:t>1</a:t>
                      </a:r>
                      <a:r>
                        <a:rPr lang="zh-CN" altLang="en-US" dirty="0" smtClean="0"/>
                        <a:t>，</a:t>
                      </a:r>
                      <a:r>
                        <a:rPr lang="en-US" altLang="zh-CN" dirty="0" err="1" smtClean="0"/>
                        <a:t>meanMultiplier</a:t>
                      </a:r>
                      <a:r>
                        <a:rPr lang="zh-CN" altLang="en-US" dirty="0" smtClean="0"/>
                        <a:t>为输入数据平均值的培增，缺省值为</a:t>
                      </a:r>
                      <a:r>
                        <a:rPr lang="en-US" altLang="zh-CN" dirty="0" smtClean="0"/>
                        <a:t>1</a:t>
                      </a:r>
                      <a:r>
                        <a:rPr lang="zh-CN" altLang="en-US" dirty="0" smtClean="0"/>
                        <a:t>；</a:t>
                      </a:r>
                      <a:r>
                        <a:rPr lang="en-US" altLang="zh-CN" dirty="0" err="1" smtClean="0"/>
                        <a:t>STDMultiplier</a:t>
                      </a:r>
                      <a:r>
                        <a:rPr lang="zh-CN" altLang="en-US" dirty="0" smtClean="0"/>
                        <a:t>为输入数据标准偏差的培增，缺省值为</a:t>
                      </a:r>
                      <a:r>
                        <a:rPr lang="en-US" altLang="zh-CN" dirty="0" smtClean="0"/>
                        <a:t>1.</a:t>
                      </a:r>
                      <a:endParaRPr lang="zh-CN" altLang="en-US" dirty="0"/>
                    </a:p>
                  </a:txBody>
                  <a:tcPr/>
                </a:tc>
              </a:tr>
              <a:tr h="75549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FuzzyMSSmall</a:t>
                      </a:r>
                      <a:r>
                        <a:rPr lang="en-US" altLang="zh-CN" dirty="0" smtClean="0"/>
                        <a:t> </a:t>
                      </a:r>
                      <a:endParaRPr lang="zh-CN" altLang="en-US"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FuzzyMSSmall</a:t>
                      </a:r>
                      <a:r>
                        <a:rPr lang="en-US" altLang="zh-CN" dirty="0" smtClean="0"/>
                        <a:t> (</a:t>
                      </a:r>
                      <a:r>
                        <a:rPr lang="en-US" altLang="zh-CN" dirty="0" err="1" smtClean="0"/>
                        <a:t>meanMultiplier</a:t>
                      </a:r>
                      <a:r>
                        <a:rPr lang="en-US" altLang="zh-CN" dirty="0" smtClean="0"/>
                        <a:t>, </a:t>
                      </a:r>
                      <a:r>
                        <a:rPr lang="en-US" altLang="zh-CN" dirty="0" err="1" smtClean="0"/>
                        <a:t>STDMultiplier</a:t>
                      </a:r>
                      <a:r>
                        <a:rPr lang="en-US" altLang="zh-CN" dirty="0" smtClean="0"/>
                        <a:t>)</a:t>
                      </a:r>
                      <a:r>
                        <a:rPr lang="zh-CN" altLang="en-US" dirty="0" smtClean="0"/>
                        <a:t>，和</a:t>
                      </a:r>
                      <a:r>
                        <a:rPr lang="en-US" altLang="zh-CN" dirty="0" err="1" smtClean="0"/>
                        <a:t>FuzzyMSLarge</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正好相反，参数含义一致。</a:t>
                      </a:r>
                      <a:endParaRPr lang="zh-CN" altLang="en-US" dirty="0"/>
                    </a:p>
                  </a:txBody>
                  <a:tcPr/>
                </a:tc>
              </a:tr>
            </a:tbl>
          </a:graphicData>
        </a:graphic>
      </p:graphicFrame>
      <p:sp>
        <p:nvSpPr>
          <p:cNvPr id="3" name="矩形 2"/>
          <p:cNvSpPr/>
          <p:nvPr/>
        </p:nvSpPr>
        <p:spPr>
          <a:xfrm>
            <a:off x="3612189" y="1017399"/>
            <a:ext cx="1175835" cy="461665"/>
          </a:xfrm>
          <a:prstGeom prst="rect">
            <a:avLst/>
          </a:prstGeom>
        </p:spPr>
        <p:txBody>
          <a:bodyPr wrap="none">
            <a:spAutoFit/>
          </a:bodyPr>
          <a:lstStyle/>
          <a:p>
            <a:r>
              <a:rPr lang="en-US" altLang="zh-CN" sz="2400" dirty="0" smtClean="0"/>
              <a:t>Fuzzy</a:t>
            </a:r>
            <a:r>
              <a:rPr lang="zh-CN" altLang="en-US" sz="2400" dirty="0" smtClean="0"/>
              <a:t>类</a:t>
            </a:r>
            <a:endParaRPr lang="zh-CN" altLang="en-US" sz="2400" dirty="0"/>
          </a:p>
        </p:txBody>
      </p:sp>
    </p:spTree>
    <p:extLst>
      <p:ext uri="{BB962C8B-B14F-4D97-AF65-F5344CB8AC3E}">
        <p14:creationId xmlns:p14="http://schemas.microsoft.com/office/powerpoint/2010/main" val="3005432198"/>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706772109"/>
              </p:ext>
            </p:extLst>
          </p:nvPr>
        </p:nvGraphicFramePr>
        <p:xfrm>
          <a:off x="467544" y="1124744"/>
          <a:ext cx="8136904" cy="1280160"/>
        </p:xfrm>
        <a:graphic>
          <a:graphicData uri="http://schemas.openxmlformats.org/drawingml/2006/table">
            <a:tbl>
              <a:tblPr firstRow="1" bandRow="1">
                <a:tableStyleId>{5C22544A-7EE6-4342-B048-85BDC9FD1C3A}</a:tableStyleId>
              </a:tblPr>
              <a:tblGrid>
                <a:gridCol w="1728192"/>
                <a:gridCol w="6408712"/>
              </a:tblGrid>
              <a:tr h="0">
                <a:tc>
                  <a:txBody>
                    <a:bodyPr/>
                    <a:lstStyle/>
                    <a:p>
                      <a:pPr algn="ctr"/>
                      <a:r>
                        <a:rPr lang="zh-CN" altLang="en-US" dirty="0" smtClean="0"/>
                        <a:t>类</a:t>
                      </a:r>
                      <a:endParaRPr lang="zh-CN" altLang="en-US" dirty="0">
                        <a:solidFill>
                          <a:schemeClr val="tx1"/>
                        </a:solidFill>
                      </a:endParaRPr>
                    </a:p>
                  </a:txBody>
                  <a:tcPr/>
                </a:tc>
                <a:tc>
                  <a:txBody>
                    <a:bodyPr/>
                    <a:lstStyle/>
                    <a:p>
                      <a:pPr algn="ctr"/>
                      <a:r>
                        <a:rPr lang="zh-CN" altLang="en-US" dirty="0" smtClean="0"/>
                        <a:t>解释</a:t>
                      </a:r>
                      <a:endParaRPr lang="zh-CN" altLang="en-US" dirty="0">
                        <a:solidFill>
                          <a:schemeClr val="tx1"/>
                        </a:solidFill>
                      </a:endParaRPr>
                    </a:p>
                  </a:txBody>
                  <a:tcPr/>
                </a:tc>
              </a:tr>
              <a:tr h="86942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FuzzyLinear</a:t>
                      </a:r>
                      <a:r>
                        <a:rPr lang="en-US" altLang="zh-CN" dirty="0" smtClean="0"/>
                        <a:t> </a:t>
                      </a:r>
                      <a:endParaRPr lang="zh-CN" altLang="en-US"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FuzzyLinear</a:t>
                      </a:r>
                      <a:r>
                        <a:rPr lang="en-US" altLang="zh-CN" dirty="0" smtClean="0"/>
                        <a:t> (minimum, maximum)</a:t>
                      </a:r>
                      <a:r>
                        <a:rPr lang="zh-CN" altLang="en-US" dirty="0" smtClean="0"/>
                        <a:t>，用户指定最小值（隶属度为</a:t>
                      </a:r>
                      <a:r>
                        <a:rPr lang="en-US" altLang="zh-CN" dirty="0" smtClean="0"/>
                        <a:t>0</a:t>
                      </a:r>
                      <a:r>
                        <a:rPr lang="zh-CN" altLang="en-US" dirty="0" smtClean="0"/>
                        <a:t>）和最大值（隶属度为</a:t>
                      </a:r>
                      <a:r>
                        <a:rPr lang="en-US" altLang="zh-CN" dirty="0" smtClean="0"/>
                        <a:t>1</a:t>
                      </a:r>
                      <a:r>
                        <a:rPr lang="zh-CN" altLang="en-US" dirty="0" smtClean="0"/>
                        <a:t>），其它值线性变换，</a:t>
                      </a:r>
                      <a:r>
                        <a:rPr lang="en-US" altLang="zh-CN" dirty="0" smtClean="0"/>
                        <a:t>minimum,</a:t>
                      </a:r>
                      <a:r>
                        <a:rPr lang="zh-CN" altLang="en-US" dirty="0" smtClean="0"/>
                        <a:t>和</a:t>
                      </a:r>
                      <a:r>
                        <a:rPr lang="en-US" altLang="zh-CN" dirty="0" smtClean="0"/>
                        <a:t>maximum</a:t>
                      </a:r>
                      <a:r>
                        <a:rPr lang="zh-CN" altLang="en-US" dirty="0" smtClean="0"/>
                        <a:t>的缺省值分别为输入数据的最小值和最大值。</a:t>
                      </a:r>
                      <a:endParaRPr lang="zh-CN" altLang="en-US" dirty="0"/>
                    </a:p>
                  </a:txBody>
                  <a:tcPr/>
                </a:tc>
              </a:tr>
            </a:tbl>
          </a:graphicData>
        </a:graphic>
      </p:graphicFrame>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564904"/>
            <a:ext cx="5137494"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612189" y="519063"/>
            <a:ext cx="1175835" cy="461665"/>
          </a:xfrm>
          <a:prstGeom prst="rect">
            <a:avLst/>
          </a:prstGeom>
        </p:spPr>
        <p:txBody>
          <a:bodyPr wrap="none">
            <a:spAutoFit/>
          </a:bodyPr>
          <a:lstStyle/>
          <a:p>
            <a:r>
              <a:rPr lang="en-US" altLang="zh-CN" sz="2400" dirty="0" smtClean="0"/>
              <a:t>Fuzzy</a:t>
            </a:r>
            <a:r>
              <a:rPr lang="zh-CN" altLang="en-US" sz="2400" dirty="0" smtClean="0"/>
              <a:t>类</a:t>
            </a:r>
            <a:endParaRPr lang="zh-CN" altLang="en-US" sz="2400" dirty="0"/>
          </a:p>
        </p:txBody>
      </p:sp>
    </p:spTree>
    <p:extLst>
      <p:ext uri="{BB962C8B-B14F-4D97-AF65-F5344CB8AC3E}">
        <p14:creationId xmlns:p14="http://schemas.microsoft.com/office/powerpoint/2010/main" val="2027341790"/>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1700808"/>
            <a:ext cx="6912768" cy="3046988"/>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arcpy.sa import *</a:t>
            </a:r>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err="1"/>
              <a:t>arcpy.CheckOutExtension</a:t>
            </a:r>
            <a:r>
              <a:rPr lang="en-US" altLang="zh-CN" sz="2400" dirty="0"/>
              <a:t>("Spatial")</a:t>
            </a:r>
          </a:p>
          <a:p>
            <a:r>
              <a:rPr lang="en-US" altLang="zh-CN" sz="2400" dirty="0" err="1"/>
              <a:t>env.workspace</a:t>
            </a:r>
            <a:r>
              <a:rPr lang="en-US" altLang="zh-CN" sz="2400" dirty="0"/>
              <a:t> = "C:\\data\\Spatial"</a:t>
            </a:r>
          </a:p>
          <a:p>
            <a:r>
              <a:rPr lang="en-US" altLang="zh-CN" sz="2400" dirty="0" err="1" smtClean="0"/>
              <a:t>FLarge</a:t>
            </a:r>
            <a:r>
              <a:rPr lang="en-US" altLang="zh-CN" sz="2400" dirty="0" smtClean="0"/>
              <a:t> </a:t>
            </a:r>
            <a:r>
              <a:rPr lang="en-US" altLang="zh-CN" sz="2400" dirty="0"/>
              <a:t>= </a:t>
            </a:r>
            <a:r>
              <a:rPr lang="en-US" altLang="zh-CN" sz="2400" dirty="0" err="1" smtClean="0"/>
              <a:t>FuzzyLarge</a:t>
            </a:r>
            <a:r>
              <a:rPr lang="en-US" altLang="zh-CN" sz="2400" dirty="0" smtClean="0"/>
              <a:t>()</a:t>
            </a:r>
            <a:endParaRPr lang="en-US" altLang="zh-CN" sz="2400" dirty="0"/>
          </a:p>
          <a:p>
            <a:r>
              <a:rPr lang="en-US" altLang="zh-CN" sz="2400" dirty="0" err="1" smtClean="0"/>
              <a:t>FLMember</a:t>
            </a:r>
            <a:r>
              <a:rPr lang="en-US" altLang="zh-CN" sz="2400" dirty="0" smtClean="0"/>
              <a:t> </a:t>
            </a:r>
            <a:r>
              <a:rPr lang="en-US" altLang="zh-CN" sz="2400" dirty="0"/>
              <a:t>= </a:t>
            </a:r>
            <a:r>
              <a:rPr lang="en-US" altLang="zh-CN" sz="2400" dirty="0" err="1"/>
              <a:t>FuzzyMembership</a:t>
            </a:r>
            <a:r>
              <a:rPr lang="en-US" altLang="zh-CN" sz="2400" dirty="0"/>
              <a:t>("</a:t>
            </a:r>
            <a:r>
              <a:rPr lang="en-US" altLang="zh-CN" sz="2400" dirty="0" err="1"/>
              <a:t>schd</a:t>
            </a:r>
            <a:r>
              <a:rPr lang="en-US" altLang="zh-CN" sz="2400" dirty="0"/>
              <a:t>", </a:t>
            </a:r>
            <a:r>
              <a:rPr lang="en-US" altLang="zh-CN" sz="2400" dirty="0" err="1" smtClean="0"/>
              <a:t>FLarge</a:t>
            </a:r>
            <a:r>
              <a:rPr lang="en-US" altLang="zh-CN" sz="2400" dirty="0" smtClean="0"/>
              <a:t>)</a:t>
            </a:r>
            <a:endParaRPr lang="en-US" altLang="zh-CN" sz="2400" dirty="0"/>
          </a:p>
          <a:p>
            <a:r>
              <a:rPr lang="en-US" altLang="zh-CN" sz="2400" dirty="0" err="1" smtClean="0"/>
              <a:t>FLMember.save</a:t>
            </a:r>
            <a:r>
              <a:rPr lang="en-US" altLang="zh-CN" sz="2400" dirty="0"/>
              <a:t>("c:\\data\\</a:t>
            </a:r>
            <a:r>
              <a:rPr lang="en-US" altLang="zh-CN" sz="2400" dirty="0" err="1"/>
              <a:t>tmp</a:t>
            </a:r>
            <a:r>
              <a:rPr lang="en-US" altLang="zh-CN" sz="2400" dirty="0"/>
              <a:t>\\</a:t>
            </a:r>
            <a:r>
              <a:rPr lang="en-US" altLang="zh-CN" sz="2400" dirty="0" err="1" smtClean="0"/>
              <a:t>FLMember</a:t>
            </a:r>
            <a:r>
              <a:rPr lang="en-US" altLang="zh-CN" sz="2400" dirty="0"/>
              <a:t>")</a:t>
            </a:r>
            <a:endParaRPr lang="zh-CN" altLang="en-US" sz="2400" dirty="0"/>
          </a:p>
        </p:txBody>
      </p:sp>
      <p:sp>
        <p:nvSpPr>
          <p:cNvPr id="3" name="矩形 2"/>
          <p:cNvSpPr/>
          <p:nvPr/>
        </p:nvSpPr>
        <p:spPr>
          <a:xfrm>
            <a:off x="1619672" y="5434341"/>
            <a:ext cx="5811334" cy="461665"/>
          </a:xfrm>
          <a:prstGeom prst="rect">
            <a:avLst/>
          </a:prstGeom>
        </p:spPr>
        <p:txBody>
          <a:bodyPr wrap="none">
            <a:spAutoFit/>
          </a:bodyPr>
          <a:lstStyle/>
          <a:p>
            <a:r>
              <a:rPr lang="zh-CN" altLang="en-US" sz="2400" dirty="0" smtClean="0"/>
              <a:t>利用</a:t>
            </a:r>
            <a:r>
              <a:rPr lang="en-US" altLang="zh-CN" sz="2400" dirty="0" err="1" smtClean="0"/>
              <a:t>FuzzyLarge</a:t>
            </a:r>
            <a:r>
              <a:rPr lang="zh-CN" altLang="en-US" sz="2400" dirty="0" smtClean="0"/>
              <a:t>对象产生</a:t>
            </a:r>
            <a:r>
              <a:rPr lang="en-US" altLang="zh-CN" sz="2400" dirty="0" err="1" smtClean="0"/>
              <a:t>schd</a:t>
            </a:r>
            <a:r>
              <a:rPr lang="zh-CN" altLang="en-US" sz="2400" dirty="0" smtClean="0"/>
              <a:t>的隶属度栅格</a:t>
            </a:r>
            <a:endParaRPr lang="zh-CN" altLang="en-US" sz="2400" dirty="0"/>
          </a:p>
        </p:txBody>
      </p:sp>
    </p:spTree>
    <p:extLst>
      <p:ext uri="{BB962C8B-B14F-4D97-AF65-F5344CB8AC3E}">
        <p14:creationId xmlns:p14="http://schemas.microsoft.com/office/powerpoint/2010/main" val="2880155211"/>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584" y="1844824"/>
            <a:ext cx="7488832" cy="2677656"/>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arcpy.sa import *</a:t>
            </a:r>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err="1"/>
              <a:t>arcpy.CheckOutExtension</a:t>
            </a:r>
            <a:r>
              <a:rPr lang="en-US" altLang="zh-CN" sz="2400" dirty="0"/>
              <a:t>("Spatial")</a:t>
            </a:r>
          </a:p>
          <a:p>
            <a:r>
              <a:rPr lang="en-US" altLang="zh-CN" sz="2400" dirty="0" err="1"/>
              <a:t>env.workspace</a:t>
            </a:r>
            <a:r>
              <a:rPr lang="en-US" altLang="zh-CN" sz="2400" dirty="0"/>
              <a:t> = "C:\\data\\Spatial"</a:t>
            </a:r>
          </a:p>
          <a:p>
            <a:r>
              <a:rPr lang="en-US" altLang="zh-CN" sz="2400" dirty="0" err="1"/>
              <a:t>FSMember</a:t>
            </a:r>
            <a:r>
              <a:rPr lang="en-US" altLang="zh-CN" sz="2400" dirty="0"/>
              <a:t> = </a:t>
            </a:r>
            <a:r>
              <a:rPr lang="en-US" altLang="zh-CN" sz="2400" dirty="0" err="1"/>
              <a:t>FuzzyMembership</a:t>
            </a:r>
            <a:r>
              <a:rPr lang="en-US" altLang="zh-CN" sz="2400" dirty="0"/>
              <a:t>("slope", </a:t>
            </a:r>
            <a:r>
              <a:rPr lang="en-US" altLang="zh-CN" sz="2400" dirty="0" err="1"/>
              <a:t>FuzzySmall</a:t>
            </a:r>
            <a:r>
              <a:rPr lang="en-US" altLang="zh-CN" sz="2400" dirty="0"/>
              <a:t>())</a:t>
            </a:r>
          </a:p>
          <a:p>
            <a:r>
              <a:rPr lang="en-US" altLang="zh-CN" sz="2400" dirty="0" err="1"/>
              <a:t>FSMember.save</a:t>
            </a:r>
            <a:r>
              <a:rPr lang="en-US" altLang="zh-CN" sz="2400" dirty="0"/>
              <a:t>("c:\\data\\</a:t>
            </a:r>
            <a:r>
              <a:rPr lang="en-US" altLang="zh-CN" sz="2400" dirty="0" err="1"/>
              <a:t>tmp</a:t>
            </a:r>
            <a:r>
              <a:rPr lang="en-US" altLang="zh-CN" sz="2400" dirty="0"/>
              <a:t>\\</a:t>
            </a:r>
            <a:r>
              <a:rPr lang="en-US" altLang="zh-CN" sz="2400" dirty="0" err="1"/>
              <a:t>FSMember</a:t>
            </a:r>
            <a:r>
              <a:rPr lang="en-US" altLang="zh-CN" sz="2400" dirty="0"/>
              <a:t>")</a:t>
            </a:r>
            <a:endParaRPr lang="zh-CN" altLang="en-US" sz="2400" dirty="0"/>
          </a:p>
        </p:txBody>
      </p:sp>
      <p:sp>
        <p:nvSpPr>
          <p:cNvPr id="3" name="矩形 2"/>
          <p:cNvSpPr/>
          <p:nvPr/>
        </p:nvSpPr>
        <p:spPr>
          <a:xfrm>
            <a:off x="669590" y="5441936"/>
            <a:ext cx="8366906" cy="461665"/>
          </a:xfrm>
          <a:prstGeom prst="rect">
            <a:avLst/>
          </a:prstGeom>
        </p:spPr>
        <p:txBody>
          <a:bodyPr wrap="none">
            <a:spAutoFit/>
          </a:bodyPr>
          <a:lstStyle/>
          <a:p>
            <a:r>
              <a:rPr lang="zh-CN" altLang="en-US" sz="2400" dirty="0" smtClean="0"/>
              <a:t>利用</a:t>
            </a:r>
            <a:r>
              <a:rPr lang="en-US" altLang="zh-CN" sz="2400" dirty="0" err="1" smtClean="0"/>
              <a:t>FuzzySmall</a:t>
            </a:r>
            <a:r>
              <a:rPr lang="zh-CN" altLang="en-US" sz="2400" dirty="0" smtClean="0"/>
              <a:t>对象（缺省值参数）产生</a:t>
            </a:r>
            <a:r>
              <a:rPr lang="en-US" altLang="zh-CN" sz="2400" dirty="0" smtClean="0"/>
              <a:t>slope</a:t>
            </a:r>
            <a:r>
              <a:rPr lang="zh-CN" altLang="en-US" sz="2400" dirty="0" smtClean="0"/>
              <a:t>的隶属度栅格</a:t>
            </a:r>
            <a:endParaRPr lang="zh-CN" altLang="en-US" sz="2400" dirty="0"/>
          </a:p>
        </p:txBody>
      </p:sp>
    </p:spTree>
    <p:extLst>
      <p:ext uri="{BB962C8B-B14F-4D97-AF65-F5344CB8AC3E}">
        <p14:creationId xmlns:p14="http://schemas.microsoft.com/office/powerpoint/2010/main" val="313133747"/>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概述</a:t>
            </a:r>
            <a:endParaRPr lang="en-US" altLang="zh-CN" dirty="0"/>
          </a:p>
          <a:p>
            <a:r>
              <a:rPr lang="en-US" altLang="zh-CN" dirty="0" err="1" smtClean="0"/>
              <a:t>ArcPy</a:t>
            </a:r>
            <a:r>
              <a:rPr lang="zh-CN" altLang="en-US" dirty="0" smtClean="0"/>
              <a:t>基本的函数</a:t>
            </a:r>
            <a:r>
              <a:rPr lang="zh-CN" altLang="en-US" dirty="0"/>
              <a:t>和类</a:t>
            </a:r>
            <a:endParaRPr lang="en-US" altLang="zh-CN" dirty="0"/>
          </a:p>
          <a:p>
            <a:r>
              <a:rPr lang="en-US" altLang="zh-CN" dirty="0" err="1"/>
              <a:t>ArcPy</a:t>
            </a:r>
            <a:r>
              <a:rPr lang="zh-CN" altLang="en-US" dirty="0"/>
              <a:t>专题模块</a:t>
            </a:r>
            <a:endParaRPr lang="en-US" altLang="zh-CN" dirty="0"/>
          </a:p>
          <a:p>
            <a:r>
              <a:rPr kumimoji="1" lang="zh-CN" altLang="en-US" b="1" u="sng" dirty="0">
                <a:solidFill>
                  <a:schemeClr val="accent2"/>
                </a:solidFill>
              </a:rPr>
              <a:t>开发实例</a:t>
            </a:r>
            <a:endParaRPr kumimoji="1" lang="en-US" altLang="zh-CN" b="1" u="sng" dirty="0">
              <a:solidFill>
                <a:schemeClr val="accent2"/>
              </a:solidFill>
            </a:endParaRPr>
          </a:p>
          <a:p>
            <a:r>
              <a:rPr lang="en-US" altLang="zh-CN" dirty="0"/>
              <a:t>Python add-ins</a:t>
            </a:r>
          </a:p>
          <a:p>
            <a:endParaRPr kumimoji="1" lang="zh-CN" altLang="en-US" b="1" u="sng" dirty="0">
              <a:solidFill>
                <a:schemeClr val="accent2"/>
              </a:solidFill>
            </a:endParaRPr>
          </a:p>
        </p:txBody>
      </p:sp>
    </p:spTree>
    <p:extLst>
      <p:ext uri="{BB962C8B-B14F-4D97-AF65-F5344CB8AC3E}">
        <p14:creationId xmlns:p14="http://schemas.microsoft.com/office/powerpoint/2010/main" val="511954138"/>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r>
              <a:rPr lang="zh-CN" altLang="en-US" dirty="0" smtClean="0"/>
              <a:t>基于</a:t>
            </a:r>
            <a:r>
              <a:rPr lang="en-US" altLang="zh-CN" dirty="0" smtClean="0"/>
              <a:t>Python </a:t>
            </a:r>
            <a:r>
              <a:rPr lang="zh-CN" altLang="en-US" dirty="0"/>
              <a:t>和 </a:t>
            </a:r>
            <a:r>
              <a:rPr lang="en-US" altLang="zh-CN" dirty="0" err="1" smtClean="0"/>
              <a:t>ArcPy</a:t>
            </a:r>
            <a:r>
              <a:rPr lang="zh-CN" altLang="en-US" dirty="0" smtClean="0"/>
              <a:t>编程的主要目的：</a:t>
            </a:r>
            <a:endParaRPr lang="en-US" altLang="zh-CN" dirty="0" smtClean="0"/>
          </a:p>
          <a:p>
            <a:pPr lvl="1"/>
            <a:r>
              <a:rPr lang="zh-CN" altLang="en-US" dirty="0" smtClean="0"/>
              <a:t>批处理</a:t>
            </a:r>
            <a:endParaRPr lang="en-US" altLang="zh-CN" dirty="0" smtClean="0"/>
          </a:p>
          <a:p>
            <a:pPr lvl="1"/>
            <a:r>
              <a:rPr lang="zh-CN" altLang="en-US" dirty="0" smtClean="0"/>
              <a:t>构建工作流</a:t>
            </a:r>
            <a:endParaRPr lang="en-US" altLang="zh-CN" dirty="0" smtClean="0"/>
          </a:p>
          <a:p>
            <a:pPr lvl="1"/>
            <a:r>
              <a:rPr lang="zh-CN" altLang="en-US" dirty="0" smtClean="0"/>
              <a:t>新工具</a:t>
            </a:r>
            <a:endParaRPr lang="zh-CN" altLang="en-US" dirty="0"/>
          </a:p>
        </p:txBody>
      </p:sp>
    </p:spTree>
    <p:extLst>
      <p:ext uri="{BB962C8B-B14F-4D97-AF65-F5344CB8AC3E}">
        <p14:creationId xmlns:p14="http://schemas.microsoft.com/office/powerpoint/2010/main" val="9497649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68760"/>
            <a:ext cx="8229600" cy="4857403"/>
          </a:xfrm>
        </p:spPr>
        <p:txBody>
          <a:bodyPr/>
          <a:lstStyle/>
          <a:p>
            <a:r>
              <a:rPr lang="zh-CN" altLang="en-US" dirty="0" smtClean="0"/>
              <a:t>在</a:t>
            </a:r>
            <a:r>
              <a:rPr lang="en-US" altLang="zh-CN" dirty="0" smtClean="0"/>
              <a:t>ArcGIS</a:t>
            </a:r>
            <a:r>
              <a:rPr lang="zh-CN" altLang="en-US" dirty="0" smtClean="0"/>
              <a:t>的帮助文档中，有</a:t>
            </a:r>
            <a:r>
              <a:rPr lang="en-US" altLang="zh-CN" dirty="0" err="1" smtClean="0"/>
              <a:t>ArcPy</a:t>
            </a:r>
            <a:r>
              <a:rPr lang="zh-CN" altLang="en-US" dirty="0" smtClean="0"/>
              <a:t>的详细介绍（</a:t>
            </a:r>
            <a:r>
              <a:rPr lang="en-US" altLang="zh-CN" dirty="0" err="1" smtClean="0"/>
              <a:t>Geoprocessing</a:t>
            </a:r>
            <a:r>
              <a:rPr lang="en-US" altLang="zh-CN" dirty="0" smtClean="0"/>
              <a:t>\</a:t>
            </a:r>
            <a:r>
              <a:rPr lang="en-US" altLang="zh-CN" dirty="0" err="1" smtClean="0"/>
              <a:t>ArcPy</a:t>
            </a:r>
            <a:r>
              <a:rPr lang="zh-CN" altLang="en-US" dirty="0" smtClean="0"/>
              <a:t>），包括</a:t>
            </a:r>
            <a:r>
              <a:rPr lang="en-US" altLang="zh-CN" dirty="0" err="1" smtClean="0"/>
              <a:t>ArcPy</a:t>
            </a:r>
            <a:r>
              <a:rPr lang="zh-CN" altLang="en-US" dirty="0" smtClean="0"/>
              <a:t>的函数、类以及数据访问、地图制图、空间分析、网络分析、时间等模块的介绍。</a:t>
            </a:r>
            <a:endParaRPr lang="en-US" altLang="zh-CN" dirty="0" smtClean="0"/>
          </a:p>
          <a:p>
            <a:r>
              <a:rPr lang="zh-CN" altLang="en-US" dirty="0" smtClean="0"/>
              <a:t>在</a:t>
            </a:r>
            <a:r>
              <a:rPr lang="en-US" altLang="zh-CN" dirty="0" err="1" smtClean="0"/>
              <a:t>Geoprocessing</a:t>
            </a:r>
            <a:r>
              <a:rPr lang="en-US" altLang="zh-CN" dirty="0" smtClean="0"/>
              <a:t>\Python</a:t>
            </a:r>
            <a:r>
              <a:rPr lang="zh-CN" altLang="en-US" dirty="0" smtClean="0"/>
              <a:t>目录中则介绍如何利用</a:t>
            </a:r>
            <a:r>
              <a:rPr lang="en-US" altLang="zh-CN" dirty="0" smtClean="0"/>
              <a:t>Python</a:t>
            </a:r>
            <a:r>
              <a:rPr lang="zh-CN" altLang="en-US" dirty="0" smtClean="0"/>
              <a:t>和</a:t>
            </a:r>
            <a:r>
              <a:rPr lang="en-US" altLang="zh-CN" dirty="0" err="1" smtClean="0"/>
              <a:t>ArcPy</a:t>
            </a:r>
            <a:r>
              <a:rPr lang="zh-CN" altLang="en-US" dirty="0" smtClean="0"/>
              <a:t>进行各种地处理。</a:t>
            </a:r>
            <a:endParaRPr lang="zh-CN" altLang="en-US" dirty="0"/>
          </a:p>
        </p:txBody>
      </p:sp>
    </p:spTree>
    <p:extLst>
      <p:ext uri="{BB962C8B-B14F-4D97-AF65-F5344CB8AC3E}">
        <p14:creationId xmlns:p14="http://schemas.microsoft.com/office/powerpoint/2010/main" val="2978532670"/>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372600"/>
            <a:ext cx="8229600" cy="1031048"/>
          </a:xfrm>
        </p:spPr>
        <p:txBody>
          <a:bodyPr>
            <a:normAutofit/>
          </a:bodyPr>
          <a:lstStyle/>
          <a:p>
            <a:r>
              <a:rPr lang="zh-CN" altLang="en-US" dirty="0" smtClean="0">
                <a:latin typeface="华文新魏" pitchFamily="2" charset="-122"/>
                <a:ea typeface="华文新魏" pitchFamily="2" charset="-122"/>
              </a:rPr>
              <a:t>批处理</a:t>
            </a:r>
            <a:endParaRPr lang="zh-CN" altLang="en-US" dirty="0">
              <a:latin typeface="华文新魏" pitchFamily="2" charset="-122"/>
              <a:ea typeface="华文新魏" pitchFamily="2" charset="-122"/>
            </a:endParaRPr>
          </a:p>
        </p:txBody>
      </p:sp>
      <p:sp>
        <p:nvSpPr>
          <p:cNvPr id="3" name="内容占位符 2"/>
          <p:cNvSpPr>
            <a:spLocks noGrp="1"/>
          </p:cNvSpPr>
          <p:nvPr>
            <p:ph idx="1"/>
          </p:nvPr>
        </p:nvSpPr>
        <p:spPr/>
        <p:txBody>
          <a:bodyPr/>
          <a:lstStyle/>
          <a:p>
            <a:r>
              <a:rPr lang="en-US" altLang="zh-CN" dirty="0" smtClean="0"/>
              <a:t>ArcGIS</a:t>
            </a:r>
            <a:r>
              <a:rPr lang="zh-CN" altLang="en-US" dirty="0" smtClean="0"/>
              <a:t>中大多数工具的数据处理是输入一个数据，然后输出一个数据，不能对多个数据进行相同的处理，也不能对同个数据进行不同处理（不同参数）。</a:t>
            </a:r>
            <a:endParaRPr lang="en-US" altLang="zh-CN" dirty="0" smtClean="0"/>
          </a:p>
          <a:p>
            <a:r>
              <a:rPr lang="zh-CN" altLang="en-US" dirty="0" smtClean="0"/>
              <a:t> </a:t>
            </a:r>
            <a:r>
              <a:rPr lang="zh-CN" altLang="zh-CN" dirty="0" smtClean="0"/>
              <a:t>批处理</a:t>
            </a:r>
            <a:r>
              <a:rPr lang="zh-CN" altLang="en-US" dirty="0" smtClean="0"/>
              <a:t>就是实现对</a:t>
            </a:r>
            <a:r>
              <a:rPr lang="zh-CN" altLang="en-US" dirty="0"/>
              <a:t>多个数据进行相同的处理</a:t>
            </a:r>
            <a:r>
              <a:rPr lang="zh-CN" altLang="en-US" dirty="0" smtClean="0"/>
              <a:t>，</a:t>
            </a:r>
            <a:r>
              <a:rPr lang="zh-CN" altLang="en-US" dirty="0"/>
              <a:t>以及</a:t>
            </a:r>
            <a:r>
              <a:rPr lang="zh-CN" altLang="en-US" dirty="0" smtClean="0"/>
              <a:t>对</a:t>
            </a:r>
            <a:r>
              <a:rPr lang="zh-CN" altLang="en-US" dirty="0"/>
              <a:t>同个数据进行不同处理（不同参数）。</a:t>
            </a:r>
            <a:endParaRPr lang="zh-CN" altLang="zh-CN" dirty="0"/>
          </a:p>
        </p:txBody>
      </p:sp>
      <p:sp>
        <p:nvSpPr>
          <p:cNvPr id="4" name="Text Box 8"/>
          <p:cNvSpPr txBox="1">
            <a:spLocks noChangeArrowheads="1"/>
          </p:cNvSpPr>
          <p:nvPr/>
        </p:nvSpPr>
        <p:spPr bwMode="auto">
          <a:xfrm>
            <a:off x="768436" y="372600"/>
            <a:ext cx="647700" cy="9144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spcBef>
                <a:spcPct val="50000"/>
              </a:spcBef>
            </a:pPr>
            <a:r>
              <a:rPr lang="en-US" altLang="zh-CN" sz="5400" b="1" dirty="0"/>
              <a:t>1</a:t>
            </a:r>
          </a:p>
        </p:txBody>
      </p:sp>
    </p:spTree>
    <p:extLst>
      <p:ext uri="{BB962C8B-B14F-4D97-AF65-F5344CB8AC3E}">
        <p14:creationId xmlns:p14="http://schemas.microsoft.com/office/powerpoint/2010/main" val="2112865329"/>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96752"/>
            <a:ext cx="8229600" cy="2880320"/>
          </a:xfrm>
        </p:spPr>
        <p:txBody>
          <a:bodyPr>
            <a:normAutofit/>
          </a:bodyPr>
          <a:lstStyle/>
          <a:p>
            <a:r>
              <a:rPr lang="zh-CN" altLang="en-US" dirty="0" smtClean="0"/>
              <a:t>实例一：对</a:t>
            </a:r>
            <a:r>
              <a:rPr lang="zh-CN" altLang="en-US" dirty="0"/>
              <a:t>一</a:t>
            </a:r>
            <a:r>
              <a:rPr lang="zh-CN" altLang="en-US" dirty="0" smtClean="0"/>
              <a:t>个文件夹中的数据（要素类）进行批处理切割（</a:t>
            </a:r>
            <a:r>
              <a:rPr lang="en-US" altLang="zh-CN" dirty="0" smtClean="0"/>
              <a:t>clip</a:t>
            </a:r>
            <a:r>
              <a:rPr lang="zh-CN" altLang="en-US" dirty="0" smtClean="0"/>
              <a:t>）操作，输出数据存放在另一个文件夹中，每个数据的名称为“</a:t>
            </a:r>
            <a:r>
              <a:rPr lang="en-US" altLang="zh-CN" dirty="0" smtClean="0"/>
              <a:t>clip_</a:t>
            </a:r>
            <a:r>
              <a:rPr lang="zh-CN" altLang="en-US" dirty="0" smtClean="0"/>
              <a:t>”加原有数据的文件名。</a:t>
            </a:r>
            <a:endParaRPr lang="zh-CN" altLang="en-US" dirty="0"/>
          </a:p>
        </p:txBody>
      </p:sp>
    </p:spTree>
    <p:extLst>
      <p:ext uri="{BB962C8B-B14F-4D97-AF65-F5344CB8AC3E}">
        <p14:creationId xmlns:p14="http://schemas.microsoft.com/office/powerpoint/2010/main" val="194857741"/>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2345313908"/>
              </p:ext>
            </p:extLst>
          </p:nvPr>
        </p:nvGraphicFramePr>
        <p:xfrm>
          <a:off x="574761" y="1268760"/>
          <a:ext cx="7992888" cy="1685537"/>
        </p:xfrm>
        <a:graphic>
          <a:graphicData uri="http://schemas.openxmlformats.org/drawingml/2006/table">
            <a:tbl>
              <a:tblPr firstRow="1" bandRow="1">
                <a:tableStyleId>{5C22544A-7EE6-4342-B048-85BDC9FD1C3A}</a:tableStyleId>
              </a:tblPr>
              <a:tblGrid>
                <a:gridCol w="3996444"/>
                <a:gridCol w="3996444"/>
              </a:tblGrid>
              <a:tr h="336407">
                <a:tc>
                  <a:txBody>
                    <a:bodyPr/>
                    <a:lstStyle/>
                    <a:p>
                      <a:pPr algn="ctr"/>
                      <a:r>
                        <a:rPr lang="zh-CN" altLang="en-US" dirty="0" smtClean="0"/>
                        <a:t>函数</a:t>
                      </a:r>
                      <a:endParaRPr lang="zh-CN" altLang="en-US" dirty="0">
                        <a:solidFill>
                          <a:schemeClr val="tx1"/>
                        </a:solidFill>
                      </a:endParaRPr>
                    </a:p>
                  </a:txBody>
                  <a:tcPr/>
                </a:tc>
                <a:tc>
                  <a:txBody>
                    <a:bodyPr/>
                    <a:lstStyle/>
                    <a:p>
                      <a:pPr algn="ctr"/>
                      <a:r>
                        <a:rPr lang="zh-CN" altLang="en-US" dirty="0" smtClean="0"/>
                        <a:t>参数</a:t>
                      </a:r>
                      <a:endParaRPr lang="zh-CN" altLang="en-US" dirty="0">
                        <a:solidFill>
                          <a:schemeClr val="tx1"/>
                        </a:solidFill>
                      </a:endParaRPr>
                    </a:p>
                  </a:txBody>
                  <a:tcPr/>
                </a:tc>
              </a:tr>
              <a:tr h="1319777">
                <a:tc>
                  <a:txBody>
                    <a:bodyPr/>
                    <a:lstStyle/>
                    <a:p>
                      <a:r>
                        <a:rPr lang="en-US" altLang="zh-CN" dirty="0" err="1" smtClean="0"/>
                        <a:t>Clip_analysis</a:t>
                      </a:r>
                      <a:r>
                        <a:rPr lang="en-US" altLang="zh-CN" dirty="0" smtClean="0"/>
                        <a:t> (</a:t>
                      </a:r>
                      <a:r>
                        <a:rPr lang="en-US" altLang="zh-CN" dirty="0" err="1" smtClean="0"/>
                        <a:t>in_features</a:t>
                      </a:r>
                      <a:r>
                        <a:rPr lang="en-US" altLang="zh-CN" dirty="0" smtClean="0"/>
                        <a:t>, </a:t>
                      </a:r>
                      <a:r>
                        <a:rPr lang="en-US" altLang="zh-CN" dirty="0" err="1" smtClean="0"/>
                        <a:t>clip_features</a:t>
                      </a:r>
                      <a:r>
                        <a:rPr lang="en-US" altLang="zh-CN" dirty="0" smtClean="0"/>
                        <a:t>, </a:t>
                      </a:r>
                      <a:r>
                        <a:rPr lang="en-US" altLang="zh-CN" dirty="0" err="1" smtClean="0"/>
                        <a:t>out_feature_class</a:t>
                      </a:r>
                      <a:r>
                        <a:rPr lang="en-US" altLang="zh-CN" dirty="0" smtClean="0"/>
                        <a:t>, {</a:t>
                      </a:r>
                      <a:r>
                        <a:rPr lang="en-US" altLang="zh-CN" dirty="0" err="1" smtClean="0"/>
                        <a:t>cluster_tolerance</a:t>
                      </a:r>
                      <a:r>
                        <a:rPr lang="en-US" altLang="zh-CN" dirty="0" smtClean="0"/>
                        <a:t>})</a:t>
                      </a:r>
                    </a:p>
                    <a:p>
                      <a:endParaRPr lang="zh-CN" altLang="en-US" dirty="0" smtClean="0"/>
                    </a:p>
                    <a:p>
                      <a:endParaRPr lang="zh-CN" altLang="en-US" dirty="0"/>
                    </a:p>
                  </a:txBody>
                  <a:tcPr/>
                </a:tc>
                <a:tc>
                  <a:txBody>
                    <a:bodyPr/>
                    <a:lstStyle/>
                    <a:p>
                      <a:r>
                        <a:rPr lang="en-US" altLang="zh-CN" dirty="0" err="1" smtClean="0"/>
                        <a:t>in_features</a:t>
                      </a:r>
                      <a:r>
                        <a:rPr lang="zh-CN" altLang="en-US" dirty="0" smtClean="0"/>
                        <a:t>：输入要素类</a:t>
                      </a:r>
                      <a:endParaRPr lang="en-US" altLang="zh-CN" dirty="0" smtClean="0"/>
                    </a:p>
                    <a:p>
                      <a:r>
                        <a:rPr lang="en-US" altLang="zh-CN" dirty="0" err="1" smtClean="0"/>
                        <a:t>clip_features</a:t>
                      </a:r>
                      <a:r>
                        <a:rPr lang="zh-CN" altLang="en-US" dirty="0" smtClean="0"/>
                        <a:t>：切割要素类</a:t>
                      </a:r>
                      <a:endParaRPr lang="en-US" altLang="zh-CN" dirty="0" smtClean="0"/>
                    </a:p>
                    <a:p>
                      <a:r>
                        <a:rPr lang="en-US" altLang="zh-CN" dirty="0" err="1" smtClean="0"/>
                        <a:t>out_feature_class</a:t>
                      </a:r>
                      <a:r>
                        <a:rPr lang="zh-CN" altLang="en-US" dirty="0" smtClean="0"/>
                        <a:t>：输出要素类</a:t>
                      </a:r>
                      <a:endParaRPr lang="en-US" altLang="zh-CN" dirty="0" smtClean="0"/>
                    </a:p>
                    <a:p>
                      <a:r>
                        <a:rPr lang="en-US" altLang="zh-CN" dirty="0" err="1" smtClean="0"/>
                        <a:t>cluster_tolerance</a:t>
                      </a:r>
                      <a:r>
                        <a:rPr lang="zh-CN" altLang="en-US" dirty="0" smtClean="0"/>
                        <a:t>：容差</a:t>
                      </a:r>
                      <a:endParaRPr lang="zh-CN" altLang="en-US" dirty="0"/>
                    </a:p>
                  </a:txBody>
                  <a:tcPr/>
                </a:tc>
              </a:tr>
            </a:tbl>
          </a:graphicData>
        </a:graphic>
      </p:graphicFrame>
      <p:sp>
        <p:nvSpPr>
          <p:cNvPr id="9" name="矩形 8"/>
          <p:cNvSpPr/>
          <p:nvPr/>
        </p:nvSpPr>
        <p:spPr>
          <a:xfrm>
            <a:off x="3630081" y="620685"/>
            <a:ext cx="1882247" cy="461665"/>
          </a:xfrm>
          <a:prstGeom prst="rect">
            <a:avLst/>
          </a:prstGeom>
        </p:spPr>
        <p:txBody>
          <a:bodyPr wrap="none">
            <a:spAutoFit/>
          </a:bodyPr>
          <a:lstStyle/>
          <a:p>
            <a:r>
              <a:rPr lang="en-US" altLang="zh-CN" sz="2400" dirty="0" smtClean="0"/>
              <a:t>Clip</a:t>
            </a:r>
            <a:r>
              <a:rPr lang="zh-CN" altLang="en-US" sz="2400" dirty="0" smtClean="0"/>
              <a:t>工具函数</a:t>
            </a:r>
            <a:endParaRPr lang="zh-CN" alt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4" y="3068960"/>
            <a:ext cx="6913563"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3707904" y="6055618"/>
            <a:ext cx="2190023" cy="461665"/>
          </a:xfrm>
          <a:prstGeom prst="rect">
            <a:avLst/>
          </a:prstGeom>
        </p:spPr>
        <p:txBody>
          <a:bodyPr wrap="none">
            <a:spAutoFit/>
          </a:bodyPr>
          <a:lstStyle/>
          <a:p>
            <a:r>
              <a:rPr lang="en-US" altLang="zh-CN" sz="2400" dirty="0" smtClean="0"/>
              <a:t>Clip</a:t>
            </a:r>
            <a:r>
              <a:rPr lang="zh-CN" altLang="en-US" sz="2400" dirty="0" smtClean="0"/>
              <a:t>操作示意图</a:t>
            </a:r>
            <a:endParaRPr lang="zh-CN" altLang="en-US" sz="2400" dirty="0"/>
          </a:p>
        </p:txBody>
      </p:sp>
    </p:spTree>
    <p:extLst>
      <p:ext uri="{BB962C8B-B14F-4D97-AF65-F5344CB8AC3E}">
        <p14:creationId xmlns:p14="http://schemas.microsoft.com/office/powerpoint/2010/main" val="545275645"/>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552" y="1268760"/>
            <a:ext cx="8496944" cy="3416320"/>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err="1"/>
              <a:t>env.workspace</a:t>
            </a:r>
            <a:r>
              <a:rPr lang="en-US" altLang="zh-CN" sz="2400" dirty="0"/>
              <a:t> = "C:\\data\\input"</a:t>
            </a:r>
          </a:p>
          <a:p>
            <a:r>
              <a:rPr lang="en-US" altLang="zh-CN" sz="2400" dirty="0" err="1"/>
              <a:t>clipFeature</a:t>
            </a:r>
            <a:r>
              <a:rPr lang="en-US" altLang="zh-CN" sz="2400" dirty="0"/>
              <a:t> = "c:\\data\\clipFeature.shp"</a:t>
            </a:r>
          </a:p>
          <a:p>
            <a:r>
              <a:rPr lang="en-US" altLang="zh-CN" sz="2400" dirty="0"/>
              <a:t>fcs = </a:t>
            </a:r>
            <a:r>
              <a:rPr lang="en-US" altLang="zh-CN" sz="2400" dirty="0" err="1"/>
              <a:t>arcpy.ListFeatureClasses</a:t>
            </a:r>
            <a:r>
              <a:rPr lang="en-US" altLang="zh-CN" sz="2400" dirty="0"/>
              <a:t>()</a:t>
            </a:r>
          </a:p>
          <a:p>
            <a:r>
              <a:rPr lang="en-US" altLang="zh-CN" sz="2400" dirty="0"/>
              <a:t>for fc in fcs:</a:t>
            </a:r>
          </a:p>
          <a:p>
            <a:r>
              <a:rPr lang="en-US" altLang="zh-CN" sz="2400" dirty="0"/>
              <a:t>   </a:t>
            </a:r>
            <a:r>
              <a:rPr lang="en-US" altLang="zh-CN" sz="2400" dirty="0" err="1"/>
              <a:t>outFeatureClass</a:t>
            </a:r>
            <a:r>
              <a:rPr lang="en-US" altLang="zh-CN" sz="2400" dirty="0"/>
              <a:t> = "c:\\data\\output\\clip_" + fc</a:t>
            </a:r>
          </a:p>
          <a:p>
            <a:r>
              <a:rPr lang="en-US" altLang="zh-CN" sz="2400" dirty="0"/>
              <a:t>   </a:t>
            </a:r>
            <a:r>
              <a:rPr lang="en-US" altLang="zh-CN" sz="2400" dirty="0" err="1"/>
              <a:t>arcpy.Clip_analysis</a:t>
            </a:r>
            <a:r>
              <a:rPr lang="en-US" altLang="zh-CN" sz="2400" dirty="0"/>
              <a:t>(fc, </a:t>
            </a:r>
            <a:r>
              <a:rPr lang="en-US" altLang="zh-CN" sz="2400" dirty="0" err="1"/>
              <a:t>clipFeature</a:t>
            </a:r>
            <a:r>
              <a:rPr lang="en-US" altLang="zh-CN" sz="2400" dirty="0"/>
              <a:t>, </a:t>
            </a:r>
            <a:r>
              <a:rPr lang="en-US" altLang="zh-CN" sz="2400" dirty="0" err="1"/>
              <a:t>outFeatureClass</a:t>
            </a:r>
            <a:r>
              <a:rPr lang="en-US" altLang="zh-CN" sz="2400" dirty="0"/>
              <a:t>)</a:t>
            </a:r>
          </a:p>
          <a:p>
            <a:endParaRPr lang="en-US" altLang="zh-CN" sz="2400" dirty="0"/>
          </a:p>
        </p:txBody>
      </p:sp>
      <p:sp>
        <p:nvSpPr>
          <p:cNvPr id="5" name="TextBox 4"/>
          <p:cNvSpPr txBox="1"/>
          <p:nvPr/>
        </p:nvSpPr>
        <p:spPr>
          <a:xfrm>
            <a:off x="3203848" y="5085184"/>
            <a:ext cx="2448272" cy="461665"/>
          </a:xfrm>
          <a:prstGeom prst="rect">
            <a:avLst/>
          </a:prstGeom>
          <a:noFill/>
        </p:spPr>
        <p:txBody>
          <a:bodyPr wrap="square" rtlCol="0">
            <a:spAutoFit/>
          </a:bodyPr>
          <a:lstStyle/>
          <a:p>
            <a:r>
              <a:rPr lang="zh-CN" altLang="en-US" sz="2400" dirty="0" smtClean="0"/>
              <a:t>批处理切割操作</a:t>
            </a:r>
            <a:endParaRPr lang="zh-CN" altLang="en-US" sz="2400" dirty="0"/>
          </a:p>
        </p:txBody>
      </p:sp>
    </p:spTree>
    <p:extLst>
      <p:ext uri="{BB962C8B-B14F-4D97-AF65-F5344CB8AC3E}">
        <p14:creationId xmlns:p14="http://schemas.microsoft.com/office/powerpoint/2010/main" val="581539115"/>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实例二：</a:t>
            </a:r>
            <a:r>
              <a:rPr lang="zh-CN" altLang="en-US" dirty="0"/>
              <a:t>对一个文件夹中的数据（要素类）进行</a:t>
            </a:r>
            <a:r>
              <a:rPr lang="zh-CN" altLang="en-US" dirty="0" smtClean="0"/>
              <a:t>批处理分割（</a:t>
            </a:r>
            <a:r>
              <a:rPr lang="en-US" altLang="zh-CN" dirty="0"/>
              <a:t>split</a:t>
            </a:r>
            <a:r>
              <a:rPr lang="zh-CN" altLang="en-US" dirty="0" smtClean="0"/>
              <a:t>）操作，每个输入数据分割后产生的多个数据存放到一个新建的文件夹中，文件夹名为输入数据的文件名（不包括扩展名）。</a:t>
            </a:r>
            <a:endParaRPr lang="zh-CN" altLang="en-US" dirty="0"/>
          </a:p>
          <a:p>
            <a:endParaRPr lang="zh-CN" altLang="en-US" dirty="0"/>
          </a:p>
        </p:txBody>
      </p:sp>
    </p:spTree>
    <p:extLst>
      <p:ext uri="{BB962C8B-B14F-4D97-AF65-F5344CB8AC3E}">
        <p14:creationId xmlns:p14="http://schemas.microsoft.com/office/powerpoint/2010/main" val="99130808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835191527"/>
              </p:ext>
            </p:extLst>
          </p:nvPr>
        </p:nvGraphicFramePr>
        <p:xfrm>
          <a:off x="611560" y="1052736"/>
          <a:ext cx="7992888" cy="1944216"/>
        </p:xfrm>
        <a:graphic>
          <a:graphicData uri="http://schemas.openxmlformats.org/drawingml/2006/table">
            <a:tbl>
              <a:tblPr firstRow="1" bandRow="1">
                <a:tableStyleId>{5C22544A-7EE6-4342-B048-85BDC9FD1C3A}</a:tableStyleId>
              </a:tblPr>
              <a:tblGrid>
                <a:gridCol w="3996444"/>
                <a:gridCol w="3996444"/>
              </a:tblGrid>
              <a:tr h="394912">
                <a:tc>
                  <a:txBody>
                    <a:bodyPr/>
                    <a:lstStyle/>
                    <a:p>
                      <a:pPr algn="ctr"/>
                      <a:r>
                        <a:rPr lang="zh-CN" altLang="en-US" dirty="0" smtClean="0"/>
                        <a:t>函数</a:t>
                      </a:r>
                      <a:endParaRPr lang="zh-CN" altLang="en-US" dirty="0">
                        <a:solidFill>
                          <a:schemeClr val="tx1"/>
                        </a:solidFill>
                      </a:endParaRPr>
                    </a:p>
                  </a:txBody>
                  <a:tcPr/>
                </a:tc>
                <a:tc>
                  <a:txBody>
                    <a:bodyPr/>
                    <a:lstStyle/>
                    <a:p>
                      <a:pPr algn="ctr"/>
                      <a:r>
                        <a:rPr lang="zh-CN" altLang="en-US" dirty="0" smtClean="0"/>
                        <a:t>参数</a:t>
                      </a:r>
                      <a:endParaRPr lang="zh-CN" altLang="en-US" dirty="0">
                        <a:solidFill>
                          <a:schemeClr val="tx1"/>
                        </a:solidFill>
                      </a:endParaRPr>
                    </a:p>
                  </a:txBody>
                  <a:tcPr/>
                </a:tc>
              </a:tr>
              <a:tr h="15493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Split_analysis</a:t>
                      </a:r>
                      <a:r>
                        <a:rPr lang="en-US" altLang="zh-CN" dirty="0" smtClean="0"/>
                        <a:t> (</a:t>
                      </a:r>
                      <a:r>
                        <a:rPr lang="en-US" altLang="zh-CN" dirty="0" err="1" smtClean="0"/>
                        <a:t>in_features</a:t>
                      </a:r>
                      <a:r>
                        <a:rPr lang="en-US" altLang="zh-CN" dirty="0" smtClean="0"/>
                        <a:t>, </a:t>
                      </a:r>
                      <a:r>
                        <a:rPr lang="en-US" altLang="zh-CN" dirty="0" err="1" smtClean="0"/>
                        <a:t>split_features</a:t>
                      </a:r>
                      <a:r>
                        <a:rPr lang="en-US" altLang="zh-CN" dirty="0" smtClean="0"/>
                        <a:t>, </a:t>
                      </a:r>
                      <a:r>
                        <a:rPr lang="en-US" altLang="zh-CN" dirty="0" err="1" smtClean="0"/>
                        <a:t>split_field</a:t>
                      </a:r>
                      <a:r>
                        <a:rPr lang="en-US" altLang="zh-CN" dirty="0" smtClean="0"/>
                        <a:t>, </a:t>
                      </a:r>
                      <a:r>
                        <a:rPr lang="en-US" altLang="zh-CN" dirty="0" err="1" smtClean="0"/>
                        <a:t>out_workspace</a:t>
                      </a:r>
                      <a:r>
                        <a:rPr lang="en-US" altLang="zh-CN" dirty="0" smtClean="0"/>
                        <a:t>, {</a:t>
                      </a:r>
                      <a:r>
                        <a:rPr lang="en-US" altLang="zh-CN" dirty="0" err="1" smtClean="0"/>
                        <a:t>cluster_tolerance</a:t>
                      </a:r>
                      <a:r>
                        <a:rPr lang="en-US" altLang="zh-CN" dirty="0" smtClean="0"/>
                        <a:t>})</a:t>
                      </a:r>
                    </a:p>
                    <a:p>
                      <a:endParaRPr lang="zh-CN" altLang="en-US" dirty="0"/>
                    </a:p>
                  </a:txBody>
                  <a:tcPr/>
                </a:tc>
                <a:tc>
                  <a:txBody>
                    <a:bodyPr/>
                    <a:lstStyle/>
                    <a:p>
                      <a:r>
                        <a:rPr lang="en-US" altLang="zh-CN" dirty="0" err="1" smtClean="0"/>
                        <a:t>in_features</a:t>
                      </a:r>
                      <a:r>
                        <a:rPr lang="zh-CN" altLang="en-US" dirty="0" smtClean="0"/>
                        <a:t>：输入要素类</a:t>
                      </a:r>
                      <a:endParaRPr lang="en-US" altLang="zh-CN" dirty="0" smtClean="0"/>
                    </a:p>
                    <a:p>
                      <a:r>
                        <a:rPr lang="en-US" altLang="zh-CN" dirty="0" err="1" smtClean="0"/>
                        <a:t>split_features</a:t>
                      </a:r>
                      <a:r>
                        <a:rPr lang="zh-CN" altLang="en-US" dirty="0" smtClean="0"/>
                        <a:t>：分割要素类</a:t>
                      </a:r>
                      <a:endParaRPr lang="en-US" altLang="zh-CN" dirty="0" smtClean="0"/>
                    </a:p>
                    <a:p>
                      <a:r>
                        <a:rPr lang="en-US" altLang="zh-CN" dirty="0" err="1" smtClean="0"/>
                        <a:t>split_field</a:t>
                      </a:r>
                      <a:r>
                        <a:rPr lang="zh-CN" altLang="en-US" dirty="0" smtClean="0"/>
                        <a:t>：分割字段</a:t>
                      </a:r>
                      <a:endParaRPr lang="en-US" altLang="zh-CN" dirty="0" smtClean="0"/>
                    </a:p>
                    <a:p>
                      <a:r>
                        <a:rPr lang="en-US" altLang="zh-CN" dirty="0" err="1" smtClean="0"/>
                        <a:t>out_workspace</a:t>
                      </a:r>
                      <a:r>
                        <a:rPr lang="zh-CN" altLang="en-US" dirty="0" smtClean="0"/>
                        <a:t>：输出工作空间</a:t>
                      </a:r>
                      <a:endParaRPr lang="en-US" altLang="zh-CN" dirty="0" smtClean="0"/>
                    </a:p>
                    <a:p>
                      <a:r>
                        <a:rPr lang="en-US" altLang="zh-CN" dirty="0" err="1" smtClean="0"/>
                        <a:t>cluster_tolerance</a:t>
                      </a:r>
                      <a:r>
                        <a:rPr lang="zh-CN" altLang="en-US" dirty="0" smtClean="0"/>
                        <a:t>：容差</a:t>
                      </a:r>
                      <a:endParaRPr lang="zh-CN" altLang="en-US" dirty="0"/>
                    </a:p>
                  </a:txBody>
                  <a:tcPr/>
                </a:tc>
              </a:tr>
            </a:tbl>
          </a:graphicData>
        </a:graphic>
      </p:graphicFrame>
      <p:sp>
        <p:nvSpPr>
          <p:cNvPr id="4" name="矩形 3"/>
          <p:cNvSpPr/>
          <p:nvPr/>
        </p:nvSpPr>
        <p:spPr>
          <a:xfrm>
            <a:off x="3656564" y="404664"/>
            <a:ext cx="1941557" cy="461665"/>
          </a:xfrm>
          <a:prstGeom prst="rect">
            <a:avLst/>
          </a:prstGeom>
        </p:spPr>
        <p:txBody>
          <a:bodyPr wrap="none">
            <a:spAutoFit/>
          </a:bodyPr>
          <a:lstStyle/>
          <a:p>
            <a:r>
              <a:rPr lang="en-US" altLang="zh-CN" sz="2400" dirty="0"/>
              <a:t>split</a:t>
            </a:r>
            <a:r>
              <a:rPr lang="zh-CN" altLang="en-US" sz="2400" dirty="0" smtClean="0"/>
              <a:t>工具函数</a:t>
            </a:r>
            <a:endParaRPr lang="zh-CN" altLang="en-US"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068960"/>
            <a:ext cx="6840537" cy="309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491880" y="6093296"/>
            <a:ext cx="2249334" cy="461665"/>
          </a:xfrm>
          <a:prstGeom prst="rect">
            <a:avLst/>
          </a:prstGeom>
        </p:spPr>
        <p:txBody>
          <a:bodyPr wrap="none">
            <a:spAutoFit/>
          </a:bodyPr>
          <a:lstStyle/>
          <a:p>
            <a:r>
              <a:rPr lang="en-US" altLang="zh-CN" sz="2400" dirty="0"/>
              <a:t>split</a:t>
            </a:r>
            <a:r>
              <a:rPr lang="zh-CN" altLang="en-US" sz="2400" dirty="0" smtClean="0"/>
              <a:t>操作示意图</a:t>
            </a:r>
            <a:endParaRPr lang="zh-CN" altLang="en-US" sz="2400" dirty="0"/>
          </a:p>
        </p:txBody>
      </p:sp>
    </p:spTree>
    <p:extLst>
      <p:ext uri="{BB962C8B-B14F-4D97-AF65-F5344CB8AC3E}">
        <p14:creationId xmlns:p14="http://schemas.microsoft.com/office/powerpoint/2010/main" val="1233245074"/>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9270" y="1124744"/>
            <a:ext cx="8183170" cy="4154984"/>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a:t>import </a:t>
            </a:r>
            <a:r>
              <a:rPr lang="en-US" altLang="zh-CN" sz="2400" dirty="0" err="1"/>
              <a:t>os</a:t>
            </a:r>
            <a:endParaRPr lang="en-US" altLang="zh-CN" sz="2400" dirty="0"/>
          </a:p>
          <a:p>
            <a:r>
              <a:rPr lang="en-US" altLang="zh-CN" sz="2400" dirty="0" err="1"/>
              <a:t>env.workspace</a:t>
            </a:r>
            <a:r>
              <a:rPr lang="en-US" altLang="zh-CN" sz="2400" dirty="0"/>
              <a:t> = "C:\\data\\input"</a:t>
            </a:r>
          </a:p>
          <a:p>
            <a:r>
              <a:rPr lang="en-US" altLang="zh-CN" sz="2400" dirty="0" err="1"/>
              <a:t>splitFeature</a:t>
            </a:r>
            <a:r>
              <a:rPr lang="en-US" altLang="zh-CN" sz="2400" dirty="0"/>
              <a:t> = "c:\\data\\shanghai.shp"</a:t>
            </a:r>
          </a:p>
          <a:p>
            <a:r>
              <a:rPr lang="en-US" altLang="zh-CN" sz="2400" dirty="0"/>
              <a:t>fcs = </a:t>
            </a:r>
            <a:r>
              <a:rPr lang="en-US" altLang="zh-CN" sz="2400" dirty="0" err="1"/>
              <a:t>arcpy.ListFeatureClasses</a:t>
            </a:r>
            <a:r>
              <a:rPr lang="en-US" altLang="zh-CN" sz="2400" dirty="0"/>
              <a:t>()</a:t>
            </a:r>
          </a:p>
          <a:p>
            <a:r>
              <a:rPr lang="en-US" altLang="zh-CN" sz="2400" dirty="0"/>
              <a:t>for fc in fcs:</a:t>
            </a:r>
          </a:p>
          <a:p>
            <a:r>
              <a:rPr lang="en-US" altLang="zh-CN" sz="2400" dirty="0"/>
              <a:t>    path = "c:\\data\\output\\" + </a:t>
            </a:r>
            <a:r>
              <a:rPr lang="en-US" altLang="zh-CN" sz="2400" dirty="0" err="1"/>
              <a:t>fc.split</a:t>
            </a:r>
            <a:r>
              <a:rPr lang="en-US" altLang="zh-CN" sz="2400" dirty="0"/>
              <a:t>(".")[0]</a:t>
            </a:r>
          </a:p>
          <a:p>
            <a:r>
              <a:rPr lang="en-US" altLang="zh-CN" sz="2400" dirty="0"/>
              <a:t>    </a:t>
            </a:r>
            <a:r>
              <a:rPr lang="en-US" altLang="zh-CN" sz="2400" dirty="0" err="1"/>
              <a:t>os.mkdir</a:t>
            </a:r>
            <a:r>
              <a:rPr lang="en-US" altLang="zh-CN" sz="2400" dirty="0"/>
              <a:t>(path)</a:t>
            </a:r>
          </a:p>
          <a:p>
            <a:r>
              <a:rPr lang="en-US" altLang="zh-CN" sz="2400" dirty="0"/>
              <a:t>    </a:t>
            </a:r>
            <a:r>
              <a:rPr lang="en-US" altLang="zh-CN" sz="2400" dirty="0" err="1"/>
              <a:t>arcpy.Split_analysis</a:t>
            </a:r>
            <a:r>
              <a:rPr lang="en-US" altLang="zh-CN" sz="2400" dirty="0"/>
              <a:t> (fc, </a:t>
            </a:r>
            <a:r>
              <a:rPr lang="en-US" altLang="zh-CN" sz="2400" dirty="0" err="1"/>
              <a:t>splitFeature</a:t>
            </a:r>
            <a:r>
              <a:rPr lang="en-US" altLang="zh-CN" sz="2400" dirty="0"/>
              <a:t>, "NAME", path)</a:t>
            </a:r>
          </a:p>
          <a:p>
            <a:endParaRPr lang="en-US" altLang="zh-CN" sz="2400" dirty="0"/>
          </a:p>
        </p:txBody>
      </p:sp>
      <p:sp>
        <p:nvSpPr>
          <p:cNvPr id="3" name="TextBox 2"/>
          <p:cNvSpPr txBox="1"/>
          <p:nvPr/>
        </p:nvSpPr>
        <p:spPr>
          <a:xfrm>
            <a:off x="2843808" y="5445224"/>
            <a:ext cx="2448272" cy="461665"/>
          </a:xfrm>
          <a:prstGeom prst="rect">
            <a:avLst/>
          </a:prstGeom>
          <a:noFill/>
        </p:spPr>
        <p:txBody>
          <a:bodyPr wrap="square" rtlCol="0">
            <a:spAutoFit/>
          </a:bodyPr>
          <a:lstStyle/>
          <a:p>
            <a:r>
              <a:rPr lang="zh-CN" altLang="en-US" sz="2400" dirty="0" smtClean="0"/>
              <a:t>批处理</a:t>
            </a:r>
            <a:r>
              <a:rPr lang="zh-CN" altLang="en-US" sz="2400" dirty="0"/>
              <a:t>分</a:t>
            </a:r>
            <a:r>
              <a:rPr lang="zh-CN" altLang="en-US" sz="2400" dirty="0" smtClean="0"/>
              <a:t>割操作</a:t>
            </a:r>
            <a:endParaRPr lang="zh-CN" altLang="en-US" sz="2400" dirty="0"/>
          </a:p>
        </p:txBody>
      </p:sp>
    </p:spTree>
    <p:extLst>
      <p:ext uri="{BB962C8B-B14F-4D97-AF65-F5344CB8AC3E}">
        <p14:creationId xmlns:p14="http://schemas.microsoft.com/office/powerpoint/2010/main" val="1799425461"/>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实例三：利用</a:t>
            </a:r>
            <a:r>
              <a:rPr lang="en-US" altLang="zh-CN" dirty="0" smtClean="0"/>
              <a:t>Simplify </a:t>
            </a:r>
            <a:r>
              <a:rPr lang="en-US" altLang="zh-CN" dirty="0"/>
              <a:t>Line (Cartography</a:t>
            </a:r>
            <a:r>
              <a:rPr lang="en-US" altLang="zh-CN" dirty="0" smtClean="0"/>
              <a:t>)</a:t>
            </a:r>
            <a:r>
              <a:rPr lang="zh-CN" altLang="en-US" dirty="0" smtClean="0"/>
              <a:t>工具简化我国大陆海岸线。设定不同的容差参数值，得到不同简化程度的海岸线。对每一个输出海岸线，计算顶点数及线长度，并与原始数据的顶点数和线长度进行比较。设置精度阈值，确定符合精度要求、数据压缩比最高的结果。</a:t>
            </a:r>
            <a:r>
              <a:rPr lang="en-US" altLang="zh-CN" dirty="0" smtClean="0"/>
              <a:t> </a:t>
            </a:r>
            <a:endParaRPr lang="en-US" altLang="zh-CN" dirty="0"/>
          </a:p>
          <a:p>
            <a:endParaRPr lang="zh-CN" altLang="en-US" dirty="0"/>
          </a:p>
        </p:txBody>
      </p:sp>
    </p:spTree>
    <p:extLst>
      <p:ext uri="{BB962C8B-B14F-4D97-AF65-F5344CB8AC3E}">
        <p14:creationId xmlns:p14="http://schemas.microsoft.com/office/powerpoint/2010/main" val="3626143637"/>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80728"/>
            <a:ext cx="7269102" cy="4222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093983" y="5648527"/>
            <a:ext cx="3168352" cy="461665"/>
          </a:xfrm>
          <a:prstGeom prst="rect">
            <a:avLst/>
          </a:prstGeom>
        </p:spPr>
        <p:txBody>
          <a:bodyPr wrap="square">
            <a:spAutoFit/>
          </a:bodyPr>
          <a:lstStyle/>
          <a:p>
            <a:r>
              <a:rPr lang="en-US" altLang="zh-CN" sz="2400" dirty="0" err="1" smtClean="0"/>
              <a:t>simplifyLine</a:t>
            </a:r>
            <a:r>
              <a:rPr lang="zh-CN" altLang="en-US" sz="2400" dirty="0" smtClean="0"/>
              <a:t>操作示意</a:t>
            </a:r>
            <a:endParaRPr lang="zh-CN" altLang="en-US" sz="2400" dirty="0"/>
          </a:p>
        </p:txBody>
      </p:sp>
    </p:spTree>
    <p:extLst>
      <p:ext uri="{BB962C8B-B14F-4D97-AF65-F5344CB8AC3E}">
        <p14:creationId xmlns:p14="http://schemas.microsoft.com/office/powerpoint/2010/main" val="3215517191"/>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3009822674"/>
              </p:ext>
            </p:extLst>
          </p:nvPr>
        </p:nvGraphicFramePr>
        <p:xfrm>
          <a:off x="395536" y="1988840"/>
          <a:ext cx="8496944" cy="2969454"/>
        </p:xfrm>
        <a:graphic>
          <a:graphicData uri="http://schemas.openxmlformats.org/drawingml/2006/table">
            <a:tbl>
              <a:tblPr firstRow="1" bandRow="1">
                <a:tableStyleId>{5C22544A-7EE6-4342-B048-85BDC9FD1C3A}</a:tableStyleId>
              </a:tblPr>
              <a:tblGrid>
                <a:gridCol w="4248472"/>
                <a:gridCol w="4248472"/>
              </a:tblGrid>
              <a:tr h="409134">
                <a:tc>
                  <a:txBody>
                    <a:bodyPr/>
                    <a:lstStyle/>
                    <a:p>
                      <a:pPr algn="ctr"/>
                      <a:r>
                        <a:rPr lang="zh-CN" altLang="en-US" dirty="0" smtClean="0"/>
                        <a:t>函数</a:t>
                      </a:r>
                      <a:endParaRPr lang="zh-CN" altLang="en-US" dirty="0">
                        <a:solidFill>
                          <a:schemeClr val="tx1"/>
                        </a:solidFill>
                      </a:endParaRPr>
                    </a:p>
                  </a:txBody>
                  <a:tcPr/>
                </a:tc>
                <a:tc>
                  <a:txBody>
                    <a:bodyPr/>
                    <a:lstStyle/>
                    <a:p>
                      <a:pPr algn="ctr"/>
                      <a:r>
                        <a:rPr lang="zh-CN" altLang="en-US" dirty="0" smtClean="0"/>
                        <a:t>参数</a:t>
                      </a:r>
                      <a:endParaRPr lang="zh-CN" altLang="en-US" dirty="0">
                        <a:solidFill>
                          <a:schemeClr val="tx1"/>
                        </a:solidFill>
                      </a:endParaRPr>
                    </a:p>
                  </a:txBody>
                  <a:tcPr/>
                </a:tc>
              </a:tr>
              <a:tr h="16452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SimplifyLine_cartography</a:t>
                      </a:r>
                      <a:r>
                        <a:rPr lang="en-US" altLang="zh-CN" dirty="0" smtClean="0"/>
                        <a:t> (</a:t>
                      </a:r>
                      <a:r>
                        <a:rPr lang="en-US" altLang="zh-CN" dirty="0" err="1" smtClean="0"/>
                        <a:t>in_features</a:t>
                      </a:r>
                      <a:r>
                        <a:rPr lang="en-US" altLang="zh-CN" dirty="0" smtClean="0"/>
                        <a:t>, </a:t>
                      </a:r>
                      <a:r>
                        <a:rPr lang="en-US" altLang="zh-CN" dirty="0" err="1" smtClean="0"/>
                        <a:t>out_feature_class</a:t>
                      </a:r>
                      <a:r>
                        <a:rPr lang="en-US" altLang="zh-CN" dirty="0" smtClean="0"/>
                        <a:t>, algorithm, tolerance, {</a:t>
                      </a:r>
                      <a:r>
                        <a:rPr lang="en-US" altLang="zh-CN" dirty="0" err="1" smtClean="0"/>
                        <a:t>error_resolving_option</a:t>
                      </a:r>
                      <a:r>
                        <a:rPr lang="en-US" altLang="zh-CN" dirty="0" smtClean="0"/>
                        <a:t>}, {</a:t>
                      </a:r>
                      <a:r>
                        <a:rPr lang="en-US" altLang="zh-CN" dirty="0" err="1" smtClean="0"/>
                        <a:t>collapsed_point_option</a:t>
                      </a:r>
                      <a:r>
                        <a:rPr lang="en-US" altLang="zh-CN" dirty="0" smtClean="0"/>
                        <a:t>}, {</a:t>
                      </a:r>
                      <a:r>
                        <a:rPr lang="en-US" altLang="zh-CN" dirty="0" err="1" smtClean="0"/>
                        <a:t>error_checking_option</a:t>
                      </a:r>
                      <a:r>
                        <a:rPr lang="en-US" altLang="zh-CN" dirty="0" smtClean="0"/>
                        <a:t>})</a:t>
                      </a:r>
                    </a:p>
                    <a:p>
                      <a:endParaRPr lang="zh-CN" altLang="en-US" dirty="0"/>
                    </a:p>
                  </a:txBody>
                  <a:tcPr/>
                </a:tc>
                <a:tc>
                  <a:txBody>
                    <a:bodyPr/>
                    <a:lstStyle/>
                    <a:p>
                      <a:r>
                        <a:rPr lang="en-US" altLang="zh-CN" dirty="0" err="1" smtClean="0"/>
                        <a:t>in_features</a:t>
                      </a:r>
                      <a:r>
                        <a:rPr lang="zh-CN" altLang="en-US" dirty="0" smtClean="0"/>
                        <a:t>：输入要素类</a:t>
                      </a:r>
                      <a:endParaRPr lang="en-US" altLang="zh-CN" dirty="0" smtClean="0"/>
                    </a:p>
                    <a:p>
                      <a:r>
                        <a:rPr lang="en-US" altLang="zh-CN" dirty="0" err="1" smtClean="0"/>
                        <a:t>out_feature_class</a:t>
                      </a:r>
                      <a:r>
                        <a:rPr lang="zh-CN" altLang="en-US" dirty="0" smtClean="0"/>
                        <a:t>：输出要素类</a:t>
                      </a:r>
                      <a:endParaRPr lang="en-US" altLang="zh-CN" dirty="0" smtClean="0"/>
                    </a:p>
                    <a:p>
                      <a:r>
                        <a:rPr lang="en-US" altLang="zh-CN" dirty="0" smtClean="0"/>
                        <a:t>algorithm</a:t>
                      </a:r>
                      <a:r>
                        <a:rPr lang="zh-CN" altLang="en-US" dirty="0" smtClean="0"/>
                        <a:t>：简化算法，</a:t>
                      </a:r>
                      <a:r>
                        <a:rPr lang="en-US" altLang="zh-CN" dirty="0" smtClean="0"/>
                        <a:t>point remove</a:t>
                      </a:r>
                      <a:r>
                        <a:rPr lang="zh-CN" altLang="en-US" dirty="0" smtClean="0"/>
                        <a:t>和</a:t>
                      </a:r>
                      <a:r>
                        <a:rPr lang="en-US" altLang="zh-CN" dirty="0" smtClean="0"/>
                        <a:t>bend</a:t>
                      </a:r>
                      <a:r>
                        <a:rPr lang="en-US" altLang="zh-CN" baseline="0" dirty="0" smtClean="0"/>
                        <a:t> simplify</a:t>
                      </a:r>
                      <a:r>
                        <a:rPr lang="zh-CN" altLang="en-US" baseline="0" dirty="0" smtClean="0"/>
                        <a:t>。</a:t>
                      </a:r>
                      <a:endParaRPr lang="zh-CN" altLang="en-US" dirty="0" smtClean="0"/>
                    </a:p>
                    <a:p>
                      <a:r>
                        <a:rPr lang="en-US" altLang="zh-CN" dirty="0" smtClean="0"/>
                        <a:t>tolerance</a:t>
                      </a:r>
                      <a:r>
                        <a:rPr lang="zh-CN" altLang="en-US" dirty="0" smtClean="0"/>
                        <a:t>：容差</a:t>
                      </a:r>
                      <a:endParaRPr lang="en-US" altLang="zh-CN" dirty="0" smtClean="0"/>
                    </a:p>
                    <a:p>
                      <a:r>
                        <a:rPr lang="en-US" altLang="zh-CN" dirty="0" err="1" smtClean="0"/>
                        <a:t>error_resolving_option</a:t>
                      </a:r>
                      <a:r>
                        <a:rPr lang="zh-CN" altLang="en-US" dirty="0" smtClean="0"/>
                        <a:t>：拓扑错误的处理</a:t>
                      </a:r>
                      <a:endParaRPr lang="en-US" altLang="zh-CN" dirty="0" smtClean="0"/>
                    </a:p>
                    <a:p>
                      <a:r>
                        <a:rPr lang="en-US" altLang="zh-CN" dirty="0" err="1" smtClean="0"/>
                        <a:t>collapsed_point_option</a:t>
                      </a:r>
                      <a:r>
                        <a:rPr lang="zh-CN" altLang="en-US" dirty="0" smtClean="0"/>
                        <a:t>：零长度线是否作为点数据保存。</a:t>
                      </a:r>
                      <a:endParaRPr lang="en-US" altLang="zh-CN" dirty="0" smtClean="0"/>
                    </a:p>
                    <a:p>
                      <a:r>
                        <a:rPr lang="en-US" altLang="zh-CN" dirty="0" err="1" smtClean="0"/>
                        <a:t>error_checking</a:t>
                      </a:r>
                      <a:r>
                        <a:rPr lang="zh-CN" altLang="en-US" dirty="0" smtClean="0"/>
                        <a:t>：拓扑错误的检查</a:t>
                      </a:r>
                      <a:endParaRPr lang="zh-CN" altLang="en-US" dirty="0"/>
                    </a:p>
                  </a:txBody>
                  <a:tcPr/>
                </a:tc>
              </a:tr>
            </a:tbl>
          </a:graphicData>
        </a:graphic>
      </p:graphicFrame>
      <p:sp>
        <p:nvSpPr>
          <p:cNvPr id="6" name="矩形 5"/>
          <p:cNvSpPr/>
          <p:nvPr/>
        </p:nvSpPr>
        <p:spPr>
          <a:xfrm>
            <a:off x="3059832" y="1124744"/>
            <a:ext cx="2906437" cy="461665"/>
          </a:xfrm>
          <a:prstGeom prst="rect">
            <a:avLst/>
          </a:prstGeom>
        </p:spPr>
        <p:txBody>
          <a:bodyPr wrap="none">
            <a:spAutoFit/>
          </a:bodyPr>
          <a:lstStyle/>
          <a:p>
            <a:r>
              <a:rPr lang="en-US" altLang="zh-CN" sz="2400" dirty="0" err="1" smtClean="0"/>
              <a:t>simplifyLine</a:t>
            </a:r>
            <a:r>
              <a:rPr lang="zh-CN" altLang="en-US" sz="2400" dirty="0" smtClean="0"/>
              <a:t>工具函数</a:t>
            </a:r>
            <a:endParaRPr lang="zh-CN" altLang="en-US" sz="2400" dirty="0"/>
          </a:p>
        </p:txBody>
      </p:sp>
    </p:spTree>
    <p:extLst>
      <p:ext uri="{BB962C8B-B14F-4D97-AF65-F5344CB8AC3E}">
        <p14:creationId xmlns:p14="http://schemas.microsoft.com/office/powerpoint/2010/main" val="34986421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1619672" y="546760"/>
            <a:ext cx="6119813"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dirty="0" smtClean="0">
                <a:ea typeface="华文新魏" pitchFamily="2" charset="-122"/>
              </a:rPr>
              <a:t>ArcGIS</a:t>
            </a:r>
            <a:r>
              <a:rPr lang="zh-CN" altLang="en-US" dirty="0" smtClean="0">
                <a:ea typeface="华文新魏" pitchFamily="2" charset="-122"/>
              </a:rPr>
              <a:t>概述</a:t>
            </a:r>
          </a:p>
        </p:txBody>
      </p:sp>
      <p:sp>
        <p:nvSpPr>
          <p:cNvPr id="13315" name="Rectangle 3"/>
          <p:cNvSpPr>
            <a:spLocks noGrp="1" noChangeArrowheads="1"/>
          </p:cNvSpPr>
          <p:nvPr>
            <p:ph idx="1"/>
          </p:nvPr>
        </p:nvSpPr>
        <p:spPr bwMode="auto">
          <a:xfrm>
            <a:off x="685800" y="1844824"/>
            <a:ext cx="7772400" cy="3600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r>
              <a:rPr lang="en-US" altLang="zh-CN" dirty="0"/>
              <a:t>ArcGIS</a:t>
            </a:r>
            <a:r>
              <a:rPr lang="zh-CN" altLang="en-US" dirty="0"/>
              <a:t>是美国</a:t>
            </a:r>
            <a:r>
              <a:rPr lang="en-US" altLang="zh-CN" dirty="0"/>
              <a:t>ESRI</a:t>
            </a:r>
            <a:r>
              <a:rPr lang="zh-CN" altLang="en-US" dirty="0"/>
              <a:t>公司开发的</a:t>
            </a:r>
            <a:r>
              <a:rPr lang="en-US" altLang="zh-CN" dirty="0"/>
              <a:t>GIS</a:t>
            </a:r>
            <a:r>
              <a:rPr lang="zh-CN" altLang="en-US" dirty="0" smtClean="0"/>
              <a:t>软件产品，它不是</a:t>
            </a:r>
            <a:r>
              <a:rPr lang="zh-CN" altLang="en-US" dirty="0"/>
              <a:t>单个软件，而是完整的</a:t>
            </a:r>
            <a:r>
              <a:rPr lang="en-US" altLang="zh-CN" dirty="0"/>
              <a:t>GIS</a:t>
            </a:r>
            <a:r>
              <a:rPr lang="zh-CN" altLang="en-US" dirty="0"/>
              <a:t>软件产品集合</a:t>
            </a:r>
            <a:r>
              <a:rPr lang="zh-CN" altLang="en-US" dirty="0" smtClean="0"/>
              <a:t>，涵盖</a:t>
            </a:r>
            <a:r>
              <a:rPr lang="zh-CN" altLang="en-US" dirty="0"/>
              <a:t>了桌面端、服务器端、移动端等各个方面的</a:t>
            </a:r>
            <a:r>
              <a:rPr lang="en-US" altLang="zh-CN" dirty="0"/>
              <a:t>GIS</a:t>
            </a:r>
            <a:r>
              <a:rPr lang="zh-CN" altLang="en-US" dirty="0"/>
              <a:t>产品</a:t>
            </a:r>
            <a:r>
              <a:rPr lang="zh-CN" altLang="en-US" dirty="0" smtClean="0"/>
              <a:t>。</a:t>
            </a:r>
            <a:endParaRPr lang="zh-CN" altLang="en-US" dirty="0"/>
          </a:p>
          <a:p>
            <a:pPr eaLnBrk="1" hangingPunct="1">
              <a:lnSpc>
                <a:spcPct val="90000"/>
              </a:lnSpc>
            </a:pPr>
            <a:r>
              <a:rPr lang="en-US" altLang="zh-CN" dirty="0"/>
              <a:t>ArcGIS</a:t>
            </a:r>
            <a:r>
              <a:rPr lang="zh-CN" altLang="en-US" dirty="0"/>
              <a:t>目前的最新版本是</a:t>
            </a:r>
            <a:r>
              <a:rPr lang="en-US" altLang="zh-CN" dirty="0"/>
              <a:t>ArcGIS 10.2</a:t>
            </a:r>
            <a:r>
              <a:rPr lang="zh-CN" altLang="en-US" dirty="0"/>
              <a:t>（</a:t>
            </a:r>
            <a:r>
              <a:rPr lang="en-US" altLang="zh-CN" dirty="0"/>
              <a:t>2013</a:t>
            </a:r>
            <a:r>
              <a:rPr lang="zh-CN" altLang="en-US" dirty="0"/>
              <a:t>年推出）。</a:t>
            </a:r>
          </a:p>
        </p:txBody>
      </p:sp>
      <p:sp>
        <p:nvSpPr>
          <p:cNvPr id="13316" name="Text Box 4"/>
          <p:cNvSpPr txBox="1">
            <a:spLocks noChangeArrowheads="1"/>
          </p:cNvSpPr>
          <p:nvPr/>
        </p:nvSpPr>
        <p:spPr bwMode="auto">
          <a:xfrm>
            <a:off x="611188" y="476250"/>
            <a:ext cx="647700" cy="9144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spcBef>
                <a:spcPct val="50000"/>
              </a:spcBef>
            </a:pPr>
            <a:r>
              <a:rPr lang="en-US" altLang="zh-CN" sz="5400" b="1"/>
              <a:t>1</a:t>
            </a:r>
          </a:p>
        </p:txBody>
      </p:sp>
    </p:spTree>
    <p:extLst>
      <p:ext uri="{BB962C8B-B14F-4D97-AF65-F5344CB8AC3E}">
        <p14:creationId xmlns:p14="http://schemas.microsoft.com/office/powerpoint/2010/main" val="37731970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91880" y="5733256"/>
            <a:ext cx="2232248" cy="461665"/>
          </a:xfrm>
          <a:prstGeom prst="rect">
            <a:avLst/>
          </a:prstGeom>
          <a:noFill/>
        </p:spPr>
        <p:txBody>
          <a:bodyPr wrap="square" rtlCol="0">
            <a:spAutoFit/>
          </a:bodyPr>
          <a:lstStyle/>
          <a:p>
            <a:r>
              <a:rPr lang="en-US" altLang="zh-CN" sz="2400" dirty="0" err="1" smtClean="0"/>
              <a:t>ArcPy</a:t>
            </a:r>
            <a:r>
              <a:rPr lang="zh-CN" altLang="en-US" sz="2400" dirty="0" smtClean="0"/>
              <a:t>帮助文档</a:t>
            </a:r>
            <a:endParaRPr lang="zh-CN" altLang="en-US"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0138"/>
            <a:ext cx="8763447" cy="5027094"/>
          </a:xfrm>
          <a:prstGeom prst="rect">
            <a:avLst/>
          </a:prstGeom>
          <a:solidFill>
            <a:srgbClr val="FFC000"/>
          </a:solidFill>
          <a:ln>
            <a:solidFill>
              <a:schemeClr val="tx1"/>
            </a:solidFill>
          </a:ln>
        </p:spPr>
      </p:pic>
    </p:spTree>
    <p:extLst>
      <p:ext uri="{BB962C8B-B14F-4D97-AF65-F5344CB8AC3E}">
        <p14:creationId xmlns:p14="http://schemas.microsoft.com/office/powerpoint/2010/main" val="2184151893"/>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7079" y="620688"/>
            <a:ext cx="8784976" cy="4832092"/>
          </a:xfrm>
          <a:prstGeom prst="rect">
            <a:avLst/>
          </a:prstGeom>
        </p:spPr>
        <p:txBody>
          <a:bodyPr wrap="square">
            <a:spAutoFit/>
          </a:bodyPr>
          <a:lstStyle/>
          <a:p>
            <a:r>
              <a:rPr lang="en-US" altLang="zh-CN" sz="2200" dirty="0"/>
              <a:t>import </a:t>
            </a:r>
            <a:r>
              <a:rPr lang="en-US" altLang="zh-CN" sz="2200" dirty="0" err="1"/>
              <a:t>arcpy</a:t>
            </a:r>
            <a:endParaRPr lang="en-US" altLang="zh-CN" sz="2200" dirty="0"/>
          </a:p>
          <a:p>
            <a:r>
              <a:rPr lang="en-US" altLang="zh-CN" sz="2200" dirty="0"/>
              <a:t>from </a:t>
            </a:r>
            <a:r>
              <a:rPr lang="en-US" altLang="zh-CN" sz="2200" dirty="0" err="1"/>
              <a:t>arcpy</a:t>
            </a:r>
            <a:r>
              <a:rPr lang="en-US" altLang="zh-CN" sz="2200" dirty="0"/>
              <a:t> import </a:t>
            </a:r>
            <a:r>
              <a:rPr lang="en-US" altLang="zh-CN" sz="2200" dirty="0" err="1"/>
              <a:t>env</a:t>
            </a:r>
            <a:endParaRPr lang="en-US" altLang="zh-CN" sz="2200" dirty="0"/>
          </a:p>
          <a:p>
            <a:r>
              <a:rPr lang="en-US" altLang="zh-CN" sz="2200" dirty="0"/>
              <a:t>import </a:t>
            </a:r>
            <a:r>
              <a:rPr lang="en-US" altLang="zh-CN" sz="2200" dirty="0" err="1"/>
              <a:t>arcpy.cartography</a:t>
            </a:r>
            <a:r>
              <a:rPr lang="en-US" altLang="zh-CN" sz="2200" dirty="0"/>
              <a:t> as CA</a:t>
            </a:r>
          </a:p>
          <a:p>
            <a:r>
              <a:rPr lang="en-US" altLang="zh-CN" sz="2200" dirty="0" err="1"/>
              <a:t>env.workspace</a:t>
            </a:r>
            <a:r>
              <a:rPr lang="en-US" altLang="zh-CN" sz="2200" dirty="0"/>
              <a:t> = "C:\\data"</a:t>
            </a:r>
          </a:p>
          <a:p>
            <a:r>
              <a:rPr lang="en-US" altLang="zh-CN" sz="2200" dirty="0"/>
              <a:t>for r in range(1,6):</a:t>
            </a:r>
          </a:p>
          <a:p>
            <a:r>
              <a:rPr lang="en-US" altLang="zh-CN" sz="2200" dirty="0"/>
              <a:t>    tolerance = r*1000</a:t>
            </a:r>
          </a:p>
          <a:p>
            <a:r>
              <a:rPr lang="en-US" altLang="zh-CN" sz="2200" dirty="0"/>
              <a:t>    output = "c:\\data\\tmp\\" + </a:t>
            </a:r>
            <a:r>
              <a:rPr lang="en-US" altLang="zh-CN" sz="2200" dirty="0" err="1"/>
              <a:t>str</a:t>
            </a:r>
            <a:r>
              <a:rPr lang="en-US" altLang="zh-CN" sz="2200" dirty="0"/>
              <a:t>(tolerance) + ".</a:t>
            </a:r>
            <a:r>
              <a:rPr lang="en-US" altLang="zh-CN" sz="2200" dirty="0" err="1"/>
              <a:t>shp</a:t>
            </a:r>
            <a:r>
              <a:rPr lang="en-US" altLang="zh-CN" sz="2200" dirty="0"/>
              <a:t>"</a:t>
            </a:r>
          </a:p>
          <a:p>
            <a:r>
              <a:rPr lang="en-US" altLang="zh-CN" sz="2200" dirty="0"/>
              <a:t>    </a:t>
            </a:r>
            <a:r>
              <a:rPr lang="en-US" altLang="zh-CN" sz="2200" dirty="0" err="1"/>
              <a:t>CA.SimplifyLine</a:t>
            </a:r>
            <a:r>
              <a:rPr lang="en-US" altLang="zh-CN" sz="2200" dirty="0"/>
              <a:t>("coastline.</a:t>
            </a:r>
            <a:r>
              <a:rPr lang="en-US" altLang="zh-CN" sz="2200" dirty="0" err="1"/>
              <a:t>shp</a:t>
            </a:r>
            <a:r>
              <a:rPr lang="en-US" altLang="zh-CN" sz="2200" dirty="0"/>
              <a:t>",output, "POINT_REMOVE", tolerance)</a:t>
            </a:r>
          </a:p>
          <a:p>
            <a:r>
              <a:rPr lang="en-US" altLang="zh-CN" sz="2200" dirty="0"/>
              <a:t>    cur = </a:t>
            </a:r>
            <a:r>
              <a:rPr lang="en-US" altLang="zh-CN" sz="2200" dirty="0" err="1"/>
              <a:t>arcpy.SearchCursor</a:t>
            </a:r>
            <a:r>
              <a:rPr lang="en-US" altLang="zh-CN" sz="2200" dirty="0"/>
              <a:t>(output,"")</a:t>
            </a:r>
          </a:p>
          <a:p>
            <a:r>
              <a:rPr lang="en-US" altLang="zh-CN" sz="2200" dirty="0"/>
              <a:t>    for row in cur:</a:t>
            </a:r>
          </a:p>
          <a:p>
            <a:r>
              <a:rPr lang="en-US" altLang="zh-CN" sz="2200" dirty="0"/>
              <a:t>        geometry = </a:t>
            </a:r>
            <a:r>
              <a:rPr lang="en-US" altLang="zh-CN" sz="2200" dirty="0" err="1"/>
              <a:t>row.shape</a:t>
            </a:r>
            <a:endParaRPr lang="en-US" altLang="zh-CN" sz="2200" dirty="0"/>
          </a:p>
          <a:p>
            <a:r>
              <a:rPr lang="en-US" altLang="zh-CN" sz="2200" dirty="0"/>
              <a:t>        print </a:t>
            </a:r>
            <a:r>
              <a:rPr lang="en-US" altLang="zh-CN" sz="2200" dirty="0" err="1"/>
              <a:t>geometry.pointCount</a:t>
            </a:r>
            <a:endParaRPr lang="en-US" altLang="zh-CN" sz="2200" dirty="0"/>
          </a:p>
          <a:p>
            <a:r>
              <a:rPr lang="en-US" altLang="zh-CN" sz="2200" dirty="0"/>
              <a:t>        print </a:t>
            </a:r>
            <a:r>
              <a:rPr lang="en-US" altLang="zh-CN" sz="2200" dirty="0" err="1"/>
              <a:t>geometry.length</a:t>
            </a:r>
            <a:endParaRPr lang="en-US" altLang="zh-CN" sz="2200" dirty="0"/>
          </a:p>
          <a:p>
            <a:r>
              <a:rPr lang="en-US" altLang="zh-CN" sz="2200" dirty="0"/>
              <a:t>    del </a:t>
            </a:r>
            <a:r>
              <a:rPr lang="en-US" altLang="zh-CN" sz="2200" dirty="0" err="1"/>
              <a:t>cur,row</a:t>
            </a:r>
            <a:endParaRPr lang="en-US" altLang="zh-CN" sz="2200" dirty="0"/>
          </a:p>
        </p:txBody>
      </p:sp>
      <p:sp>
        <p:nvSpPr>
          <p:cNvPr id="3" name="TextBox 2"/>
          <p:cNvSpPr txBox="1"/>
          <p:nvPr/>
        </p:nvSpPr>
        <p:spPr>
          <a:xfrm>
            <a:off x="1403648" y="5589240"/>
            <a:ext cx="6408712" cy="830997"/>
          </a:xfrm>
          <a:prstGeom prst="rect">
            <a:avLst/>
          </a:prstGeom>
          <a:noFill/>
        </p:spPr>
        <p:txBody>
          <a:bodyPr wrap="square" rtlCol="0">
            <a:spAutoFit/>
          </a:bodyPr>
          <a:lstStyle/>
          <a:p>
            <a:r>
              <a:rPr lang="zh-CN" altLang="en-US" sz="2400" dirty="0" smtClean="0"/>
              <a:t>设定</a:t>
            </a:r>
            <a:r>
              <a:rPr lang="en-US" altLang="zh-CN" sz="2400" dirty="0" smtClean="0"/>
              <a:t>5</a:t>
            </a:r>
            <a:r>
              <a:rPr lang="zh-CN" altLang="en-US" sz="2400" dirty="0" smtClean="0"/>
              <a:t>个容差（</a:t>
            </a:r>
            <a:r>
              <a:rPr lang="en-US" altLang="zh-CN" sz="2400" dirty="0" smtClean="0"/>
              <a:t>1km</a:t>
            </a:r>
            <a:r>
              <a:rPr lang="zh-CN" altLang="en-US" sz="2400" dirty="0"/>
              <a:t>、</a:t>
            </a:r>
            <a:r>
              <a:rPr lang="en-US" altLang="zh-CN" sz="2400" dirty="0"/>
              <a:t>2km</a:t>
            </a:r>
            <a:r>
              <a:rPr lang="zh-CN" altLang="en-US" sz="2400" dirty="0"/>
              <a:t>、</a:t>
            </a:r>
            <a:r>
              <a:rPr lang="en-US" altLang="zh-CN" sz="2400" dirty="0"/>
              <a:t>3km</a:t>
            </a:r>
            <a:r>
              <a:rPr lang="zh-CN" altLang="en-US" sz="2400" dirty="0"/>
              <a:t>、</a:t>
            </a:r>
            <a:r>
              <a:rPr lang="en-US" altLang="zh-CN" sz="2400" dirty="0"/>
              <a:t>4km</a:t>
            </a:r>
            <a:r>
              <a:rPr lang="zh-CN" altLang="en-US" sz="2400" dirty="0"/>
              <a:t>和</a:t>
            </a:r>
            <a:r>
              <a:rPr lang="en-US" altLang="zh-CN" sz="2400" dirty="0" smtClean="0"/>
              <a:t>5km</a:t>
            </a:r>
            <a:r>
              <a:rPr lang="zh-CN" altLang="en-US" sz="2400" dirty="0" smtClean="0"/>
              <a:t>），输出</a:t>
            </a:r>
            <a:r>
              <a:rPr lang="zh-CN" altLang="en-US" sz="2400" dirty="0"/>
              <a:t>不同简化程度的</a:t>
            </a:r>
            <a:r>
              <a:rPr lang="zh-CN" altLang="en-US" sz="2400" dirty="0" smtClean="0"/>
              <a:t>海岸线，计算点数和长度。</a:t>
            </a:r>
            <a:endParaRPr lang="zh-CN" altLang="en-US" sz="2400" dirty="0"/>
          </a:p>
        </p:txBody>
      </p:sp>
    </p:spTree>
    <p:extLst>
      <p:ext uri="{BB962C8B-B14F-4D97-AF65-F5344CB8AC3E}">
        <p14:creationId xmlns:p14="http://schemas.microsoft.com/office/powerpoint/2010/main" val="227431385"/>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3768" y="908720"/>
            <a:ext cx="8280920" cy="4154984"/>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a:t>import </a:t>
            </a:r>
            <a:r>
              <a:rPr lang="en-US" altLang="zh-CN" sz="2400" dirty="0" err="1"/>
              <a:t>arcpy.cartography</a:t>
            </a:r>
            <a:r>
              <a:rPr lang="en-US" altLang="zh-CN" sz="2400" dirty="0"/>
              <a:t> as CA</a:t>
            </a:r>
          </a:p>
          <a:p>
            <a:r>
              <a:rPr lang="en-US" altLang="zh-CN" sz="2400" dirty="0" err="1"/>
              <a:t>env.workspace</a:t>
            </a:r>
            <a:r>
              <a:rPr lang="en-US" altLang="zh-CN" sz="2400" dirty="0"/>
              <a:t> = "C:\\data"</a:t>
            </a:r>
          </a:p>
          <a:p>
            <a:r>
              <a:rPr lang="en-US" altLang="zh-CN" sz="2400" dirty="0"/>
              <a:t>cur = </a:t>
            </a:r>
            <a:r>
              <a:rPr lang="en-US" altLang="zh-CN" sz="2400" dirty="0" err="1"/>
              <a:t>arcpy.SearchCursor</a:t>
            </a:r>
            <a:r>
              <a:rPr lang="en-US" altLang="zh-CN" sz="2400" dirty="0"/>
              <a:t>("</a:t>
            </a:r>
            <a:r>
              <a:rPr lang="en-US" altLang="zh-CN" sz="2400" dirty="0" err="1"/>
              <a:t>coastline.shp</a:t>
            </a:r>
            <a:r>
              <a:rPr lang="en-US" altLang="zh-CN" sz="2400" dirty="0"/>
              <a:t>","")</a:t>
            </a:r>
          </a:p>
          <a:p>
            <a:r>
              <a:rPr lang="en-US" altLang="zh-CN" sz="2400" dirty="0"/>
              <a:t>for row in cur:</a:t>
            </a:r>
          </a:p>
          <a:p>
            <a:r>
              <a:rPr lang="en-US" altLang="zh-CN" sz="2400" dirty="0"/>
              <a:t>    geometry = </a:t>
            </a:r>
            <a:r>
              <a:rPr lang="en-US" altLang="zh-CN" sz="2400" dirty="0" err="1"/>
              <a:t>row.shape</a:t>
            </a:r>
            <a:endParaRPr lang="en-US" altLang="zh-CN" sz="2400" dirty="0"/>
          </a:p>
          <a:p>
            <a:r>
              <a:rPr lang="en-US" altLang="zh-CN" sz="2400" dirty="0"/>
              <a:t>    </a:t>
            </a:r>
            <a:r>
              <a:rPr lang="en-US" altLang="zh-CN" sz="2400" dirty="0" err="1"/>
              <a:t>coastline_Points</a:t>
            </a:r>
            <a:r>
              <a:rPr lang="en-US" altLang="zh-CN" sz="2400" dirty="0"/>
              <a:t> = </a:t>
            </a:r>
            <a:r>
              <a:rPr lang="en-US" altLang="zh-CN" sz="2400" dirty="0" err="1"/>
              <a:t>geometry.pointCount</a:t>
            </a:r>
            <a:endParaRPr lang="en-US" altLang="zh-CN" sz="2400" dirty="0"/>
          </a:p>
          <a:p>
            <a:r>
              <a:rPr lang="en-US" altLang="zh-CN" sz="2400" dirty="0"/>
              <a:t>    </a:t>
            </a:r>
            <a:r>
              <a:rPr lang="en-US" altLang="zh-CN" sz="2400" dirty="0" err="1"/>
              <a:t>coastline_Length</a:t>
            </a:r>
            <a:r>
              <a:rPr lang="en-US" altLang="zh-CN" sz="2400" dirty="0"/>
              <a:t> = </a:t>
            </a:r>
            <a:r>
              <a:rPr lang="en-US" altLang="zh-CN" sz="2400" dirty="0" err="1"/>
              <a:t>geometry.length</a:t>
            </a:r>
            <a:endParaRPr lang="en-US" altLang="zh-CN" sz="2400" dirty="0"/>
          </a:p>
          <a:p>
            <a:r>
              <a:rPr lang="en-US" altLang="zh-CN" sz="2400" dirty="0"/>
              <a:t>    print </a:t>
            </a:r>
            <a:r>
              <a:rPr lang="en-US" altLang="zh-CN" sz="2400" dirty="0" err="1"/>
              <a:t>coastline_Points</a:t>
            </a:r>
            <a:endParaRPr lang="en-US" altLang="zh-CN" sz="2400" dirty="0"/>
          </a:p>
          <a:p>
            <a:r>
              <a:rPr lang="en-US" altLang="zh-CN" sz="2400" dirty="0"/>
              <a:t>    print </a:t>
            </a:r>
            <a:r>
              <a:rPr lang="en-US" altLang="zh-CN" sz="2400" dirty="0" err="1" smtClean="0"/>
              <a:t>coastline_Length</a:t>
            </a:r>
            <a:endParaRPr lang="en-US" altLang="zh-CN" sz="2400" dirty="0"/>
          </a:p>
        </p:txBody>
      </p:sp>
      <p:sp>
        <p:nvSpPr>
          <p:cNvPr id="3" name="TextBox 2"/>
          <p:cNvSpPr txBox="1"/>
          <p:nvPr/>
        </p:nvSpPr>
        <p:spPr>
          <a:xfrm>
            <a:off x="1835696" y="5445224"/>
            <a:ext cx="4176464" cy="461665"/>
          </a:xfrm>
          <a:prstGeom prst="rect">
            <a:avLst/>
          </a:prstGeom>
          <a:noFill/>
        </p:spPr>
        <p:txBody>
          <a:bodyPr wrap="square" rtlCol="0">
            <a:spAutoFit/>
          </a:bodyPr>
          <a:lstStyle/>
          <a:p>
            <a:r>
              <a:rPr lang="zh-CN" altLang="en-US" sz="2400" dirty="0" smtClean="0"/>
              <a:t>计算原始海岸线的点数和长度</a:t>
            </a:r>
            <a:endParaRPr lang="zh-CN" altLang="en-US" sz="2400" dirty="0"/>
          </a:p>
        </p:txBody>
      </p:sp>
    </p:spTree>
    <p:extLst>
      <p:ext uri="{BB962C8B-B14F-4D97-AF65-F5344CB8AC3E}">
        <p14:creationId xmlns:p14="http://schemas.microsoft.com/office/powerpoint/2010/main" val="3460690388"/>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411616"/>
            <a:ext cx="8387886" cy="5170646"/>
          </a:xfrm>
          <a:prstGeom prst="rect">
            <a:avLst/>
          </a:prstGeom>
        </p:spPr>
        <p:txBody>
          <a:bodyPr wrap="square">
            <a:spAutoFit/>
          </a:bodyPr>
          <a:lstStyle/>
          <a:p>
            <a:r>
              <a:rPr lang="en-US" altLang="zh-CN" sz="2200" dirty="0"/>
              <a:t>Accuracy = 1.0</a:t>
            </a:r>
          </a:p>
          <a:p>
            <a:r>
              <a:rPr lang="en-US" altLang="zh-CN" sz="2200" dirty="0"/>
              <a:t>i = 0</a:t>
            </a:r>
          </a:p>
          <a:p>
            <a:r>
              <a:rPr lang="en-US" altLang="zh-CN" sz="2200" dirty="0"/>
              <a:t>while Accuracy &gt; 0.8:</a:t>
            </a:r>
          </a:p>
          <a:p>
            <a:r>
              <a:rPr lang="en-US" altLang="zh-CN" sz="2200" dirty="0"/>
              <a:t>    i = i + 1</a:t>
            </a:r>
          </a:p>
          <a:p>
            <a:r>
              <a:rPr lang="en-US" altLang="zh-CN" sz="2200" dirty="0"/>
              <a:t>    tolerance = i*1000</a:t>
            </a:r>
          </a:p>
          <a:p>
            <a:r>
              <a:rPr lang="en-US" altLang="zh-CN" sz="2200" dirty="0"/>
              <a:t>    output = </a:t>
            </a:r>
            <a:r>
              <a:rPr lang="en-US" altLang="zh-CN" sz="2200" dirty="0" err="1"/>
              <a:t>arcpy.CreateUniqueName</a:t>
            </a:r>
            <a:r>
              <a:rPr lang="en-US" altLang="zh-CN" sz="2200" dirty="0"/>
              <a:t>("c:\\data\\</a:t>
            </a:r>
            <a:r>
              <a:rPr lang="en-US" altLang="zh-CN" sz="2200" dirty="0" err="1"/>
              <a:t>tmp</a:t>
            </a:r>
            <a:r>
              <a:rPr lang="en-US" altLang="zh-CN" sz="2200" dirty="0"/>
              <a:t>\\</a:t>
            </a:r>
            <a:r>
              <a:rPr lang="en-US" altLang="zh-CN" sz="2200" dirty="0" err="1"/>
              <a:t>tolerance.shp</a:t>
            </a:r>
            <a:r>
              <a:rPr lang="en-US" altLang="zh-CN" sz="2200" dirty="0"/>
              <a:t>")</a:t>
            </a:r>
          </a:p>
          <a:p>
            <a:r>
              <a:rPr lang="en-US" altLang="zh-CN" sz="2200" dirty="0"/>
              <a:t>    </a:t>
            </a:r>
            <a:r>
              <a:rPr lang="en-US" altLang="zh-CN" sz="2200" dirty="0" err="1"/>
              <a:t>CA.SimplifyLine</a:t>
            </a:r>
            <a:r>
              <a:rPr lang="en-US" altLang="zh-CN" sz="2200" dirty="0"/>
              <a:t>("coastline.</a:t>
            </a:r>
            <a:r>
              <a:rPr lang="en-US" altLang="zh-CN" sz="2200" dirty="0" err="1"/>
              <a:t>shp</a:t>
            </a:r>
            <a:r>
              <a:rPr lang="en-US" altLang="zh-CN" sz="2200" dirty="0"/>
              <a:t>",output, "POINT_REMOVE", tolerance)</a:t>
            </a:r>
          </a:p>
          <a:p>
            <a:r>
              <a:rPr lang="en-US" altLang="zh-CN" sz="2200" dirty="0"/>
              <a:t>    cur = </a:t>
            </a:r>
            <a:r>
              <a:rPr lang="en-US" altLang="zh-CN" sz="2200" dirty="0" err="1"/>
              <a:t>arcpy.SearchCursor</a:t>
            </a:r>
            <a:r>
              <a:rPr lang="en-US" altLang="zh-CN" sz="2200" dirty="0"/>
              <a:t>(output,"")</a:t>
            </a:r>
          </a:p>
          <a:p>
            <a:r>
              <a:rPr lang="en-US" altLang="zh-CN" sz="2200" dirty="0"/>
              <a:t>    for row in cur:</a:t>
            </a:r>
          </a:p>
          <a:p>
            <a:r>
              <a:rPr lang="en-US" altLang="zh-CN" sz="2200" dirty="0"/>
              <a:t>        geometry = </a:t>
            </a:r>
            <a:r>
              <a:rPr lang="en-US" altLang="zh-CN" sz="2200" dirty="0" err="1"/>
              <a:t>row.shape</a:t>
            </a:r>
            <a:endParaRPr lang="en-US" altLang="zh-CN" sz="2200" dirty="0"/>
          </a:p>
          <a:p>
            <a:r>
              <a:rPr lang="en-US" altLang="zh-CN" sz="2200" dirty="0"/>
              <a:t>        Accuracy = </a:t>
            </a:r>
            <a:r>
              <a:rPr lang="en-US" altLang="zh-CN" sz="2200" dirty="0" err="1"/>
              <a:t>geometry.length</a:t>
            </a:r>
            <a:r>
              <a:rPr lang="en-US" altLang="zh-CN" sz="2200" dirty="0"/>
              <a:t>/</a:t>
            </a:r>
            <a:r>
              <a:rPr lang="en-US" altLang="zh-CN" sz="2200" dirty="0" err="1"/>
              <a:t>coastline_Length</a:t>
            </a:r>
            <a:endParaRPr lang="en-US" altLang="zh-CN" sz="2200" dirty="0"/>
          </a:p>
          <a:p>
            <a:r>
              <a:rPr lang="en-US" altLang="zh-CN" sz="2200" dirty="0"/>
              <a:t>        ratio = float(</a:t>
            </a:r>
            <a:r>
              <a:rPr lang="en-US" altLang="zh-CN" sz="2200" dirty="0" err="1"/>
              <a:t>geometry.pointCount</a:t>
            </a:r>
            <a:r>
              <a:rPr lang="en-US" altLang="zh-CN" sz="2200" dirty="0"/>
              <a:t>)/float(</a:t>
            </a:r>
            <a:r>
              <a:rPr lang="en-US" altLang="zh-CN" sz="2200" dirty="0" err="1"/>
              <a:t>coastline_Points</a:t>
            </a:r>
            <a:r>
              <a:rPr lang="en-US" altLang="zh-CN" sz="2200" dirty="0"/>
              <a:t>) </a:t>
            </a:r>
          </a:p>
          <a:p>
            <a:r>
              <a:rPr lang="en-US" altLang="zh-CN" sz="2200" dirty="0"/>
              <a:t>        print "tolerance=",tolerance," </a:t>
            </a:r>
            <a:r>
              <a:rPr lang="en-US" altLang="zh-CN" sz="2200" dirty="0" err="1"/>
              <a:t>Accuracy:",Accuracy</a:t>
            </a:r>
            <a:r>
              <a:rPr lang="en-US" altLang="zh-CN" sz="2200" dirty="0"/>
              <a:t>," </a:t>
            </a:r>
            <a:r>
              <a:rPr lang="en-US" altLang="zh-CN" sz="2200" dirty="0" err="1"/>
              <a:t>ratio:",ratio</a:t>
            </a:r>
            <a:endParaRPr lang="en-US" altLang="zh-CN" sz="2200" dirty="0"/>
          </a:p>
          <a:p>
            <a:r>
              <a:rPr lang="en-US" altLang="zh-CN" sz="2200" dirty="0"/>
              <a:t>    del </a:t>
            </a:r>
            <a:r>
              <a:rPr lang="en-US" altLang="zh-CN" sz="2200" dirty="0" err="1"/>
              <a:t>cur,row</a:t>
            </a:r>
            <a:endParaRPr lang="en-US" altLang="zh-CN" sz="2200" dirty="0"/>
          </a:p>
          <a:p>
            <a:r>
              <a:rPr lang="en-US" altLang="zh-CN" sz="2200" dirty="0"/>
              <a:t>print "best tolerance is %d"%((i-1)*1000)</a:t>
            </a:r>
          </a:p>
        </p:txBody>
      </p:sp>
      <p:sp>
        <p:nvSpPr>
          <p:cNvPr id="3" name="矩形 2"/>
          <p:cNvSpPr/>
          <p:nvPr/>
        </p:nvSpPr>
        <p:spPr>
          <a:xfrm>
            <a:off x="612606" y="5582262"/>
            <a:ext cx="7847826" cy="830997"/>
          </a:xfrm>
          <a:prstGeom prst="rect">
            <a:avLst/>
          </a:prstGeom>
        </p:spPr>
        <p:txBody>
          <a:bodyPr wrap="square">
            <a:spAutoFit/>
          </a:bodyPr>
          <a:lstStyle/>
          <a:p>
            <a:r>
              <a:rPr lang="zh-CN" altLang="en-US" sz="2400" dirty="0"/>
              <a:t>改变</a:t>
            </a:r>
            <a:r>
              <a:rPr lang="zh-CN" altLang="en-US" sz="2400" dirty="0" smtClean="0"/>
              <a:t>容差（每次增加</a:t>
            </a:r>
            <a:r>
              <a:rPr lang="en-US" altLang="zh-CN" sz="2400" dirty="0" smtClean="0"/>
              <a:t>1km</a:t>
            </a:r>
            <a:r>
              <a:rPr lang="zh-CN" altLang="en-US" sz="2400" dirty="0" smtClean="0"/>
              <a:t>），计算符合</a:t>
            </a:r>
            <a:r>
              <a:rPr lang="zh-CN" altLang="en-US" sz="2400" dirty="0"/>
              <a:t>精度</a:t>
            </a:r>
            <a:r>
              <a:rPr lang="zh-CN" altLang="en-US" sz="2400" dirty="0" smtClean="0"/>
              <a:t>要求（长度比</a:t>
            </a:r>
            <a:r>
              <a:rPr lang="en-US" altLang="zh-CN" sz="2400" dirty="0" smtClean="0"/>
              <a:t>&gt;80%</a:t>
            </a:r>
            <a:r>
              <a:rPr lang="zh-CN" altLang="en-US" sz="2400" dirty="0" smtClean="0"/>
              <a:t>）、</a:t>
            </a:r>
            <a:r>
              <a:rPr lang="zh-CN" altLang="en-US" sz="2400" dirty="0"/>
              <a:t>数据压缩</a:t>
            </a:r>
            <a:r>
              <a:rPr lang="zh-CN" altLang="en-US" sz="2400" dirty="0" smtClean="0"/>
              <a:t>比最大的容差，并输出结果</a:t>
            </a:r>
            <a:r>
              <a:rPr lang="zh-CN" altLang="en-US" sz="2400" dirty="0"/>
              <a:t>。</a:t>
            </a:r>
            <a:r>
              <a:rPr lang="en-US" altLang="zh-CN" sz="2400" dirty="0"/>
              <a:t> </a:t>
            </a:r>
            <a:endParaRPr lang="zh-CN" altLang="en-US" sz="2400" dirty="0"/>
          </a:p>
        </p:txBody>
      </p:sp>
    </p:spTree>
    <p:extLst>
      <p:ext uri="{BB962C8B-B14F-4D97-AF65-F5344CB8AC3E}">
        <p14:creationId xmlns:p14="http://schemas.microsoft.com/office/powerpoint/2010/main" val="145499859"/>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9672" y="376710"/>
            <a:ext cx="6120680" cy="1040928"/>
          </a:xfrm>
        </p:spPr>
        <p:txBody>
          <a:bodyPr>
            <a:normAutofit/>
          </a:bodyPr>
          <a:lstStyle/>
          <a:p>
            <a:r>
              <a:rPr lang="zh-CN" altLang="en-US" dirty="0" smtClean="0">
                <a:latin typeface="华文新魏" pitchFamily="2" charset="-122"/>
                <a:ea typeface="华文新魏" pitchFamily="2" charset="-122"/>
              </a:rPr>
              <a:t>构建工作</a:t>
            </a:r>
            <a:r>
              <a:rPr lang="zh-CN" altLang="en-US" dirty="0">
                <a:latin typeface="华文新魏" pitchFamily="2" charset="-122"/>
                <a:ea typeface="华文新魏" pitchFamily="2" charset="-122"/>
              </a:rPr>
              <a:t>流</a:t>
            </a:r>
          </a:p>
        </p:txBody>
      </p:sp>
      <p:sp>
        <p:nvSpPr>
          <p:cNvPr id="3" name="内容占位符 2"/>
          <p:cNvSpPr>
            <a:spLocks noGrp="1"/>
          </p:cNvSpPr>
          <p:nvPr>
            <p:ph idx="1"/>
          </p:nvPr>
        </p:nvSpPr>
        <p:spPr/>
        <p:txBody>
          <a:bodyPr/>
          <a:lstStyle/>
          <a:p>
            <a:r>
              <a:rPr lang="zh-CN" altLang="en-US" dirty="0" smtClean="0"/>
              <a:t>工作流是由多个处理工具组成，一</a:t>
            </a:r>
            <a:r>
              <a:rPr lang="zh-CN" altLang="en-US" dirty="0"/>
              <a:t>个工具的输出可以作为另一个工具的输入，这样，原先需要利用多个工具才能实现的工作可以通过一</a:t>
            </a:r>
            <a:r>
              <a:rPr lang="zh-CN" altLang="en-US" dirty="0" smtClean="0"/>
              <a:t>个工作流来</a:t>
            </a:r>
            <a:r>
              <a:rPr lang="zh-CN" altLang="en-US" dirty="0"/>
              <a:t>实现</a:t>
            </a:r>
            <a:r>
              <a:rPr lang="zh-CN" altLang="en-US" dirty="0" smtClean="0"/>
              <a:t>。</a:t>
            </a:r>
            <a:endParaRPr lang="en-US" altLang="zh-CN" dirty="0" smtClean="0"/>
          </a:p>
          <a:p>
            <a:r>
              <a:rPr lang="zh-CN" altLang="en-US" dirty="0" smtClean="0"/>
              <a:t>工作流运行过程会产生一些临时（中间）文件，一般情况下，需要在程序运行结束时，删除这些临时文件。</a:t>
            </a:r>
            <a:endParaRPr lang="en-US" altLang="zh-CN" dirty="0"/>
          </a:p>
          <a:p>
            <a:endParaRPr lang="zh-CN" altLang="en-US" dirty="0"/>
          </a:p>
        </p:txBody>
      </p:sp>
      <p:sp>
        <p:nvSpPr>
          <p:cNvPr id="4" name="Text Box 8"/>
          <p:cNvSpPr txBox="1">
            <a:spLocks noChangeArrowheads="1"/>
          </p:cNvSpPr>
          <p:nvPr/>
        </p:nvSpPr>
        <p:spPr bwMode="auto">
          <a:xfrm>
            <a:off x="539924" y="376710"/>
            <a:ext cx="647700" cy="9144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spcBef>
                <a:spcPct val="50000"/>
              </a:spcBef>
            </a:pPr>
            <a:r>
              <a:rPr lang="en-US" altLang="zh-CN" sz="5400" b="1" dirty="0"/>
              <a:t>2</a:t>
            </a:r>
          </a:p>
        </p:txBody>
      </p:sp>
    </p:spTree>
    <p:extLst>
      <p:ext uri="{BB962C8B-B14F-4D97-AF65-F5344CB8AC3E}">
        <p14:creationId xmlns:p14="http://schemas.microsoft.com/office/powerpoint/2010/main" val="1844292500"/>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实例一：分析河流两侧土地利用情况。</a:t>
            </a:r>
            <a:endParaRPr lang="en-US" altLang="zh-CN" dirty="0" smtClean="0"/>
          </a:p>
          <a:p>
            <a:pPr lvl="1"/>
            <a:r>
              <a:rPr lang="zh-CN" altLang="en-US" dirty="0" smtClean="0"/>
              <a:t>通过</a:t>
            </a:r>
            <a:r>
              <a:rPr lang="en-US" altLang="zh-CN" dirty="0"/>
              <a:t>Buffer</a:t>
            </a:r>
            <a:r>
              <a:rPr lang="zh-CN" altLang="en-US" dirty="0"/>
              <a:t>工具</a:t>
            </a:r>
            <a:r>
              <a:rPr lang="zh-CN" altLang="en-US" dirty="0" smtClean="0"/>
              <a:t>对</a:t>
            </a:r>
            <a:r>
              <a:rPr lang="zh-CN" altLang="en-US" dirty="0"/>
              <a:t>河流</a:t>
            </a:r>
            <a:r>
              <a:rPr lang="zh-CN" altLang="en-US" dirty="0" smtClean="0"/>
              <a:t>进行</a:t>
            </a:r>
            <a:r>
              <a:rPr lang="zh-CN" altLang="en-US" dirty="0"/>
              <a:t>缓冲</a:t>
            </a:r>
            <a:r>
              <a:rPr lang="zh-CN" altLang="en-US" dirty="0" smtClean="0"/>
              <a:t>分析。</a:t>
            </a:r>
            <a:endParaRPr lang="en-US" altLang="zh-CN" dirty="0" smtClean="0"/>
          </a:p>
          <a:p>
            <a:pPr lvl="1"/>
            <a:r>
              <a:rPr lang="zh-CN" altLang="en-US" dirty="0" smtClean="0"/>
              <a:t>通过</a:t>
            </a:r>
            <a:r>
              <a:rPr lang="en-US" altLang="zh-CN" dirty="0"/>
              <a:t>Clip</a:t>
            </a:r>
            <a:r>
              <a:rPr lang="zh-CN" altLang="en-US" dirty="0"/>
              <a:t>工具</a:t>
            </a:r>
            <a:r>
              <a:rPr lang="zh-CN" altLang="en-US" dirty="0" smtClean="0"/>
              <a:t>用</a:t>
            </a:r>
            <a:r>
              <a:rPr lang="zh-CN" altLang="en-US" dirty="0"/>
              <a:t>河流</a:t>
            </a:r>
            <a:r>
              <a:rPr lang="zh-CN" altLang="en-US" dirty="0" smtClean="0"/>
              <a:t>缓冲</a:t>
            </a:r>
            <a:r>
              <a:rPr lang="zh-CN" altLang="en-US" dirty="0"/>
              <a:t>范围</a:t>
            </a:r>
            <a:r>
              <a:rPr lang="zh-CN" altLang="en-US" dirty="0" smtClean="0"/>
              <a:t>对土地利用图</a:t>
            </a:r>
            <a:r>
              <a:rPr lang="zh-CN" altLang="en-US" dirty="0"/>
              <a:t>进行</a:t>
            </a:r>
            <a:r>
              <a:rPr lang="zh-CN" altLang="en-US" dirty="0" smtClean="0"/>
              <a:t>切割。</a:t>
            </a:r>
            <a:endParaRPr lang="en-US" altLang="zh-CN" dirty="0" smtClean="0"/>
          </a:p>
          <a:p>
            <a:pPr lvl="1"/>
            <a:r>
              <a:rPr lang="zh-CN" altLang="en-US" dirty="0" smtClean="0"/>
              <a:t>利用</a:t>
            </a:r>
            <a:r>
              <a:rPr lang="en-US" altLang="zh-CN" dirty="0"/>
              <a:t>Summary Statistics</a:t>
            </a:r>
            <a:r>
              <a:rPr lang="zh-CN" altLang="en-US" dirty="0"/>
              <a:t>工具对切割出</a:t>
            </a:r>
            <a:r>
              <a:rPr lang="zh-CN" altLang="en-US" dirty="0" smtClean="0"/>
              <a:t>的土地利用进行</a:t>
            </a:r>
            <a:r>
              <a:rPr lang="zh-CN" altLang="en-US" dirty="0"/>
              <a:t>统计（</a:t>
            </a:r>
            <a:r>
              <a:rPr lang="zh-CN" altLang="en-US" dirty="0" smtClean="0"/>
              <a:t>按土地利用类型</a:t>
            </a:r>
            <a:r>
              <a:rPr lang="zh-CN" altLang="en-US" dirty="0"/>
              <a:t>统计面积）。</a:t>
            </a:r>
          </a:p>
          <a:p>
            <a:endParaRPr lang="zh-CN" altLang="en-US" dirty="0"/>
          </a:p>
        </p:txBody>
      </p:sp>
    </p:spTree>
    <p:extLst>
      <p:ext uri="{BB962C8B-B14F-4D97-AF65-F5344CB8AC3E}">
        <p14:creationId xmlns:p14="http://schemas.microsoft.com/office/powerpoint/2010/main" val="82430167"/>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514019771"/>
              </p:ext>
            </p:extLst>
          </p:nvPr>
        </p:nvGraphicFramePr>
        <p:xfrm>
          <a:off x="395536" y="1988840"/>
          <a:ext cx="8496944" cy="2420814"/>
        </p:xfrm>
        <a:graphic>
          <a:graphicData uri="http://schemas.openxmlformats.org/drawingml/2006/table">
            <a:tbl>
              <a:tblPr firstRow="1" bandRow="1">
                <a:tableStyleId>{5C22544A-7EE6-4342-B048-85BDC9FD1C3A}</a:tableStyleId>
              </a:tblPr>
              <a:tblGrid>
                <a:gridCol w="3816424"/>
                <a:gridCol w="4680520"/>
              </a:tblGrid>
              <a:tr h="409134">
                <a:tc>
                  <a:txBody>
                    <a:bodyPr/>
                    <a:lstStyle/>
                    <a:p>
                      <a:pPr algn="ctr"/>
                      <a:r>
                        <a:rPr lang="zh-CN" altLang="en-US" dirty="0" smtClean="0"/>
                        <a:t>函数</a:t>
                      </a:r>
                      <a:endParaRPr lang="zh-CN" altLang="en-US" dirty="0">
                        <a:solidFill>
                          <a:schemeClr val="tx1"/>
                        </a:solidFill>
                      </a:endParaRPr>
                    </a:p>
                  </a:txBody>
                  <a:tcPr/>
                </a:tc>
                <a:tc>
                  <a:txBody>
                    <a:bodyPr/>
                    <a:lstStyle/>
                    <a:p>
                      <a:pPr algn="ctr"/>
                      <a:r>
                        <a:rPr lang="zh-CN" altLang="en-US" dirty="0" smtClean="0"/>
                        <a:t>参数</a:t>
                      </a:r>
                      <a:endParaRPr lang="zh-CN" altLang="en-US" dirty="0">
                        <a:solidFill>
                          <a:schemeClr val="tx1"/>
                        </a:solidFill>
                      </a:endParaRPr>
                    </a:p>
                  </a:txBody>
                  <a:tcPr/>
                </a:tc>
              </a:tr>
              <a:tr h="16452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Statistics_analysis</a:t>
                      </a:r>
                      <a:r>
                        <a:rPr lang="en-US" altLang="zh-CN" dirty="0" smtClean="0"/>
                        <a:t> (</a:t>
                      </a:r>
                      <a:r>
                        <a:rPr lang="en-US" altLang="zh-CN" dirty="0" err="1" smtClean="0"/>
                        <a:t>in_table</a:t>
                      </a:r>
                      <a:r>
                        <a:rPr lang="en-US" altLang="zh-CN" dirty="0" smtClean="0"/>
                        <a:t>, </a:t>
                      </a:r>
                      <a:r>
                        <a:rPr lang="en-US" altLang="zh-CN" dirty="0" err="1" smtClean="0"/>
                        <a:t>out_table</a:t>
                      </a:r>
                      <a:r>
                        <a:rPr lang="en-US" altLang="zh-CN" dirty="0" smtClean="0"/>
                        <a:t>, </a:t>
                      </a:r>
                      <a:r>
                        <a:rPr lang="en-US" altLang="zh-CN" dirty="0" err="1" smtClean="0"/>
                        <a:t>statistics_fields</a:t>
                      </a:r>
                      <a:r>
                        <a:rPr lang="en-US" altLang="zh-CN" dirty="0" smtClean="0"/>
                        <a:t>, {</a:t>
                      </a:r>
                      <a:r>
                        <a:rPr lang="en-US" altLang="zh-CN" dirty="0" err="1" smtClean="0"/>
                        <a:t>case_field</a:t>
                      </a:r>
                      <a:r>
                        <a:rPr lang="en-US" altLang="zh-CN" dirty="0" smtClean="0"/>
                        <a:t>})</a:t>
                      </a:r>
                    </a:p>
                    <a:p>
                      <a:endParaRPr lang="zh-CN" altLang="en-US" dirty="0"/>
                    </a:p>
                  </a:txBody>
                  <a:tcPr/>
                </a:tc>
                <a:tc>
                  <a:txBody>
                    <a:bodyPr/>
                    <a:lstStyle/>
                    <a:p>
                      <a:r>
                        <a:rPr lang="en-US" altLang="zh-CN" dirty="0" err="1" smtClean="0"/>
                        <a:t>in_table</a:t>
                      </a:r>
                      <a:r>
                        <a:rPr lang="zh-CN" altLang="en-US" dirty="0" smtClean="0"/>
                        <a:t>：输入表，可以是要素类。</a:t>
                      </a:r>
                      <a:endParaRPr lang="en-US" altLang="zh-CN" dirty="0" smtClean="0"/>
                    </a:p>
                    <a:p>
                      <a:r>
                        <a:rPr lang="en-US" altLang="zh-CN" dirty="0" err="1" smtClean="0"/>
                        <a:t>out_table</a:t>
                      </a:r>
                      <a:r>
                        <a:rPr lang="zh-CN" altLang="en-US" dirty="0" smtClean="0"/>
                        <a:t>：输出表。</a:t>
                      </a:r>
                      <a:endParaRPr lang="en-US" altLang="zh-CN" dirty="0" smtClean="0"/>
                    </a:p>
                    <a:p>
                      <a:r>
                        <a:rPr lang="en-US" altLang="zh-CN" dirty="0" err="1" smtClean="0"/>
                        <a:t>statistics_fields</a:t>
                      </a:r>
                      <a:r>
                        <a:rPr lang="zh-CN" altLang="en-US" dirty="0" smtClean="0"/>
                        <a:t>：统计字段，参数类型为复合列表，子列表有两个元素，数字型字段和统计类型，可用的统计类型包括</a:t>
                      </a:r>
                      <a:r>
                        <a:rPr lang="en-US" altLang="zh-CN" dirty="0" smtClean="0"/>
                        <a:t>SUM</a:t>
                      </a:r>
                      <a:r>
                        <a:rPr lang="zh-CN" altLang="en-US" dirty="0" smtClean="0"/>
                        <a:t>、</a:t>
                      </a:r>
                      <a:r>
                        <a:rPr lang="en-US" altLang="zh-CN" dirty="0" smtClean="0"/>
                        <a:t>MEAN</a:t>
                      </a:r>
                      <a:r>
                        <a:rPr lang="zh-CN" altLang="en-US" dirty="0" smtClean="0"/>
                        <a:t>、</a:t>
                      </a:r>
                      <a:r>
                        <a:rPr lang="en-US" altLang="zh-CN" dirty="0" smtClean="0"/>
                        <a:t>MAX</a:t>
                      </a:r>
                      <a:r>
                        <a:rPr lang="zh-CN" altLang="en-US" dirty="0" smtClean="0"/>
                        <a:t>、</a:t>
                      </a:r>
                      <a:r>
                        <a:rPr lang="en-US" altLang="zh-CN" dirty="0" smtClean="0"/>
                        <a:t>MIN</a:t>
                      </a:r>
                      <a:r>
                        <a:rPr lang="zh-CN" altLang="en-US" dirty="0" smtClean="0"/>
                        <a:t>等。</a:t>
                      </a:r>
                      <a:endParaRPr lang="en-US" altLang="zh-CN" dirty="0" smtClean="0"/>
                    </a:p>
                    <a:p>
                      <a:r>
                        <a:rPr lang="en-US" altLang="zh-CN" dirty="0" err="1" smtClean="0"/>
                        <a:t>case_field</a:t>
                      </a:r>
                      <a:r>
                        <a:rPr lang="zh-CN" altLang="en-US" dirty="0" smtClean="0"/>
                        <a:t>：分组字段。</a:t>
                      </a:r>
                      <a:endParaRPr lang="zh-CN" altLang="en-US" dirty="0"/>
                    </a:p>
                  </a:txBody>
                  <a:tcPr/>
                </a:tc>
              </a:tr>
            </a:tbl>
          </a:graphicData>
        </a:graphic>
      </p:graphicFrame>
      <p:sp>
        <p:nvSpPr>
          <p:cNvPr id="2" name="矩形 1"/>
          <p:cNvSpPr/>
          <p:nvPr/>
        </p:nvSpPr>
        <p:spPr>
          <a:xfrm>
            <a:off x="2843808" y="1340767"/>
            <a:ext cx="3711081" cy="461665"/>
          </a:xfrm>
          <a:prstGeom prst="rect">
            <a:avLst/>
          </a:prstGeom>
        </p:spPr>
        <p:txBody>
          <a:bodyPr wrap="none">
            <a:spAutoFit/>
          </a:bodyPr>
          <a:lstStyle/>
          <a:p>
            <a:r>
              <a:rPr lang="en-US" altLang="zh-CN" sz="2400" dirty="0" err="1" smtClean="0"/>
              <a:t>Statistics_analysis</a:t>
            </a:r>
            <a:r>
              <a:rPr lang="zh-CN" altLang="en-US" sz="2400" dirty="0" smtClean="0"/>
              <a:t>工具函数</a:t>
            </a:r>
            <a:r>
              <a:rPr lang="en-US" altLang="zh-CN" sz="2400" dirty="0" smtClean="0"/>
              <a:t> </a:t>
            </a:r>
            <a:endParaRPr lang="zh-CN" altLang="en-US" sz="2400" dirty="0"/>
          </a:p>
        </p:txBody>
      </p:sp>
    </p:spTree>
    <p:extLst>
      <p:ext uri="{BB962C8B-B14F-4D97-AF65-F5344CB8AC3E}">
        <p14:creationId xmlns:p14="http://schemas.microsoft.com/office/powerpoint/2010/main" val="2412425411"/>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5536" y="764704"/>
            <a:ext cx="8330438" cy="5016758"/>
          </a:xfrm>
          <a:prstGeom prst="rect">
            <a:avLst/>
          </a:prstGeom>
        </p:spPr>
        <p:txBody>
          <a:bodyPr wrap="square">
            <a:spAutoFit/>
          </a:bodyPr>
          <a:lstStyle/>
          <a:p>
            <a:r>
              <a:rPr lang="en-US" altLang="zh-CN" sz="2000" dirty="0"/>
              <a:t>import </a:t>
            </a:r>
            <a:r>
              <a:rPr lang="en-US" altLang="zh-CN" sz="2000" dirty="0" err="1"/>
              <a:t>arcpy</a:t>
            </a:r>
            <a:endParaRPr lang="en-US" altLang="zh-CN" sz="2000" dirty="0"/>
          </a:p>
          <a:p>
            <a:r>
              <a:rPr lang="en-US" altLang="zh-CN" sz="2000" dirty="0"/>
              <a:t>from </a:t>
            </a:r>
            <a:r>
              <a:rPr lang="en-US" altLang="zh-CN" sz="2000" dirty="0" err="1"/>
              <a:t>arcpy</a:t>
            </a:r>
            <a:r>
              <a:rPr lang="en-US" altLang="zh-CN" sz="2000" dirty="0"/>
              <a:t> import </a:t>
            </a:r>
            <a:r>
              <a:rPr lang="en-US" altLang="zh-CN" sz="2000" dirty="0" err="1"/>
              <a:t>env</a:t>
            </a:r>
            <a:endParaRPr lang="en-US" altLang="zh-CN" sz="2000" dirty="0"/>
          </a:p>
          <a:p>
            <a:r>
              <a:rPr lang="en-US" altLang="zh-CN" sz="2000" dirty="0" err="1"/>
              <a:t>env.workspace</a:t>
            </a:r>
            <a:r>
              <a:rPr lang="en-US" altLang="zh-CN" sz="2000" dirty="0"/>
              <a:t> = "C:\\data"</a:t>
            </a:r>
          </a:p>
          <a:p>
            <a:r>
              <a:rPr lang="en-US" altLang="zh-CN" sz="2000" dirty="0" err="1" smtClean="0"/>
              <a:t>inputRiver</a:t>
            </a:r>
            <a:r>
              <a:rPr lang="en-US" altLang="zh-CN" sz="2000" dirty="0" smtClean="0"/>
              <a:t> </a:t>
            </a:r>
            <a:r>
              <a:rPr lang="en-US" altLang="zh-CN" sz="2000" dirty="0"/>
              <a:t>= "</a:t>
            </a:r>
            <a:r>
              <a:rPr lang="en-US" altLang="zh-CN" sz="2000" dirty="0" err="1"/>
              <a:t>suzhou_river.shp</a:t>
            </a:r>
            <a:r>
              <a:rPr lang="en-US" altLang="zh-CN" sz="2000" dirty="0"/>
              <a:t>"</a:t>
            </a:r>
          </a:p>
          <a:p>
            <a:r>
              <a:rPr lang="en-US" altLang="zh-CN" sz="2000" dirty="0" err="1"/>
              <a:t>buf</a:t>
            </a:r>
            <a:r>
              <a:rPr lang="en-US" altLang="zh-CN" sz="2000" dirty="0"/>
              <a:t> = "500"</a:t>
            </a:r>
          </a:p>
          <a:p>
            <a:r>
              <a:rPr lang="en-US" altLang="zh-CN" sz="2000" dirty="0" err="1"/>
              <a:t>landuse</a:t>
            </a:r>
            <a:r>
              <a:rPr lang="en-US" altLang="zh-CN" sz="2000" dirty="0" smtClean="0"/>
              <a:t> </a:t>
            </a:r>
            <a:r>
              <a:rPr lang="en-US" altLang="zh-CN" sz="2000" dirty="0"/>
              <a:t>= "R_landuse_96.shp"</a:t>
            </a:r>
          </a:p>
          <a:p>
            <a:r>
              <a:rPr lang="en-US" altLang="zh-CN" sz="2000" dirty="0" err="1"/>
              <a:t>stat_Field</a:t>
            </a:r>
            <a:r>
              <a:rPr lang="en-US" altLang="zh-CN" sz="2000" dirty="0"/>
              <a:t> = [["AREA", "SUM"]]</a:t>
            </a:r>
          </a:p>
          <a:p>
            <a:r>
              <a:rPr lang="en-US" altLang="zh-CN" sz="2000" dirty="0" err="1"/>
              <a:t>case_Field</a:t>
            </a:r>
            <a:r>
              <a:rPr lang="en-US" altLang="zh-CN" sz="2000" dirty="0"/>
              <a:t> = "L_NAME"</a:t>
            </a:r>
          </a:p>
          <a:p>
            <a:r>
              <a:rPr lang="en-US" altLang="zh-CN" sz="2000" dirty="0"/>
              <a:t>output = "c:\\data\\tmp\\stat"</a:t>
            </a:r>
          </a:p>
          <a:p>
            <a:r>
              <a:rPr lang="en-US" altLang="zh-CN" sz="2000" dirty="0"/>
              <a:t>scratch_Name1 = </a:t>
            </a:r>
            <a:r>
              <a:rPr lang="en-US" altLang="zh-CN" sz="2000" dirty="0" err="1"/>
              <a:t>arcpy.CreateScratchName</a:t>
            </a:r>
            <a:r>
              <a:rPr lang="en-US" altLang="zh-CN" sz="2000" dirty="0"/>
              <a:t>("</a:t>
            </a:r>
            <a:r>
              <a:rPr lang="en-US" altLang="zh-CN" sz="2000" dirty="0" err="1"/>
              <a:t>xxxx</a:t>
            </a:r>
            <a:r>
              <a:rPr lang="en-US" altLang="zh-CN" sz="2000" dirty="0"/>
              <a:t>", "", "</a:t>
            </a:r>
            <a:r>
              <a:rPr lang="en-US" altLang="zh-CN" sz="2000" dirty="0" err="1"/>
              <a:t>Shapefile</a:t>
            </a:r>
            <a:r>
              <a:rPr lang="en-US" altLang="zh-CN" sz="2000" dirty="0"/>
              <a:t>", "C:\\data")</a:t>
            </a:r>
          </a:p>
          <a:p>
            <a:r>
              <a:rPr lang="en-US" altLang="zh-CN" sz="2000" dirty="0" err="1"/>
              <a:t>arcpy.Buffer_analysis</a:t>
            </a:r>
            <a:r>
              <a:rPr lang="en-US" altLang="zh-CN" sz="2000" dirty="0"/>
              <a:t> (</a:t>
            </a:r>
            <a:r>
              <a:rPr lang="en-US" altLang="zh-CN" sz="2000" dirty="0" err="1" smtClean="0"/>
              <a:t>inputRiver</a:t>
            </a:r>
            <a:r>
              <a:rPr lang="en-US" altLang="zh-CN" sz="2000" dirty="0" smtClean="0"/>
              <a:t>, </a:t>
            </a:r>
            <a:r>
              <a:rPr lang="en-US" altLang="zh-CN" sz="2000" dirty="0"/>
              <a:t>scratch_Name1, </a:t>
            </a:r>
            <a:r>
              <a:rPr lang="en-US" altLang="zh-CN" sz="2000" dirty="0" err="1"/>
              <a:t>buf</a:t>
            </a:r>
            <a:r>
              <a:rPr lang="en-US" altLang="zh-CN" sz="2000" dirty="0"/>
              <a:t>)</a:t>
            </a:r>
          </a:p>
          <a:p>
            <a:r>
              <a:rPr lang="en-US" altLang="zh-CN" sz="2000" dirty="0"/>
              <a:t>scratch_Name2 = </a:t>
            </a:r>
            <a:r>
              <a:rPr lang="en-US" altLang="zh-CN" sz="2000" dirty="0" err="1"/>
              <a:t>arcpy.CreateScratchName</a:t>
            </a:r>
            <a:r>
              <a:rPr lang="en-US" altLang="zh-CN" sz="2000" dirty="0"/>
              <a:t>("</a:t>
            </a:r>
            <a:r>
              <a:rPr lang="en-US" altLang="zh-CN" sz="2000" dirty="0" err="1"/>
              <a:t>xxxx</a:t>
            </a:r>
            <a:r>
              <a:rPr lang="en-US" altLang="zh-CN" sz="2000" dirty="0"/>
              <a:t>", "", "</a:t>
            </a:r>
            <a:r>
              <a:rPr lang="en-US" altLang="zh-CN" sz="2000" dirty="0" err="1"/>
              <a:t>Shapefile</a:t>
            </a:r>
            <a:r>
              <a:rPr lang="en-US" altLang="zh-CN" sz="2000" dirty="0"/>
              <a:t>", "C:\\data")</a:t>
            </a:r>
          </a:p>
          <a:p>
            <a:r>
              <a:rPr lang="en-US" altLang="zh-CN" sz="2000" dirty="0" err="1" smtClean="0"/>
              <a:t>arcpy.Clip_analysis</a:t>
            </a:r>
            <a:r>
              <a:rPr lang="en-US" altLang="zh-CN" sz="2000" dirty="0" smtClean="0"/>
              <a:t>(</a:t>
            </a:r>
            <a:r>
              <a:rPr lang="en-US" altLang="zh-CN" sz="2000" dirty="0" err="1" smtClean="0"/>
              <a:t>landuse</a:t>
            </a:r>
            <a:r>
              <a:rPr lang="en-US" altLang="zh-CN" sz="2000" dirty="0" smtClean="0"/>
              <a:t>, </a:t>
            </a:r>
            <a:r>
              <a:rPr lang="en-US" altLang="zh-CN" sz="2000" dirty="0"/>
              <a:t>scratch_Name1, scratch_Name2)</a:t>
            </a:r>
          </a:p>
          <a:p>
            <a:r>
              <a:rPr lang="en-US" altLang="zh-CN" sz="2000" dirty="0" err="1"/>
              <a:t>arcpy.Statistics_analysis</a:t>
            </a:r>
            <a:r>
              <a:rPr lang="en-US" altLang="zh-CN" sz="2000" dirty="0"/>
              <a:t> (scratch_Name2, output, </a:t>
            </a:r>
            <a:r>
              <a:rPr lang="en-US" altLang="zh-CN" sz="2000" dirty="0" err="1"/>
              <a:t>stat_Field</a:t>
            </a:r>
            <a:r>
              <a:rPr lang="en-US" altLang="zh-CN" sz="2000" dirty="0"/>
              <a:t>, </a:t>
            </a:r>
            <a:r>
              <a:rPr lang="en-US" altLang="zh-CN" sz="2000" dirty="0" err="1"/>
              <a:t>case_Field</a:t>
            </a:r>
            <a:r>
              <a:rPr lang="en-US" altLang="zh-CN" sz="2000" dirty="0"/>
              <a:t>)</a:t>
            </a:r>
          </a:p>
          <a:p>
            <a:r>
              <a:rPr lang="en-US" altLang="zh-CN" sz="2000" dirty="0" err="1"/>
              <a:t>arcpy.Delete_management</a:t>
            </a:r>
            <a:r>
              <a:rPr lang="en-US" altLang="zh-CN" sz="2000" dirty="0"/>
              <a:t>(scratch_Name1)</a:t>
            </a:r>
          </a:p>
          <a:p>
            <a:r>
              <a:rPr lang="en-US" altLang="zh-CN" sz="2000" dirty="0" err="1"/>
              <a:t>arcpy.Delete_management</a:t>
            </a:r>
            <a:r>
              <a:rPr lang="en-US" altLang="zh-CN" sz="2000" dirty="0"/>
              <a:t>(scratch_Name2)</a:t>
            </a:r>
            <a:endParaRPr lang="zh-CN" altLang="en-US" sz="2000" dirty="0"/>
          </a:p>
        </p:txBody>
      </p:sp>
      <p:sp>
        <p:nvSpPr>
          <p:cNvPr id="2" name="矩形 1"/>
          <p:cNvSpPr/>
          <p:nvPr/>
        </p:nvSpPr>
        <p:spPr>
          <a:xfrm>
            <a:off x="1891436" y="5949280"/>
            <a:ext cx="5416868" cy="461665"/>
          </a:xfrm>
          <a:prstGeom prst="rect">
            <a:avLst/>
          </a:prstGeom>
        </p:spPr>
        <p:txBody>
          <a:bodyPr wrap="none">
            <a:spAutoFit/>
          </a:bodyPr>
          <a:lstStyle/>
          <a:p>
            <a:r>
              <a:rPr lang="zh-CN" altLang="en-US" sz="2400" dirty="0" smtClean="0"/>
              <a:t>分析河流两侧植被（程序中设置参数）</a:t>
            </a:r>
            <a:endParaRPr lang="zh-CN" altLang="en-US" sz="2400" dirty="0"/>
          </a:p>
        </p:txBody>
      </p:sp>
    </p:spTree>
    <p:extLst>
      <p:ext uri="{BB962C8B-B14F-4D97-AF65-F5344CB8AC3E}">
        <p14:creationId xmlns:p14="http://schemas.microsoft.com/office/powerpoint/2010/main" val="866253106"/>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500474"/>
            <a:ext cx="8568952" cy="5016758"/>
          </a:xfrm>
          <a:prstGeom prst="rect">
            <a:avLst/>
          </a:prstGeom>
        </p:spPr>
        <p:txBody>
          <a:bodyPr wrap="square">
            <a:spAutoFit/>
          </a:bodyPr>
          <a:lstStyle/>
          <a:p>
            <a:r>
              <a:rPr lang="en-US" altLang="zh-CN" sz="2000" dirty="0"/>
              <a:t>import </a:t>
            </a:r>
            <a:r>
              <a:rPr lang="en-US" altLang="zh-CN" sz="2000" dirty="0" err="1"/>
              <a:t>arcpy</a:t>
            </a:r>
            <a:endParaRPr lang="en-US" altLang="zh-CN" sz="2000" dirty="0"/>
          </a:p>
          <a:p>
            <a:r>
              <a:rPr lang="en-US" altLang="zh-CN" sz="2000" dirty="0" err="1"/>
              <a:t>inputRiver</a:t>
            </a:r>
            <a:r>
              <a:rPr lang="en-US" altLang="zh-CN" sz="2000" dirty="0"/>
              <a:t> = </a:t>
            </a:r>
            <a:r>
              <a:rPr lang="en-US" altLang="zh-CN" sz="2000" dirty="0" err="1"/>
              <a:t>arcpy.GetParameterAsText</a:t>
            </a:r>
            <a:r>
              <a:rPr lang="en-US" altLang="zh-CN" sz="2000" dirty="0"/>
              <a:t>(0)</a:t>
            </a:r>
          </a:p>
          <a:p>
            <a:r>
              <a:rPr lang="en-US" altLang="zh-CN" sz="2000" dirty="0" err="1"/>
              <a:t>buf</a:t>
            </a:r>
            <a:r>
              <a:rPr lang="en-US" altLang="zh-CN" sz="2000" dirty="0"/>
              <a:t> = </a:t>
            </a:r>
            <a:r>
              <a:rPr lang="en-US" altLang="zh-CN" sz="2000" dirty="0" err="1"/>
              <a:t>arcpy.GetParameterAsText</a:t>
            </a:r>
            <a:r>
              <a:rPr lang="en-US" altLang="zh-CN" sz="2000" dirty="0"/>
              <a:t>(1)</a:t>
            </a:r>
          </a:p>
          <a:p>
            <a:r>
              <a:rPr lang="en-US" altLang="zh-CN" sz="2000" dirty="0" err="1"/>
              <a:t>inputLanduse</a:t>
            </a:r>
            <a:r>
              <a:rPr lang="en-US" altLang="zh-CN" sz="2000" dirty="0"/>
              <a:t> = </a:t>
            </a:r>
            <a:r>
              <a:rPr lang="en-US" altLang="zh-CN" sz="2000" dirty="0" err="1"/>
              <a:t>arcpy.GetParameterAsText</a:t>
            </a:r>
            <a:r>
              <a:rPr lang="en-US" altLang="zh-CN" sz="2000" dirty="0"/>
              <a:t>(2)</a:t>
            </a:r>
          </a:p>
          <a:p>
            <a:r>
              <a:rPr lang="en-US" altLang="zh-CN" sz="2000" dirty="0" err="1"/>
              <a:t>stat_Field</a:t>
            </a:r>
            <a:r>
              <a:rPr lang="en-US" altLang="zh-CN" sz="2000" dirty="0"/>
              <a:t> = </a:t>
            </a:r>
            <a:r>
              <a:rPr lang="en-US" altLang="zh-CN" sz="2000" dirty="0" err="1"/>
              <a:t>arcpy.GetParameterAsText</a:t>
            </a:r>
            <a:r>
              <a:rPr lang="en-US" altLang="zh-CN" sz="2000" dirty="0"/>
              <a:t>(3)</a:t>
            </a:r>
          </a:p>
          <a:p>
            <a:r>
              <a:rPr lang="en-US" altLang="zh-CN" sz="2000" dirty="0" err="1"/>
              <a:t>stat_Type</a:t>
            </a:r>
            <a:r>
              <a:rPr lang="en-US" altLang="zh-CN" sz="2000" dirty="0"/>
              <a:t> = </a:t>
            </a:r>
            <a:r>
              <a:rPr lang="en-US" altLang="zh-CN" sz="2000" dirty="0" err="1"/>
              <a:t>arcpy.GetParameterAsText</a:t>
            </a:r>
            <a:r>
              <a:rPr lang="en-US" altLang="zh-CN" sz="2000" dirty="0"/>
              <a:t>(4)</a:t>
            </a:r>
          </a:p>
          <a:p>
            <a:r>
              <a:rPr lang="en-US" altLang="zh-CN" sz="2000" dirty="0" err="1"/>
              <a:t>case_Field</a:t>
            </a:r>
            <a:r>
              <a:rPr lang="en-US" altLang="zh-CN" sz="2000" dirty="0"/>
              <a:t> = </a:t>
            </a:r>
            <a:r>
              <a:rPr lang="en-US" altLang="zh-CN" sz="2000" dirty="0" err="1"/>
              <a:t>arcpy.GetParameterAsText</a:t>
            </a:r>
            <a:r>
              <a:rPr lang="en-US" altLang="zh-CN" sz="2000" dirty="0"/>
              <a:t>(5)</a:t>
            </a:r>
          </a:p>
          <a:p>
            <a:r>
              <a:rPr lang="en-US" altLang="zh-CN" sz="2000" dirty="0"/>
              <a:t>output = </a:t>
            </a:r>
            <a:r>
              <a:rPr lang="en-US" altLang="zh-CN" sz="2000" dirty="0" err="1"/>
              <a:t>arcpy.GetParameterAsText</a:t>
            </a:r>
            <a:r>
              <a:rPr lang="en-US" altLang="zh-CN" sz="2000" dirty="0"/>
              <a:t>(6)</a:t>
            </a:r>
          </a:p>
          <a:p>
            <a:r>
              <a:rPr lang="en-US" altLang="zh-CN" sz="2000" dirty="0" err="1"/>
              <a:t>stat_Fields</a:t>
            </a:r>
            <a:r>
              <a:rPr lang="en-US" altLang="zh-CN" sz="2000" dirty="0"/>
              <a:t> = [[</a:t>
            </a:r>
            <a:r>
              <a:rPr lang="en-US" altLang="zh-CN" sz="2000" dirty="0" err="1"/>
              <a:t>stat_Field</a:t>
            </a:r>
            <a:r>
              <a:rPr lang="en-US" altLang="zh-CN" sz="2000" dirty="0"/>
              <a:t>, </a:t>
            </a:r>
            <a:r>
              <a:rPr lang="en-US" altLang="zh-CN" sz="2000" dirty="0" err="1"/>
              <a:t>stat_Type</a:t>
            </a:r>
            <a:r>
              <a:rPr lang="en-US" altLang="zh-CN" sz="2000" dirty="0"/>
              <a:t>]]</a:t>
            </a:r>
          </a:p>
          <a:p>
            <a:r>
              <a:rPr lang="en-US" altLang="zh-CN" sz="2000" dirty="0"/>
              <a:t>scratch_Name1 = </a:t>
            </a:r>
            <a:r>
              <a:rPr lang="en-US" altLang="zh-CN" sz="2000" dirty="0" err="1"/>
              <a:t>arcpy.CreateScratchName</a:t>
            </a:r>
            <a:r>
              <a:rPr lang="en-US" altLang="zh-CN" sz="2000" dirty="0"/>
              <a:t>("</a:t>
            </a:r>
            <a:r>
              <a:rPr lang="en-US" altLang="zh-CN" sz="2000" dirty="0" err="1"/>
              <a:t>xxxx</a:t>
            </a:r>
            <a:r>
              <a:rPr lang="en-US" altLang="zh-CN" sz="2000" dirty="0"/>
              <a:t>", "", "</a:t>
            </a:r>
            <a:r>
              <a:rPr lang="en-US" altLang="zh-CN" sz="2000" dirty="0" err="1"/>
              <a:t>Shapefile</a:t>
            </a:r>
            <a:r>
              <a:rPr lang="en-US" altLang="zh-CN" sz="2000" dirty="0"/>
              <a:t>", "C:\\data")</a:t>
            </a:r>
          </a:p>
          <a:p>
            <a:r>
              <a:rPr lang="en-US" altLang="zh-CN" sz="2000" dirty="0" err="1"/>
              <a:t>arcpy.Buffer_analysis</a:t>
            </a:r>
            <a:r>
              <a:rPr lang="en-US" altLang="zh-CN" sz="2000" dirty="0"/>
              <a:t> (</a:t>
            </a:r>
            <a:r>
              <a:rPr lang="en-US" altLang="zh-CN" sz="2000" dirty="0" err="1"/>
              <a:t>inputRiver</a:t>
            </a:r>
            <a:r>
              <a:rPr lang="en-US" altLang="zh-CN" sz="2000" dirty="0"/>
              <a:t>, scratch_Name1, </a:t>
            </a:r>
            <a:r>
              <a:rPr lang="en-US" altLang="zh-CN" sz="2000" dirty="0" err="1"/>
              <a:t>buf</a:t>
            </a:r>
            <a:r>
              <a:rPr lang="en-US" altLang="zh-CN" sz="2000" dirty="0"/>
              <a:t>)</a:t>
            </a:r>
          </a:p>
          <a:p>
            <a:r>
              <a:rPr lang="en-US" altLang="zh-CN" sz="2000" dirty="0"/>
              <a:t>scratch_Name2 = </a:t>
            </a:r>
            <a:r>
              <a:rPr lang="en-US" altLang="zh-CN" sz="2000" dirty="0" err="1"/>
              <a:t>arcpy.CreateScratchName</a:t>
            </a:r>
            <a:r>
              <a:rPr lang="en-US" altLang="zh-CN" sz="2000" dirty="0"/>
              <a:t>("</a:t>
            </a:r>
            <a:r>
              <a:rPr lang="en-US" altLang="zh-CN" sz="2000" dirty="0" err="1"/>
              <a:t>xxxx</a:t>
            </a:r>
            <a:r>
              <a:rPr lang="en-US" altLang="zh-CN" sz="2000" dirty="0"/>
              <a:t>", "", "</a:t>
            </a:r>
            <a:r>
              <a:rPr lang="en-US" altLang="zh-CN" sz="2000" dirty="0" err="1"/>
              <a:t>Shapefile</a:t>
            </a:r>
            <a:r>
              <a:rPr lang="en-US" altLang="zh-CN" sz="2000" dirty="0"/>
              <a:t>", "C:\\data")</a:t>
            </a:r>
          </a:p>
          <a:p>
            <a:r>
              <a:rPr lang="en-US" altLang="zh-CN" sz="2000" dirty="0" err="1"/>
              <a:t>arcpy.Clip_analysis</a:t>
            </a:r>
            <a:r>
              <a:rPr lang="en-US" altLang="zh-CN" sz="2000" dirty="0"/>
              <a:t>(</a:t>
            </a:r>
            <a:r>
              <a:rPr lang="en-US" altLang="zh-CN" sz="2000" dirty="0" err="1"/>
              <a:t>inputLanduse</a:t>
            </a:r>
            <a:r>
              <a:rPr lang="en-US" altLang="zh-CN" sz="2000" dirty="0"/>
              <a:t>, scratch_Name1, scratch_Name2)</a:t>
            </a:r>
          </a:p>
          <a:p>
            <a:r>
              <a:rPr lang="en-US" altLang="zh-CN" sz="2000" dirty="0" err="1"/>
              <a:t>arcpy.Statistics_analysis</a:t>
            </a:r>
            <a:r>
              <a:rPr lang="en-US" altLang="zh-CN" sz="2000" dirty="0"/>
              <a:t> (scratch_Name2, output, </a:t>
            </a:r>
            <a:r>
              <a:rPr lang="en-US" altLang="zh-CN" sz="2000" dirty="0" err="1"/>
              <a:t>stat_Fields</a:t>
            </a:r>
            <a:r>
              <a:rPr lang="en-US" altLang="zh-CN" sz="2000" dirty="0"/>
              <a:t>, </a:t>
            </a:r>
            <a:r>
              <a:rPr lang="en-US" altLang="zh-CN" sz="2000" dirty="0" err="1"/>
              <a:t>case_Field</a:t>
            </a:r>
            <a:r>
              <a:rPr lang="en-US" altLang="zh-CN" sz="2000" dirty="0"/>
              <a:t>)</a:t>
            </a:r>
          </a:p>
          <a:p>
            <a:r>
              <a:rPr lang="en-US" altLang="zh-CN" sz="2000" dirty="0" err="1"/>
              <a:t>arcpy.Delete_management</a:t>
            </a:r>
            <a:r>
              <a:rPr lang="en-US" altLang="zh-CN" sz="2000" dirty="0"/>
              <a:t>(scratch_Name1)</a:t>
            </a:r>
          </a:p>
          <a:p>
            <a:r>
              <a:rPr lang="en-US" altLang="zh-CN" sz="2000" dirty="0" err="1"/>
              <a:t>arcpy.Delete_management</a:t>
            </a:r>
            <a:r>
              <a:rPr lang="en-US" altLang="zh-CN" sz="2000" dirty="0"/>
              <a:t>(scratch_Name2)</a:t>
            </a:r>
          </a:p>
        </p:txBody>
      </p:sp>
      <p:sp>
        <p:nvSpPr>
          <p:cNvPr id="3" name="矩形 2"/>
          <p:cNvSpPr/>
          <p:nvPr/>
        </p:nvSpPr>
        <p:spPr>
          <a:xfrm>
            <a:off x="1475656" y="5949280"/>
            <a:ext cx="6647974" cy="461665"/>
          </a:xfrm>
          <a:prstGeom prst="rect">
            <a:avLst/>
          </a:prstGeom>
        </p:spPr>
        <p:txBody>
          <a:bodyPr wrap="none">
            <a:spAutoFit/>
          </a:bodyPr>
          <a:lstStyle/>
          <a:p>
            <a:r>
              <a:rPr lang="zh-CN" altLang="en-US" sz="2400" dirty="0" smtClean="0"/>
              <a:t>分析</a:t>
            </a:r>
            <a:r>
              <a:rPr lang="zh-CN" altLang="en-US" sz="2400" dirty="0"/>
              <a:t>河流</a:t>
            </a:r>
            <a:r>
              <a:rPr lang="zh-CN" altLang="en-US" sz="2400" dirty="0" smtClean="0"/>
              <a:t>两侧植被（从工具对话框中获得参数）</a:t>
            </a:r>
            <a:endParaRPr lang="zh-CN" altLang="en-US" sz="2400" dirty="0"/>
          </a:p>
        </p:txBody>
      </p:sp>
    </p:spTree>
    <p:extLst>
      <p:ext uri="{BB962C8B-B14F-4D97-AF65-F5344CB8AC3E}">
        <p14:creationId xmlns:p14="http://schemas.microsoft.com/office/powerpoint/2010/main" val="3735236297"/>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4199949223"/>
              </p:ext>
            </p:extLst>
          </p:nvPr>
        </p:nvGraphicFramePr>
        <p:xfrm>
          <a:off x="564232" y="1844824"/>
          <a:ext cx="7896200" cy="3443739"/>
        </p:xfrm>
        <a:graphic>
          <a:graphicData uri="http://schemas.openxmlformats.org/drawingml/2006/table">
            <a:tbl>
              <a:tblPr firstRow="1" bandRow="1">
                <a:tableStyleId>{5C22544A-7EE6-4342-B048-85BDC9FD1C3A}</a:tableStyleId>
              </a:tblPr>
              <a:tblGrid>
                <a:gridCol w="1864193"/>
                <a:gridCol w="6032007"/>
              </a:tblGrid>
              <a:tr h="377669">
                <a:tc>
                  <a:txBody>
                    <a:bodyPr/>
                    <a:lstStyle/>
                    <a:p>
                      <a:r>
                        <a:rPr lang="zh-CN" altLang="en-US" dirty="0" smtClean="0"/>
                        <a:t>参数设置</a:t>
                      </a:r>
                      <a:endParaRPr lang="zh-CN" altLang="en-US" dirty="0"/>
                    </a:p>
                  </a:txBody>
                  <a:tcPr/>
                </a:tc>
                <a:tc>
                  <a:txBody>
                    <a:bodyPr/>
                    <a:lstStyle/>
                    <a:p>
                      <a:r>
                        <a:rPr lang="zh-CN" altLang="en-US" dirty="0" smtClean="0"/>
                        <a:t>参数类型</a:t>
                      </a:r>
                      <a:endParaRPr lang="zh-CN" altLang="en-US" dirty="0"/>
                    </a:p>
                  </a:txBody>
                  <a:tcPr/>
                </a:tc>
              </a:tr>
              <a:tr h="377669">
                <a:tc>
                  <a:txBody>
                    <a:bodyPr/>
                    <a:lstStyle/>
                    <a:p>
                      <a:r>
                        <a:rPr lang="en-US" altLang="zh-CN" sz="1800" dirty="0" err="1" smtClean="0"/>
                        <a:t>inputRiver</a:t>
                      </a:r>
                      <a:endParaRPr lang="zh-CN" altLang="en-US" dirty="0"/>
                    </a:p>
                  </a:txBody>
                  <a:tcPr/>
                </a:tc>
                <a:tc>
                  <a:txBody>
                    <a:bodyPr/>
                    <a:lstStyle/>
                    <a:p>
                      <a:r>
                        <a:rPr lang="en-US" altLang="zh-CN" dirty="0" smtClean="0"/>
                        <a:t>Feature Layer</a:t>
                      </a:r>
                      <a:endParaRPr lang="zh-CN" altLang="en-US" dirty="0"/>
                    </a:p>
                  </a:txBody>
                  <a:tcPr/>
                </a:tc>
              </a:tr>
              <a:tr h="377669">
                <a:tc>
                  <a:txBody>
                    <a:bodyPr/>
                    <a:lstStyle/>
                    <a:p>
                      <a:r>
                        <a:rPr lang="en-US" altLang="zh-CN" dirty="0" err="1" smtClean="0"/>
                        <a:t>buf</a:t>
                      </a:r>
                      <a:endParaRPr lang="zh-CN" altLang="en-US" dirty="0"/>
                    </a:p>
                  </a:txBody>
                  <a:tcPr/>
                </a:tc>
                <a:tc>
                  <a:txBody>
                    <a:bodyPr/>
                    <a:lstStyle/>
                    <a:p>
                      <a:r>
                        <a:rPr lang="en-US" altLang="zh-CN" dirty="0" smtClean="0"/>
                        <a:t>Double</a:t>
                      </a:r>
                      <a:endParaRPr lang="zh-CN" altLang="en-US" dirty="0"/>
                    </a:p>
                  </a:txBody>
                  <a:tcPr/>
                </a:tc>
              </a:tr>
              <a:tr h="377669">
                <a:tc>
                  <a:txBody>
                    <a:bodyPr/>
                    <a:lstStyle/>
                    <a:p>
                      <a:r>
                        <a:rPr lang="en-US" altLang="zh-CN" sz="1800" dirty="0" err="1" smtClean="0"/>
                        <a:t>landuse</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Feature Layer</a:t>
                      </a:r>
                      <a:endParaRPr lang="zh-CN" altLang="en-US" dirty="0"/>
                    </a:p>
                  </a:txBody>
                  <a:tcPr/>
                </a:tc>
              </a:tr>
              <a:tr h="457645">
                <a:tc>
                  <a:txBody>
                    <a:bodyPr/>
                    <a:lstStyle/>
                    <a:p>
                      <a:r>
                        <a:rPr lang="en-US" altLang="zh-CN" dirty="0" err="1" smtClean="0"/>
                        <a:t>stat_Field</a:t>
                      </a:r>
                      <a:endParaRPr lang="zh-CN" altLang="en-US" dirty="0"/>
                    </a:p>
                  </a:txBody>
                  <a:tcPr/>
                </a:tc>
                <a:tc>
                  <a:txBody>
                    <a:bodyPr/>
                    <a:lstStyle/>
                    <a:p>
                      <a:r>
                        <a:rPr lang="en-US" altLang="zh-CN" dirty="0" smtClean="0"/>
                        <a:t>Field</a:t>
                      </a:r>
                      <a:r>
                        <a:rPr lang="zh-CN" altLang="en-US" dirty="0" smtClean="0"/>
                        <a:t>，参数属性中的</a:t>
                      </a:r>
                      <a:r>
                        <a:rPr lang="en-US" altLang="zh-CN" dirty="0" smtClean="0"/>
                        <a:t>Obtained from</a:t>
                      </a:r>
                      <a:r>
                        <a:rPr lang="zh-CN" altLang="en-US" dirty="0" smtClean="0"/>
                        <a:t>选择</a:t>
                      </a:r>
                      <a:r>
                        <a:rPr lang="en-US" altLang="zh-CN" dirty="0" err="1" smtClean="0"/>
                        <a:t>inputVege</a:t>
                      </a:r>
                      <a:r>
                        <a:rPr lang="zh-CN" altLang="en-US" dirty="0" smtClean="0"/>
                        <a:t>。</a:t>
                      </a:r>
                      <a:endParaRPr lang="zh-CN" altLang="en-US" dirty="0"/>
                    </a:p>
                  </a:txBody>
                  <a:tcPr/>
                </a:tc>
              </a:tr>
              <a:tr h="720080">
                <a:tc>
                  <a:txBody>
                    <a:bodyPr/>
                    <a:lstStyle/>
                    <a:p>
                      <a:r>
                        <a:rPr lang="en-US" altLang="zh-CN" dirty="0" err="1" smtClean="0"/>
                        <a:t>stat_Type</a:t>
                      </a:r>
                      <a:endParaRPr lang="zh-CN" altLang="en-US" dirty="0"/>
                    </a:p>
                  </a:txBody>
                  <a:tcPr/>
                </a:tc>
                <a:tc>
                  <a:txBody>
                    <a:bodyPr/>
                    <a:lstStyle/>
                    <a:p>
                      <a:r>
                        <a:rPr lang="en-US" altLang="zh-CN" dirty="0" smtClean="0"/>
                        <a:t>String</a:t>
                      </a:r>
                      <a:r>
                        <a:rPr lang="zh-CN" altLang="en-US" dirty="0" smtClean="0"/>
                        <a:t>，参数属性中的</a:t>
                      </a:r>
                      <a:r>
                        <a:rPr lang="en-US" altLang="zh-CN" dirty="0" smtClean="0"/>
                        <a:t>Filter</a:t>
                      </a:r>
                      <a:r>
                        <a:rPr lang="zh-CN" altLang="en-US" dirty="0" smtClean="0"/>
                        <a:t>选择</a:t>
                      </a:r>
                      <a:r>
                        <a:rPr lang="en-US" altLang="zh-CN" dirty="0" smtClean="0"/>
                        <a:t>Value List</a:t>
                      </a:r>
                      <a:r>
                        <a:rPr lang="zh-CN" altLang="en-US" dirty="0" smtClean="0"/>
                        <a:t>，并设置列表值，如</a:t>
                      </a:r>
                      <a:r>
                        <a:rPr lang="en-US" altLang="zh-CN" dirty="0" smtClean="0"/>
                        <a:t>SUM</a:t>
                      </a:r>
                      <a:r>
                        <a:rPr lang="zh-CN" altLang="en-US" dirty="0" smtClean="0"/>
                        <a:t>、</a:t>
                      </a:r>
                      <a:r>
                        <a:rPr lang="en-US" altLang="zh-CN" dirty="0" smtClean="0"/>
                        <a:t>MEAN</a:t>
                      </a:r>
                      <a:r>
                        <a:rPr lang="zh-CN" altLang="en-US" dirty="0" smtClean="0"/>
                        <a:t>、</a:t>
                      </a:r>
                      <a:r>
                        <a:rPr lang="en-US" altLang="zh-CN" dirty="0" smtClean="0"/>
                        <a:t>MAX</a:t>
                      </a:r>
                      <a:r>
                        <a:rPr lang="zh-CN" altLang="en-US" dirty="0" smtClean="0"/>
                        <a:t>、</a:t>
                      </a:r>
                      <a:r>
                        <a:rPr lang="en-US" altLang="zh-CN" dirty="0" smtClean="0"/>
                        <a:t>MIN</a:t>
                      </a:r>
                      <a:r>
                        <a:rPr lang="zh-CN" altLang="en-US" dirty="0" smtClean="0"/>
                        <a:t>等。</a:t>
                      </a:r>
                      <a:endParaRPr lang="zh-CN" altLang="en-US" dirty="0"/>
                    </a:p>
                  </a:txBody>
                  <a:tcPr/>
                </a:tc>
              </a:tr>
              <a:tr h="377669">
                <a:tc>
                  <a:txBody>
                    <a:bodyPr/>
                    <a:lstStyle/>
                    <a:p>
                      <a:r>
                        <a:rPr lang="en-US" altLang="zh-CN" dirty="0" err="1" smtClean="0"/>
                        <a:t>case_Field</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Field</a:t>
                      </a:r>
                      <a:r>
                        <a:rPr lang="zh-CN" altLang="en-US" dirty="0" smtClean="0"/>
                        <a:t>，参数属性中的</a:t>
                      </a:r>
                      <a:r>
                        <a:rPr lang="en-US" altLang="zh-CN" dirty="0" smtClean="0"/>
                        <a:t>Obtained from</a:t>
                      </a:r>
                      <a:r>
                        <a:rPr lang="zh-CN" altLang="en-US" dirty="0" smtClean="0"/>
                        <a:t>选择</a:t>
                      </a:r>
                      <a:r>
                        <a:rPr lang="en-US" altLang="zh-CN" dirty="0" err="1" smtClean="0"/>
                        <a:t>inputVege</a:t>
                      </a:r>
                      <a:endParaRPr lang="zh-CN" altLang="en-US" dirty="0"/>
                    </a:p>
                  </a:txBody>
                  <a:tcPr/>
                </a:tc>
              </a:tr>
              <a:tr h="377669">
                <a:tc>
                  <a:txBody>
                    <a:bodyPr/>
                    <a:lstStyle/>
                    <a:p>
                      <a:r>
                        <a:rPr lang="en-US" altLang="zh-CN" dirty="0" err="1" smtClean="0"/>
                        <a:t>outTable</a:t>
                      </a:r>
                      <a:endParaRPr lang="zh-CN" altLang="en-US" dirty="0"/>
                    </a:p>
                  </a:txBody>
                  <a:tcPr/>
                </a:tc>
                <a:tc>
                  <a:txBody>
                    <a:bodyPr/>
                    <a:lstStyle/>
                    <a:p>
                      <a:r>
                        <a:rPr lang="en-US" altLang="zh-CN" dirty="0" smtClean="0"/>
                        <a:t>Table</a:t>
                      </a:r>
                      <a:endParaRPr lang="zh-CN" altLang="en-US" dirty="0"/>
                    </a:p>
                  </a:txBody>
                  <a:tcPr/>
                </a:tc>
              </a:tr>
            </a:tbl>
          </a:graphicData>
        </a:graphic>
      </p:graphicFrame>
      <p:sp>
        <p:nvSpPr>
          <p:cNvPr id="3" name="TextBox 2"/>
          <p:cNvSpPr txBox="1"/>
          <p:nvPr/>
        </p:nvSpPr>
        <p:spPr>
          <a:xfrm>
            <a:off x="2915816" y="1241019"/>
            <a:ext cx="2952328" cy="461665"/>
          </a:xfrm>
          <a:prstGeom prst="rect">
            <a:avLst/>
          </a:prstGeom>
          <a:noFill/>
        </p:spPr>
        <p:txBody>
          <a:bodyPr wrap="square" rtlCol="0">
            <a:spAutoFit/>
          </a:bodyPr>
          <a:lstStyle/>
          <a:p>
            <a:r>
              <a:rPr lang="zh-CN" altLang="en-US" sz="2400" dirty="0" smtClean="0"/>
              <a:t>工具对话框参数设置</a:t>
            </a:r>
            <a:endParaRPr lang="zh-CN" altLang="en-US" sz="2400" dirty="0"/>
          </a:p>
        </p:txBody>
      </p:sp>
    </p:spTree>
    <p:extLst>
      <p:ext uri="{BB962C8B-B14F-4D97-AF65-F5344CB8AC3E}">
        <p14:creationId xmlns:p14="http://schemas.microsoft.com/office/powerpoint/2010/main" val="1808341404"/>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548680"/>
            <a:ext cx="8301608" cy="1368152"/>
          </a:xfrm>
        </p:spPr>
        <p:txBody>
          <a:bodyPr>
            <a:normAutofit/>
          </a:bodyPr>
          <a:lstStyle/>
          <a:p>
            <a:r>
              <a:rPr lang="zh-CN" altLang="en-US" dirty="0" smtClean="0"/>
              <a:t>实例二：分析</a:t>
            </a:r>
            <a:r>
              <a:rPr lang="en-US" altLang="zh-CN" dirty="0" smtClean="0"/>
              <a:t>1000</a:t>
            </a:r>
            <a:r>
              <a:rPr lang="zh-CN" altLang="en-US" dirty="0" smtClean="0"/>
              <a:t>米范围内没有</a:t>
            </a:r>
            <a:r>
              <a:rPr lang="zh-CN" altLang="en-US" dirty="0"/>
              <a:t>公园</a:t>
            </a:r>
            <a:r>
              <a:rPr lang="zh-CN" altLang="en-US" dirty="0" smtClean="0"/>
              <a:t>分布的区域（考虑河流等不能直接通过的障碍）。</a:t>
            </a:r>
            <a:endParaRPr lang="en-US" altLang="zh-CN" dirty="0" smtClean="0"/>
          </a:p>
          <a:p>
            <a:pPr lvl="1"/>
            <a:endParaRPr lang="en-US" altLang="zh-CN" dirty="0" smtClean="0"/>
          </a:p>
          <a:p>
            <a:pPr lvl="1"/>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580" y="1791313"/>
            <a:ext cx="6432772" cy="472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88745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9672" y="476672"/>
            <a:ext cx="6336704" cy="940966"/>
          </a:xfrm>
        </p:spPr>
        <p:txBody>
          <a:bodyPr/>
          <a:lstStyle/>
          <a:p>
            <a:r>
              <a:rPr lang="zh-CN" altLang="en-US" dirty="0" smtClean="0">
                <a:latin typeface="华文新魏" pitchFamily="2" charset="-122"/>
                <a:ea typeface="华文新魏" pitchFamily="2" charset="-122"/>
              </a:rPr>
              <a:t>利用</a:t>
            </a:r>
            <a:r>
              <a:rPr lang="en-US" altLang="zh-CN" dirty="0" err="1" smtClean="0">
                <a:latin typeface="华文新魏" pitchFamily="2" charset="-122"/>
                <a:ea typeface="华文新魏" pitchFamily="2" charset="-122"/>
              </a:rPr>
              <a:t>ArcPy</a:t>
            </a:r>
            <a:r>
              <a:rPr lang="zh-CN" altLang="en-US" dirty="0" smtClean="0">
                <a:latin typeface="华文新魏" pitchFamily="2" charset="-122"/>
                <a:ea typeface="华文新魏" pitchFamily="2" charset="-122"/>
              </a:rPr>
              <a:t>运行</a:t>
            </a:r>
            <a:r>
              <a:rPr lang="zh-CN" altLang="en-US" dirty="0">
                <a:latin typeface="华文新魏" pitchFamily="2" charset="-122"/>
                <a:ea typeface="华文新魏" pitchFamily="2" charset="-122"/>
              </a:rPr>
              <a:t>工具</a:t>
            </a:r>
          </a:p>
        </p:txBody>
      </p:sp>
      <p:sp>
        <p:nvSpPr>
          <p:cNvPr id="3" name="内容占位符 2"/>
          <p:cNvSpPr>
            <a:spLocks noGrp="1"/>
          </p:cNvSpPr>
          <p:nvPr>
            <p:ph idx="1"/>
          </p:nvPr>
        </p:nvSpPr>
        <p:spPr>
          <a:xfrm>
            <a:off x="457200" y="1772816"/>
            <a:ext cx="8075240" cy="4353347"/>
          </a:xfrm>
        </p:spPr>
        <p:txBody>
          <a:bodyPr/>
          <a:lstStyle/>
          <a:p>
            <a:r>
              <a:rPr lang="zh-CN" altLang="en-US" dirty="0" smtClean="0"/>
              <a:t>对</a:t>
            </a:r>
            <a:r>
              <a:rPr lang="en-US" altLang="zh-CN" dirty="0" smtClean="0"/>
              <a:t>ArcGIS</a:t>
            </a:r>
            <a:r>
              <a:rPr lang="zh-CN" altLang="en-US" dirty="0" smtClean="0"/>
              <a:t>中的每个工具，</a:t>
            </a:r>
            <a:r>
              <a:rPr lang="en-US" altLang="zh-CN" dirty="0" err="1" smtClean="0"/>
              <a:t>ArcPy</a:t>
            </a:r>
            <a:r>
              <a:rPr lang="zh-CN" altLang="en-US" dirty="0" smtClean="0"/>
              <a:t>都有相应的（调用）工具函数，可以在</a:t>
            </a:r>
            <a:r>
              <a:rPr lang="en-US" altLang="zh-CN" dirty="0" smtClean="0"/>
              <a:t>python</a:t>
            </a:r>
            <a:r>
              <a:rPr lang="zh-CN" altLang="en-US" dirty="0" smtClean="0"/>
              <a:t>程序中直接运行工具。</a:t>
            </a:r>
            <a:endParaRPr lang="en-US" altLang="zh-CN" dirty="0" smtClean="0"/>
          </a:p>
          <a:p>
            <a:endParaRPr lang="en-US" altLang="zh-CN" dirty="0" smtClean="0"/>
          </a:p>
        </p:txBody>
      </p:sp>
      <p:sp>
        <p:nvSpPr>
          <p:cNvPr id="4" name="Text Box 8"/>
          <p:cNvSpPr txBox="1">
            <a:spLocks noChangeArrowheads="1"/>
          </p:cNvSpPr>
          <p:nvPr/>
        </p:nvSpPr>
        <p:spPr bwMode="auto">
          <a:xfrm>
            <a:off x="755948" y="426368"/>
            <a:ext cx="647700" cy="9144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spcBef>
                <a:spcPct val="50000"/>
              </a:spcBef>
            </a:pPr>
            <a:r>
              <a:rPr lang="en-US" altLang="zh-CN" sz="5400" b="1" dirty="0"/>
              <a:t>3</a:t>
            </a:r>
          </a:p>
        </p:txBody>
      </p:sp>
    </p:spTree>
    <p:extLst>
      <p:ext uri="{BB962C8B-B14F-4D97-AF65-F5344CB8AC3E}">
        <p14:creationId xmlns:p14="http://schemas.microsoft.com/office/powerpoint/2010/main" val="1766826543"/>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196752"/>
            <a:ext cx="8229600" cy="4785395"/>
          </a:xfrm>
        </p:spPr>
        <p:txBody>
          <a:bodyPr/>
          <a:lstStyle/>
          <a:p>
            <a:pPr lvl="1"/>
            <a:r>
              <a:rPr lang="en-US" altLang="zh-CN" dirty="0"/>
              <a:t>Spatial Analyst</a:t>
            </a:r>
            <a:r>
              <a:rPr lang="zh-CN" altLang="en-US" dirty="0"/>
              <a:t>工具箱提供了基于栅格的距离计算工具</a:t>
            </a:r>
            <a:r>
              <a:rPr lang="zh-CN" altLang="en-US" dirty="0" smtClean="0"/>
              <a:t>，输出数据的栅格值表示与最近目标的距离，其中，</a:t>
            </a:r>
            <a:r>
              <a:rPr lang="en-US" altLang="zh-CN" dirty="0"/>
              <a:t>Euclidean </a:t>
            </a:r>
            <a:r>
              <a:rPr lang="en-US" altLang="zh-CN" dirty="0" smtClean="0"/>
              <a:t>Distance</a:t>
            </a:r>
            <a:r>
              <a:rPr lang="zh-CN" altLang="en-US" dirty="0" smtClean="0"/>
              <a:t>计算栅格与目标的欧氏距离；</a:t>
            </a:r>
            <a:r>
              <a:rPr lang="en-US" altLang="zh-CN" dirty="0"/>
              <a:t>Cost </a:t>
            </a:r>
            <a:r>
              <a:rPr lang="en-US" altLang="zh-CN" dirty="0" smtClean="0"/>
              <a:t>Distance</a:t>
            </a:r>
            <a:r>
              <a:rPr lang="zh-CN" altLang="en-US" dirty="0" smtClean="0"/>
              <a:t>计算栅格与目标的费用距离（即考虑经过不同栅格时的费用）。</a:t>
            </a:r>
            <a:r>
              <a:rPr lang="en-US" altLang="zh-CN" dirty="0" smtClean="0"/>
              <a:t> </a:t>
            </a:r>
          </a:p>
          <a:p>
            <a:pPr lvl="1"/>
            <a:r>
              <a:rPr lang="zh-CN" altLang="en-US" dirty="0" smtClean="0"/>
              <a:t>在利用</a:t>
            </a:r>
            <a:r>
              <a:rPr lang="en-US" altLang="zh-CN" dirty="0" smtClean="0"/>
              <a:t>Cost Distance</a:t>
            </a:r>
            <a:r>
              <a:rPr lang="zh-CN" altLang="en-US" dirty="0" smtClean="0"/>
              <a:t>工具时，需要用到</a:t>
            </a:r>
            <a:r>
              <a:rPr lang="en-US" altLang="zh-CN" dirty="0" err="1" smtClean="0"/>
              <a:t>cost_raster</a:t>
            </a:r>
            <a:r>
              <a:rPr lang="zh-CN" altLang="en-US" dirty="0" smtClean="0"/>
              <a:t>（费用栅格数据），该数据的栅</a:t>
            </a:r>
            <a:r>
              <a:rPr lang="zh-CN" altLang="en-US" dirty="0"/>
              <a:t>格值表示通过该栅格的费用，空值表示不能</a:t>
            </a:r>
            <a:r>
              <a:rPr lang="zh-CN" altLang="en-US" dirty="0" smtClean="0"/>
              <a:t>通过（即障碍）。</a:t>
            </a:r>
            <a:endParaRPr lang="zh-CN" altLang="en-US" dirty="0"/>
          </a:p>
        </p:txBody>
      </p:sp>
    </p:spTree>
    <p:extLst>
      <p:ext uri="{BB962C8B-B14F-4D97-AF65-F5344CB8AC3E}">
        <p14:creationId xmlns:p14="http://schemas.microsoft.com/office/powerpoint/2010/main" val="27796774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066287453"/>
              </p:ext>
            </p:extLst>
          </p:nvPr>
        </p:nvGraphicFramePr>
        <p:xfrm>
          <a:off x="395536" y="1988840"/>
          <a:ext cx="8496944" cy="2054350"/>
        </p:xfrm>
        <a:graphic>
          <a:graphicData uri="http://schemas.openxmlformats.org/drawingml/2006/table">
            <a:tbl>
              <a:tblPr firstRow="1" bandRow="1">
                <a:tableStyleId>{5C22544A-7EE6-4342-B048-85BDC9FD1C3A}</a:tableStyleId>
              </a:tblPr>
              <a:tblGrid>
                <a:gridCol w="3816424"/>
                <a:gridCol w="4680520"/>
              </a:tblGrid>
              <a:tr h="409134">
                <a:tc>
                  <a:txBody>
                    <a:bodyPr/>
                    <a:lstStyle/>
                    <a:p>
                      <a:pPr algn="ctr"/>
                      <a:r>
                        <a:rPr lang="zh-CN" altLang="en-US" dirty="0" smtClean="0"/>
                        <a:t>函数</a:t>
                      </a:r>
                      <a:endParaRPr lang="zh-CN" altLang="en-US" dirty="0">
                        <a:solidFill>
                          <a:schemeClr val="tx1"/>
                        </a:solidFill>
                      </a:endParaRPr>
                    </a:p>
                  </a:txBody>
                  <a:tcPr/>
                </a:tc>
                <a:tc>
                  <a:txBody>
                    <a:bodyPr/>
                    <a:lstStyle/>
                    <a:p>
                      <a:pPr algn="ctr"/>
                      <a:r>
                        <a:rPr lang="zh-CN" altLang="en-US" dirty="0" smtClean="0"/>
                        <a:t>参数</a:t>
                      </a:r>
                      <a:endParaRPr lang="zh-CN" altLang="en-US" dirty="0">
                        <a:solidFill>
                          <a:schemeClr val="tx1"/>
                        </a:solidFill>
                      </a:endParaRPr>
                    </a:p>
                  </a:txBody>
                  <a:tcPr/>
                </a:tc>
              </a:tr>
              <a:tr h="16452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CostDistance</a:t>
                      </a:r>
                      <a:r>
                        <a:rPr lang="en-US" altLang="zh-CN" dirty="0" smtClean="0"/>
                        <a:t> (</a:t>
                      </a:r>
                      <a:r>
                        <a:rPr lang="en-US" altLang="zh-CN" dirty="0" err="1" smtClean="0"/>
                        <a:t>in_source_data</a:t>
                      </a:r>
                      <a:r>
                        <a:rPr lang="en-US" altLang="zh-CN" dirty="0" smtClean="0"/>
                        <a:t>, </a:t>
                      </a:r>
                      <a:r>
                        <a:rPr lang="en-US" altLang="zh-CN" dirty="0" err="1" smtClean="0"/>
                        <a:t>in_cost_raster</a:t>
                      </a:r>
                      <a:r>
                        <a:rPr lang="en-US" altLang="zh-CN" dirty="0" smtClean="0"/>
                        <a:t>, {</a:t>
                      </a:r>
                      <a:r>
                        <a:rPr lang="en-US" altLang="zh-CN" dirty="0" err="1" smtClean="0"/>
                        <a:t>maximum_distance</a:t>
                      </a:r>
                      <a:r>
                        <a:rPr lang="en-US" altLang="zh-CN" dirty="0" smtClean="0"/>
                        <a:t>}, {</a:t>
                      </a:r>
                      <a:r>
                        <a:rPr lang="en-US" altLang="zh-CN" dirty="0" err="1" smtClean="0"/>
                        <a:t>out_backlink_raster</a:t>
                      </a:r>
                      <a:r>
                        <a:rPr lang="en-US" altLang="zh-CN" dirty="0" smtClean="0"/>
                        <a:t>})</a:t>
                      </a:r>
                      <a:endParaRPr lang="zh-CN" altLang="en-US" dirty="0"/>
                    </a:p>
                  </a:txBody>
                  <a:tcPr/>
                </a:tc>
                <a:tc>
                  <a:txBody>
                    <a:bodyPr/>
                    <a:lstStyle/>
                    <a:p>
                      <a:r>
                        <a:rPr lang="en-US" altLang="zh-CN" dirty="0" err="1" smtClean="0"/>
                        <a:t>in_source_data</a:t>
                      </a:r>
                      <a:r>
                        <a:rPr lang="zh-CN" altLang="en-US" dirty="0" smtClean="0"/>
                        <a:t>：输入数据</a:t>
                      </a:r>
                      <a:endParaRPr lang="en-US" altLang="zh-CN" dirty="0" smtClean="0"/>
                    </a:p>
                    <a:p>
                      <a:r>
                        <a:rPr lang="en-US" altLang="zh-CN" dirty="0" err="1" smtClean="0"/>
                        <a:t>in_cost_raster</a:t>
                      </a:r>
                      <a:r>
                        <a:rPr lang="zh-CN" altLang="en-US" dirty="0" smtClean="0"/>
                        <a:t>：费用栅格，表示栅格是否可通过或通过栅格的费用，空值表示不能通过。</a:t>
                      </a:r>
                      <a:endParaRPr lang="zh-CN" altLang="en-US" dirty="0"/>
                    </a:p>
                  </a:txBody>
                  <a:tcPr/>
                </a:tc>
              </a:tr>
            </a:tbl>
          </a:graphicData>
        </a:graphic>
      </p:graphicFrame>
      <p:sp>
        <p:nvSpPr>
          <p:cNvPr id="3" name="矩形 2"/>
          <p:cNvSpPr/>
          <p:nvPr/>
        </p:nvSpPr>
        <p:spPr>
          <a:xfrm>
            <a:off x="2915816" y="1355576"/>
            <a:ext cx="3028906" cy="461665"/>
          </a:xfrm>
          <a:prstGeom prst="rect">
            <a:avLst/>
          </a:prstGeom>
        </p:spPr>
        <p:txBody>
          <a:bodyPr wrap="none">
            <a:spAutoFit/>
          </a:bodyPr>
          <a:lstStyle/>
          <a:p>
            <a:r>
              <a:rPr lang="en-US" altLang="zh-CN" sz="2400" dirty="0" err="1"/>
              <a:t>CostDistance</a:t>
            </a:r>
            <a:r>
              <a:rPr lang="zh-CN" altLang="en-US" sz="2400" dirty="0" smtClean="0"/>
              <a:t>工具函数</a:t>
            </a:r>
            <a:endParaRPr lang="zh-CN" altLang="en-US" sz="2400" dirty="0"/>
          </a:p>
        </p:txBody>
      </p:sp>
    </p:spTree>
    <p:extLst>
      <p:ext uri="{BB962C8B-B14F-4D97-AF65-F5344CB8AC3E}">
        <p14:creationId xmlns:p14="http://schemas.microsoft.com/office/powerpoint/2010/main" val="3565404283"/>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08720"/>
            <a:ext cx="8229600" cy="5217443"/>
          </a:xfrm>
        </p:spPr>
        <p:txBody>
          <a:bodyPr/>
          <a:lstStyle/>
          <a:p>
            <a:pPr lvl="1"/>
            <a:r>
              <a:rPr lang="zh-CN" altLang="en-US" dirty="0" smtClean="0"/>
              <a:t>步骤</a:t>
            </a:r>
            <a:r>
              <a:rPr lang="zh-CN" altLang="en-US" dirty="0"/>
              <a:t>（首先要产生</a:t>
            </a:r>
            <a:r>
              <a:rPr lang="en-US" altLang="zh-CN" dirty="0"/>
              <a:t>cost</a:t>
            </a:r>
            <a:r>
              <a:rPr lang="zh-CN" altLang="en-US" dirty="0"/>
              <a:t>栅格</a:t>
            </a:r>
            <a:r>
              <a:rPr lang="zh-CN" altLang="en-US" dirty="0" smtClean="0"/>
              <a:t>，把河流</a:t>
            </a:r>
            <a:r>
              <a:rPr lang="zh-CN" altLang="en-US" dirty="0"/>
              <a:t>覆盖</a:t>
            </a:r>
            <a:r>
              <a:rPr lang="zh-CN" altLang="en-US" dirty="0" smtClean="0"/>
              <a:t>区域设置</a:t>
            </a:r>
            <a:r>
              <a:rPr lang="zh-CN" altLang="en-US" dirty="0"/>
              <a:t>为</a:t>
            </a:r>
            <a:r>
              <a:rPr lang="zh-CN" altLang="en-US" dirty="0" smtClean="0"/>
              <a:t>空值，其它区域的栅格值设置为</a:t>
            </a:r>
            <a:r>
              <a:rPr lang="en-US" altLang="zh-CN" dirty="0" smtClean="0"/>
              <a:t>1</a:t>
            </a:r>
            <a:r>
              <a:rPr lang="zh-CN" altLang="en-US" dirty="0" smtClean="0"/>
              <a:t>）</a:t>
            </a:r>
            <a:r>
              <a:rPr lang="zh-CN" altLang="en-US" dirty="0"/>
              <a:t>：</a:t>
            </a:r>
            <a:endParaRPr lang="en-US" altLang="zh-CN" dirty="0"/>
          </a:p>
          <a:p>
            <a:pPr lvl="2"/>
            <a:r>
              <a:rPr lang="zh-CN" altLang="en-US" dirty="0" smtClean="0"/>
              <a:t>河流</a:t>
            </a:r>
            <a:r>
              <a:rPr lang="zh-CN" altLang="en-US" dirty="0"/>
              <a:t>多边形转栅格（</a:t>
            </a:r>
            <a:r>
              <a:rPr lang="en-US" altLang="zh-CN" dirty="0" err="1"/>
              <a:t>PolygonToRaster_conversion</a:t>
            </a:r>
            <a:r>
              <a:rPr lang="en-US" altLang="zh-CN" dirty="0"/>
              <a:t> </a:t>
            </a:r>
            <a:r>
              <a:rPr lang="zh-CN" altLang="en-US" dirty="0"/>
              <a:t>），河流覆盖的栅格为非空值，其它栅格为空值。</a:t>
            </a:r>
            <a:endParaRPr lang="en-US" altLang="zh-CN" dirty="0"/>
          </a:p>
          <a:p>
            <a:pPr lvl="2"/>
            <a:r>
              <a:rPr lang="zh-CN" altLang="en-US" dirty="0"/>
              <a:t>利用</a:t>
            </a:r>
            <a:r>
              <a:rPr lang="en-US" altLang="zh-CN" dirty="0" err="1"/>
              <a:t>IsNull</a:t>
            </a:r>
            <a:r>
              <a:rPr lang="zh-CN" altLang="en-US" dirty="0"/>
              <a:t>工具把空值转为</a:t>
            </a:r>
            <a:r>
              <a:rPr lang="en-US" altLang="zh-CN" dirty="0"/>
              <a:t>1</a:t>
            </a:r>
            <a:r>
              <a:rPr lang="zh-CN" altLang="en-US" dirty="0"/>
              <a:t>，非空值转为</a:t>
            </a:r>
            <a:r>
              <a:rPr lang="en-US" altLang="zh-CN" dirty="0"/>
              <a:t>0</a:t>
            </a:r>
            <a:r>
              <a:rPr lang="zh-CN" altLang="en-US" dirty="0"/>
              <a:t>。</a:t>
            </a:r>
            <a:endParaRPr lang="en-US" altLang="zh-CN" dirty="0"/>
          </a:p>
          <a:p>
            <a:pPr lvl="2"/>
            <a:r>
              <a:rPr lang="zh-CN" altLang="en-US" dirty="0"/>
              <a:t>利用</a:t>
            </a:r>
            <a:r>
              <a:rPr lang="en-US" altLang="zh-CN" dirty="0" err="1" smtClean="0"/>
              <a:t>SetNull</a:t>
            </a:r>
            <a:r>
              <a:rPr lang="zh-CN" altLang="en-US" dirty="0" smtClean="0"/>
              <a:t>工具把</a:t>
            </a:r>
            <a:r>
              <a:rPr lang="en-US" altLang="zh-CN" dirty="0"/>
              <a:t>0</a:t>
            </a:r>
            <a:r>
              <a:rPr lang="zh-CN" altLang="en-US" dirty="0"/>
              <a:t>（河流覆盖区域）设置为空值。</a:t>
            </a:r>
            <a:endParaRPr lang="en-US" altLang="zh-CN" dirty="0"/>
          </a:p>
          <a:p>
            <a:pPr lvl="2"/>
            <a:r>
              <a:rPr lang="zh-CN" altLang="en-US" dirty="0"/>
              <a:t>利用</a:t>
            </a:r>
            <a:r>
              <a:rPr lang="en-US" altLang="zh-CN" dirty="0" err="1"/>
              <a:t>CostDistance</a:t>
            </a:r>
            <a:r>
              <a:rPr lang="en-US" altLang="zh-CN" dirty="0"/>
              <a:t> (</a:t>
            </a:r>
            <a:r>
              <a:rPr lang="en-US" altLang="zh-CN" dirty="0" err="1"/>
              <a:t>in_source_data</a:t>
            </a:r>
            <a:r>
              <a:rPr lang="en-US" altLang="zh-CN" dirty="0"/>
              <a:t>, </a:t>
            </a:r>
            <a:r>
              <a:rPr lang="en-US" altLang="zh-CN" dirty="0" err="1"/>
              <a:t>in_cost_raster</a:t>
            </a:r>
            <a:r>
              <a:rPr lang="en-US" altLang="zh-CN" dirty="0"/>
              <a:t>)</a:t>
            </a:r>
            <a:r>
              <a:rPr lang="zh-CN" altLang="en-US" dirty="0"/>
              <a:t>工具计算每个栅格与公园的距离，</a:t>
            </a:r>
            <a:r>
              <a:rPr lang="en-US" altLang="zh-CN" dirty="0"/>
              <a:t> </a:t>
            </a:r>
            <a:r>
              <a:rPr lang="en-US" altLang="zh-CN" dirty="0" err="1"/>
              <a:t>in_cost_raster</a:t>
            </a:r>
            <a:r>
              <a:rPr lang="zh-CN" altLang="en-US" dirty="0"/>
              <a:t>为有空值（河流覆盖）的栅格数据。</a:t>
            </a:r>
            <a:endParaRPr lang="en-US" altLang="zh-CN" dirty="0"/>
          </a:p>
          <a:p>
            <a:pPr lvl="2"/>
            <a:r>
              <a:rPr lang="zh-CN" altLang="en-US" dirty="0"/>
              <a:t>利用</a:t>
            </a:r>
            <a:r>
              <a:rPr lang="en-US" altLang="zh-CN" dirty="0"/>
              <a:t>Con</a:t>
            </a:r>
            <a:r>
              <a:rPr lang="zh-CN" altLang="en-US" dirty="0"/>
              <a:t>工具把距离大于</a:t>
            </a:r>
            <a:r>
              <a:rPr lang="en-US" altLang="zh-CN" dirty="0"/>
              <a:t>1000</a:t>
            </a:r>
            <a:r>
              <a:rPr lang="zh-CN" altLang="en-US" dirty="0"/>
              <a:t>的栅格设置为</a:t>
            </a:r>
            <a:r>
              <a:rPr lang="en-US" altLang="zh-CN" dirty="0"/>
              <a:t>0</a:t>
            </a:r>
            <a:r>
              <a:rPr lang="zh-CN" altLang="en-US" dirty="0"/>
              <a:t>。</a:t>
            </a:r>
            <a:endParaRPr lang="en-US" altLang="zh-CN" dirty="0"/>
          </a:p>
          <a:p>
            <a:pPr lvl="1"/>
            <a:endParaRPr lang="zh-CN" altLang="en-US" dirty="0"/>
          </a:p>
        </p:txBody>
      </p:sp>
    </p:spTree>
    <p:extLst>
      <p:ext uri="{BB962C8B-B14F-4D97-AF65-F5344CB8AC3E}">
        <p14:creationId xmlns:p14="http://schemas.microsoft.com/office/powerpoint/2010/main" val="201741811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00382295"/>
              </p:ext>
            </p:extLst>
          </p:nvPr>
        </p:nvGraphicFramePr>
        <p:xfrm>
          <a:off x="251520" y="692696"/>
          <a:ext cx="8640960" cy="5995000"/>
        </p:xfrm>
        <a:graphic>
          <a:graphicData uri="http://schemas.openxmlformats.org/drawingml/2006/table">
            <a:tbl>
              <a:tblPr firstRow="1" bandRow="1">
                <a:tableStyleId>{5C22544A-7EE6-4342-B048-85BDC9FD1C3A}</a:tableStyleId>
              </a:tblPr>
              <a:tblGrid>
                <a:gridCol w="3368510"/>
                <a:gridCol w="5272450"/>
              </a:tblGrid>
              <a:tr h="409134">
                <a:tc>
                  <a:txBody>
                    <a:bodyPr/>
                    <a:lstStyle/>
                    <a:p>
                      <a:pPr algn="ctr"/>
                      <a:r>
                        <a:rPr lang="zh-CN" altLang="en-US" dirty="0" smtClean="0"/>
                        <a:t>函数</a:t>
                      </a:r>
                      <a:endParaRPr lang="zh-CN" altLang="en-US" dirty="0">
                        <a:solidFill>
                          <a:schemeClr val="tx1"/>
                        </a:solidFill>
                      </a:endParaRPr>
                    </a:p>
                  </a:txBody>
                  <a:tcPr/>
                </a:tc>
                <a:tc>
                  <a:txBody>
                    <a:bodyPr/>
                    <a:lstStyle/>
                    <a:p>
                      <a:pPr algn="ctr"/>
                      <a:r>
                        <a:rPr lang="zh-CN" altLang="en-US" dirty="0" smtClean="0"/>
                        <a:t>说明</a:t>
                      </a:r>
                      <a:endParaRPr lang="zh-CN" altLang="en-US" dirty="0">
                        <a:solidFill>
                          <a:schemeClr val="tx1"/>
                        </a:solidFill>
                      </a:endParaRPr>
                    </a:p>
                  </a:txBody>
                  <a:tcPr/>
                </a:tc>
              </a:tr>
              <a:tr h="13190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PolygonToRaster_conversion</a:t>
                      </a:r>
                      <a:r>
                        <a:rPr lang="en-US" altLang="zh-CN" dirty="0" smtClean="0"/>
                        <a:t> (</a:t>
                      </a:r>
                      <a:r>
                        <a:rPr lang="en-US" altLang="zh-CN" dirty="0" err="1" smtClean="0"/>
                        <a:t>in_features</a:t>
                      </a:r>
                      <a:r>
                        <a:rPr lang="en-US" altLang="zh-CN" dirty="0" smtClean="0"/>
                        <a:t>, </a:t>
                      </a:r>
                      <a:r>
                        <a:rPr lang="en-US" altLang="zh-CN" dirty="0" err="1" smtClean="0"/>
                        <a:t>value_field</a:t>
                      </a:r>
                      <a:r>
                        <a:rPr lang="en-US" altLang="zh-CN" dirty="0" smtClean="0"/>
                        <a:t>, </a:t>
                      </a:r>
                      <a:r>
                        <a:rPr lang="en-US" altLang="zh-CN" dirty="0" err="1" smtClean="0"/>
                        <a:t>out_raster_dataset</a:t>
                      </a:r>
                      <a:r>
                        <a:rPr lang="en-US" altLang="zh-CN" dirty="0" smtClean="0"/>
                        <a:t>, {</a:t>
                      </a:r>
                      <a:r>
                        <a:rPr lang="en-US" altLang="zh-CN" dirty="0" err="1" smtClean="0"/>
                        <a:t>cell_assignment</a:t>
                      </a:r>
                      <a:r>
                        <a:rPr lang="en-US" altLang="zh-CN" dirty="0" smtClean="0"/>
                        <a:t>}, {</a:t>
                      </a:r>
                      <a:r>
                        <a:rPr lang="en-US" altLang="zh-CN" dirty="0" err="1" smtClean="0"/>
                        <a:t>priority_field</a:t>
                      </a:r>
                      <a:r>
                        <a:rPr lang="en-US" altLang="zh-CN" dirty="0" smtClean="0"/>
                        <a:t>}, {</a:t>
                      </a:r>
                      <a:r>
                        <a:rPr lang="en-US" altLang="zh-CN" dirty="0" err="1" smtClean="0"/>
                        <a:t>cellsize</a:t>
                      </a:r>
                      <a:r>
                        <a:rPr lang="en-US" altLang="zh-CN" dirty="0" smtClean="0"/>
                        <a:t>})</a:t>
                      </a:r>
                      <a:endParaRPr lang="zh-CN" altLang="en-US" dirty="0"/>
                    </a:p>
                  </a:txBody>
                  <a:tcPr/>
                </a:tc>
                <a:tc>
                  <a:txBody>
                    <a:bodyPr/>
                    <a:lstStyle/>
                    <a:p>
                      <a:r>
                        <a:rPr lang="en-US" altLang="zh-CN" dirty="0" err="1" smtClean="0"/>
                        <a:t>in_features</a:t>
                      </a:r>
                      <a:r>
                        <a:rPr lang="zh-CN" altLang="en-US" dirty="0" smtClean="0"/>
                        <a:t>：输入要素类</a:t>
                      </a:r>
                      <a:endParaRPr lang="en-US" altLang="zh-CN" dirty="0" smtClean="0"/>
                    </a:p>
                    <a:p>
                      <a:r>
                        <a:rPr lang="en-US" altLang="zh-CN" dirty="0" err="1" smtClean="0"/>
                        <a:t>value_field</a:t>
                      </a:r>
                      <a:r>
                        <a:rPr lang="zh-CN" altLang="en-US" dirty="0" smtClean="0"/>
                        <a:t>：值字段</a:t>
                      </a:r>
                      <a:endParaRPr lang="en-US" altLang="zh-CN" dirty="0" smtClean="0"/>
                    </a:p>
                    <a:p>
                      <a:r>
                        <a:rPr lang="en-US" altLang="zh-CN" dirty="0" err="1" smtClean="0"/>
                        <a:t>out_raster_dataset</a:t>
                      </a:r>
                      <a:r>
                        <a:rPr lang="zh-CN" altLang="en-US" dirty="0" smtClean="0"/>
                        <a:t>：输出栅格数据集</a:t>
                      </a:r>
                      <a:endParaRPr lang="zh-CN" altLang="en-US" dirty="0"/>
                    </a:p>
                  </a:txBody>
                  <a:tcPr/>
                </a:tc>
              </a:tr>
              <a:tr h="6481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IsNull</a:t>
                      </a:r>
                      <a:r>
                        <a:rPr lang="en-US" altLang="zh-CN" dirty="0" smtClean="0"/>
                        <a:t> (</a:t>
                      </a:r>
                      <a:r>
                        <a:rPr lang="en-US" altLang="zh-CN" dirty="0" err="1" smtClean="0"/>
                        <a:t>in_raster</a:t>
                      </a:r>
                      <a:r>
                        <a:rPr lang="en-US" altLang="zh-CN" dirty="0" smtClean="0"/>
                        <a:t>)</a:t>
                      </a:r>
                    </a:p>
                    <a:p>
                      <a:endParaRPr lang="zh-CN" altLang="en-US" dirty="0"/>
                    </a:p>
                  </a:txBody>
                  <a:tcPr/>
                </a:tc>
                <a:tc>
                  <a:txBody>
                    <a:bodyPr/>
                    <a:lstStyle/>
                    <a:p>
                      <a:r>
                        <a:rPr lang="en-US" altLang="zh-CN" dirty="0" err="1" smtClean="0"/>
                        <a:t>in_raster</a:t>
                      </a:r>
                      <a:r>
                        <a:rPr lang="zh-CN" altLang="en-US" dirty="0" smtClean="0"/>
                        <a:t>：输入栅格。该函数返回一个栅格，输入栅格中空值（</a:t>
                      </a:r>
                      <a:r>
                        <a:rPr lang="en-US" altLang="zh-CN" dirty="0" err="1" smtClean="0"/>
                        <a:t>NoData</a:t>
                      </a:r>
                      <a:r>
                        <a:rPr lang="zh-CN" altLang="en-US" dirty="0" smtClean="0"/>
                        <a:t>）栅格为</a:t>
                      </a:r>
                      <a:r>
                        <a:rPr lang="en-US" altLang="zh-CN" dirty="0" smtClean="0"/>
                        <a:t>1</a:t>
                      </a:r>
                      <a:r>
                        <a:rPr lang="zh-CN" altLang="en-US" dirty="0" smtClean="0"/>
                        <a:t>，其它非空栅格为</a:t>
                      </a:r>
                      <a:r>
                        <a:rPr lang="en-US" altLang="zh-CN" dirty="0" smtClean="0"/>
                        <a:t>0.</a:t>
                      </a:r>
                      <a:endParaRPr lang="zh-CN" altLang="en-US" dirty="0"/>
                    </a:p>
                  </a:txBody>
                  <a:tcPr/>
                </a:tc>
              </a:tr>
              <a:tr h="16452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SetNull</a:t>
                      </a:r>
                      <a:r>
                        <a:rPr lang="en-US" altLang="zh-CN" dirty="0" smtClean="0"/>
                        <a:t> (</a:t>
                      </a:r>
                      <a:r>
                        <a:rPr lang="en-US" altLang="zh-CN" dirty="0" err="1" smtClean="0"/>
                        <a:t>in_conditional_raster</a:t>
                      </a:r>
                      <a:r>
                        <a:rPr lang="en-US" altLang="zh-CN" dirty="0" smtClean="0"/>
                        <a:t>, </a:t>
                      </a:r>
                      <a:r>
                        <a:rPr lang="en-US" altLang="zh-CN" dirty="0" err="1" smtClean="0"/>
                        <a:t>in_false_raster_or_constant</a:t>
                      </a:r>
                      <a:r>
                        <a:rPr lang="en-US" altLang="zh-CN" dirty="0" smtClean="0"/>
                        <a:t>, {</a:t>
                      </a:r>
                      <a:r>
                        <a:rPr lang="en-US" altLang="zh-CN" dirty="0" err="1" smtClean="0"/>
                        <a:t>where_clause</a:t>
                      </a:r>
                      <a:r>
                        <a:rPr lang="en-US" altLang="zh-CN" dirty="0" smtClean="0"/>
                        <a:t>})</a:t>
                      </a:r>
                    </a:p>
                    <a:p>
                      <a:endParaRPr lang="zh-CN" altLang="en-US" dirty="0"/>
                    </a:p>
                  </a:txBody>
                  <a:tcPr/>
                </a:tc>
                <a:tc>
                  <a:txBody>
                    <a:bodyPr/>
                    <a:lstStyle/>
                    <a:p>
                      <a:r>
                        <a:rPr lang="en-US" altLang="zh-CN" dirty="0" err="1" smtClean="0"/>
                        <a:t>in_conditional_raster</a:t>
                      </a:r>
                      <a:r>
                        <a:rPr lang="zh-CN" altLang="en-US" dirty="0" smtClean="0"/>
                        <a:t>：输入栅格</a:t>
                      </a:r>
                      <a:endParaRPr lang="en-US" altLang="zh-CN" dirty="0" smtClean="0"/>
                    </a:p>
                    <a:p>
                      <a:r>
                        <a:rPr lang="en-US" altLang="zh-CN" dirty="0" err="1" smtClean="0"/>
                        <a:t>in_false_raster_or_constant</a:t>
                      </a:r>
                      <a:r>
                        <a:rPr lang="zh-CN" altLang="en-US" dirty="0" smtClean="0"/>
                        <a:t>：栅格或常数（用于给不符合表达式的栅格赋值）</a:t>
                      </a:r>
                      <a:endParaRPr lang="en-US" altLang="zh-CN" dirty="0" smtClean="0"/>
                    </a:p>
                    <a:p>
                      <a:r>
                        <a:rPr lang="en-US" altLang="zh-CN" dirty="0" err="1" smtClean="0"/>
                        <a:t>where_clause</a:t>
                      </a:r>
                      <a:r>
                        <a:rPr lang="zh-CN" altLang="en-US" dirty="0" smtClean="0"/>
                        <a:t>：</a:t>
                      </a:r>
                      <a:r>
                        <a:rPr lang="en-US" altLang="zh-CN" dirty="0" smtClean="0"/>
                        <a:t>SQL</a:t>
                      </a:r>
                      <a:r>
                        <a:rPr lang="zh-CN" altLang="en-US" dirty="0" smtClean="0"/>
                        <a:t>表达式</a:t>
                      </a:r>
                      <a:endParaRPr lang="en-US" altLang="zh-CN" dirty="0" smtClean="0"/>
                    </a:p>
                    <a:p>
                      <a:r>
                        <a:rPr lang="zh-CN" altLang="en-US" dirty="0" smtClean="0"/>
                        <a:t>该函数返回一个栅格，输入栅格中符合表达式的栅格为</a:t>
                      </a:r>
                      <a:r>
                        <a:rPr lang="en-US" altLang="zh-CN" dirty="0" err="1" smtClean="0"/>
                        <a:t>NoData</a:t>
                      </a:r>
                      <a:r>
                        <a:rPr lang="zh-CN" altLang="en-US" dirty="0" smtClean="0"/>
                        <a:t>，其它栅格为设定的栅格值或常数值。</a:t>
                      </a:r>
                      <a:endParaRPr lang="zh-CN" altLang="en-US" dirty="0"/>
                    </a:p>
                  </a:txBody>
                  <a:tcPr/>
                </a:tc>
              </a:tr>
              <a:tr h="16452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Con (</a:t>
                      </a:r>
                      <a:r>
                        <a:rPr lang="en-US" altLang="zh-CN" dirty="0" err="1" smtClean="0"/>
                        <a:t>in_conditional_raster</a:t>
                      </a:r>
                      <a:r>
                        <a:rPr lang="en-US" altLang="zh-CN" dirty="0" smtClean="0"/>
                        <a:t>, </a:t>
                      </a:r>
                      <a:r>
                        <a:rPr lang="en-US" altLang="zh-CN" dirty="0" err="1" smtClean="0"/>
                        <a:t>in_true_raster_or_constant</a:t>
                      </a:r>
                      <a:r>
                        <a:rPr lang="en-US" altLang="zh-CN" dirty="0" smtClean="0"/>
                        <a:t>, {</a:t>
                      </a:r>
                      <a:r>
                        <a:rPr lang="en-US" altLang="zh-CN" dirty="0" err="1" smtClean="0"/>
                        <a:t>in_false_raster_or_constant</a:t>
                      </a:r>
                      <a:r>
                        <a:rPr lang="en-US" altLang="zh-CN" dirty="0" smtClean="0"/>
                        <a:t>}, {</a:t>
                      </a:r>
                      <a:r>
                        <a:rPr lang="en-US" altLang="zh-CN" dirty="0" err="1" smtClean="0"/>
                        <a:t>where_clause</a:t>
                      </a:r>
                      <a:r>
                        <a:rPr lang="en-US" altLang="zh-CN" dirty="0" smtClean="0"/>
                        <a:t>})</a:t>
                      </a:r>
                    </a:p>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in_conditional_raster</a:t>
                      </a:r>
                      <a:r>
                        <a:rPr lang="zh-CN" altLang="en-US" dirty="0" smtClean="0"/>
                        <a:t>：输入栅格</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in_true_raster_or_constant</a:t>
                      </a:r>
                      <a:r>
                        <a:rPr lang="zh-CN" altLang="en-US" dirty="0" smtClean="0"/>
                        <a:t>：栅格或常数（用于给符合表达式的栅格赋值）</a:t>
                      </a:r>
                      <a:endParaRPr lang="en-US" altLang="zh-CN" dirty="0" smtClean="0"/>
                    </a:p>
                    <a:p>
                      <a:r>
                        <a:rPr lang="en-US" altLang="zh-CN" dirty="0" err="1" smtClean="0"/>
                        <a:t>in_false_raster_or_constant</a:t>
                      </a:r>
                      <a:r>
                        <a:rPr lang="zh-CN" altLang="en-US" dirty="0" smtClean="0"/>
                        <a:t>：栅格或常数（用于给不符合表达式的栅格赋值）</a:t>
                      </a:r>
                      <a:endParaRPr lang="en-US" altLang="zh-CN" dirty="0" smtClean="0"/>
                    </a:p>
                    <a:p>
                      <a:r>
                        <a:rPr lang="en-US" altLang="zh-CN" dirty="0" err="1" smtClean="0"/>
                        <a:t>where_clause</a:t>
                      </a:r>
                      <a:r>
                        <a:rPr lang="zh-CN" altLang="en-US" dirty="0" smtClean="0"/>
                        <a:t>：</a:t>
                      </a:r>
                      <a:r>
                        <a:rPr lang="en-US" altLang="zh-CN" dirty="0" smtClean="0"/>
                        <a:t>SQL</a:t>
                      </a:r>
                      <a:r>
                        <a:rPr lang="zh-CN" altLang="en-US" dirty="0" smtClean="0"/>
                        <a:t>表达式</a:t>
                      </a:r>
                      <a:endParaRPr lang="zh-CN" altLang="en-US" dirty="0"/>
                    </a:p>
                  </a:txBody>
                  <a:tcPr/>
                </a:tc>
              </a:tr>
            </a:tbl>
          </a:graphicData>
        </a:graphic>
      </p:graphicFrame>
      <p:sp>
        <p:nvSpPr>
          <p:cNvPr id="5" name="矩形 4"/>
          <p:cNvSpPr/>
          <p:nvPr/>
        </p:nvSpPr>
        <p:spPr>
          <a:xfrm>
            <a:off x="2699792" y="188640"/>
            <a:ext cx="3570208" cy="461665"/>
          </a:xfrm>
          <a:prstGeom prst="rect">
            <a:avLst/>
          </a:prstGeom>
        </p:spPr>
        <p:txBody>
          <a:bodyPr wrap="none">
            <a:spAutoFit/>
          </a:bodyPr>
          <a:lstStyle/>
          <a:p>
            <a:r>
              <a:rPr lang="zh-CN" altLang="en-US" sz="2400" dirty="0" smtClean="0"/>
              <a:t>相关的空间分析工具函数</a:t>
            </a:r>
            <a:endParaRPr lang="zh-CN" altLang="en-US" sz="2400" dirty="0"/>
          </a:p>
        </p:txBody>
      </p:sp>
    </p:spTree>
    <p:extLst>
      <p:ext uri="{BB962C8B-B14F-4D97-AF65-F5344CB8AC3E}">
        <p14:creationId xmlns:p14="http://schemas.microsoft.com/office/powerpoint/2010/main" val="62502051"/>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260648"/>
            <a:ext cx="8856984" cy="6186309"/>
          </a:xfrm>
          <a:prstGeom prst="rect">
            <a:avLst/>
          </a:prstGeom>
        </p:spPr>
        <p:txBody>
          <a:bodyPr wrap="square">
            <a:spAutoFit/>
          </a:bodyPr>
          <a:lstStyle/>
          <a:p>
            <a:r>
              <a:rPr lang="en-US" altLang="zh-CN" sz="2200" dirty="0"/>
              <a:t>import </a:t>
            </a:r>
            <a:r>
              <a:rPr lang="en-US" altLang="zh-CN" sz="2200" dirty="0" err="1"/>
              <a:t>arcpy</a:t>
            </a:r>
            <a:endParaRPr lang="en-US" altLang="zh-CN" sz="2200" dirty="0"/>
          </a:p>
          <a:p>
            <a:r>
              <a:rPr lang="en-US" altLang="zh-CN" sz="2200" dirty="0"/>
              <a:t>from </a:t>
            </a:r>
            <a:r>
              <a:rPr lang="en-US" altLang="zh-CN" sz="2200" dirty="0" err="1"/>
              <a:t>arcpy</a:t>
            </a:r>
            <a:r>
              <a:rPr lang="en-US" altLang="zh-CN" sz="2200" dirty="0"/>
              <a:t> import </a:t>
            </a:r>
            <a:r>
              <a:rPr lang="en-US" altLang="zh-CN" sz="2200" dirty="0" err="1"/>
              <a:t>env</a:t>
            </a:r>
            <a:endParaRPr lang="en-US" altLang="zh-CN" sz="2200" dirty="0"/>
          </a:p>
          <a:p>
            <a:r>
              <a:rPr lang="en-US" altLang="zh-CN" sz="2200" dirty="0"/>
              <a:t>from arcpy.sa import *</a:t>
            </a:r>
          </a:p>
          <a:p>
            <a:r>
              <a:rPr lang="en-US" altLang="zh-CN" sz="2200" dirty="0" err="1"/>
              <a:t>arcpy.CheckOutExtension</a:t>
            </a:r>
            <a:r>
              <a:rPr lang="en-US" altLang="zh-CN" sz="2200" dirty="0"/>
              <a:t>("Spatial")</a:t>
            </a:r>
          </a:p>
          <a:p>
            <a:r>
              <a:rPr lang="en-US" altLang="zh-CN" sz="2200" dirty="0" err="1"/>
              <a:t>env.workspace</a:t>
            </a:r>
            <a:r>
              <a:rPr lang="en-US" altLang="zh-CN" sz="2200" dirty="0"/>
              <a:t> = "C:\\data"</a:t>
            </a:r>
          </a:p>
          <a:p>
            <a:r>
              <a:rPr lang="en-US" altLang="zh-CN" sz="2200" dirty="0" err="1"/>
              <a:t>desc</a:t>
            </a:r>
            <a:r>
              <a:rPr lang="en-US" altLang="zh-CN" sz="2200" dirty="0"/>
              <a:t> = </a:t>
            </a:r>
            <a:r>
              <a:rPr lang="en-US" altLang="zh-CN" sz="2200" dirty="0" err="1"/>
              <a:t>arcpy.Describe</a:t>
            </a:r>
            <a:r>
              <a:rPr lang="en-US" altLang="zh-CN" sz="2200" dirty="0"/>
              <a:t>("</a:t>
            </a:r>
            <a:r>
              <a:rPr lang="en-US" altLang="zh-CN" sz="2200" dirty="0" err="1"/>
              <a:t>ClipFeature.shp</a:t>
            </a:r>
            <a:r>
              <a:rPr lang="en-US" altLang="zh-CN" sz="2200" dirty="0"/>
              <a:t>")</a:t>
            </a:r>
          </a:p>
          <a:p>
            <a:r>
              <a:rPr lang="en-US" altLang="zh-CN" sz="2200" dirty="0" err="1"/>
              <a:t>env.extent</a:t>
            </a:r>
            <a:r>
              <a:rPr lang="en-US" altLang="zh-CN" sz="2200" dirty="0"/>
              <a:t> = </a:t>
            </a:r>
            <a:r>
              <a:rPr lang="en-US" altLang="zh-CN" sz="2200" dirty="0" err="1"/>
              <a:t>desc.extent</a:t>
            </a:r>
            <a:endParaRPr lang="en-US" altLang="zh-CN" sz="2200" dirty="0"/>
          </a:p>
          <a:p>
            <a:r>
              <a:rPr lang="en-US" altLang="zh-CN" sz="2200" dirty="0" err="1"/>
              <a:t>sName</a:t>
            </a:r>
            <a:r>
              <a:rPr lang="en-US" altLang="zh-CN" sz="2200" dirty="0"/>
              <a:t> = </a:t>
            </a:r>
            <a:r>
              <a:rPr lang="en-US" altLang="zh-CN" sz="2200" dirty="0" err="1"/>
              <a:t>arcpy.CreateScratchName</a:t>
            </a:r>
            <a:r>
              <a:rPr lang="en-US" altLang="zh-CN" sz="2200" dirty="0"/>
              <a:t>("x", "", "</a:t>
            </a:r>
            <a:r>
              <a:rPr lang="en-US" altLang="zh-CN" sz="2200" dirty="0" err="1"/>
              <a:t>RasterDataset</a:t>
            </a:r>
            <a:r>
              <a:rPr lang="en-US" altLang="zh-CN" sz="2200" dirty="0"/>
              <a:t>", "C:\\data\\tmp")</a:t>
            </a:r>
          </a:p>
          <a:p>
            <a:r>
              <a:rPr lang="en-US" altLang="zh-CN" sz="2200" dirty="0" err="1"/>
              <a:t>arcpy.PolygonToRaster_conversion</a:t>
            </a:r>
            <a:r>
              <a:rPr lang="en-US" altLang="zh-CN" sz="2200" dirty="0"/>
              <a:t> ("</a:t>
            </a:r>
            <a:r>
              <a:rPr lang="en-US" altLang="zh-CN" sz="2200" dirty="0" err="1"/>
              <a:t>river.shp</a:t>
            </a:r>
            <a:r>
              <a:rPr lang="en-US" altLang="zh-CN" sz="2200" dirty="0"/>
              <a:t>", "FID", </a:t>
            </a:r>
            <a:r>
              <a:rPr lang="en-US" altLang="zh-CN" sz="2200" dirty="0" err="1"/>
              <a:t>sName</a:t>
            </a:r>
            <a:r>
              <a:rPr lang="en-US" altLang="zh-CN" sz="2200" dirty="0"/>
              <a:t>)</a:t>
            </a:r>
          </a:p>
          <a:p>
            <a:r>
              <a:rPr lang="en-US" altLang="zh-CN" sz="2200" dirty="0" err="1"/>
              <a:t>outIsNull</a:t>
            </a:r>
            <a:r>
              <a:rPr lang="en-US" altLang="zh-CN" sz="2200" dirty="0"/>
              <a:t> = </a:t>
            </a:r>
            <a:r>
              <a:rPr lang="en-US" altLang="zh-CN" sz="2200" dirty="0" err="1"/>
              <a:t>IsNull</a:t>
            </a:r>
            <a:r>
              <a:rPr lang="en-US" altLang="zh-CN" sz="2200" dirty="0"/>
              <a:t>(</a:t>
            </a:r>
            <a:r>
              <a:rPr lang="en-US" altLang="zh-CN" sz="2200" dirty="0" err="1"/>
              <a:t>sName</a:t>
            </a:r>
            <a:r>
              <a:rPr lang="en-US" altLang="zh-CN" sz="2200" dirty="0"/>
              <a:t>)</a:t>
            </a:r>
          </a:p>
          <a:p>
            <a:r>
              <a:rPr lang="en-US" altLang="zh-CN" sz="2200" dirty="0" err="1"/>
              <a:t>outSetNull</a:t>
            </a:r>
            <a:r>
              <a:rPr lang="en-US" altLang="zh-CN" sz="2200" dirty="0"/>
              <a:t> = </a:t>
            </a:r>
            <a:r>
              <a:rPr lang="en-US" altLang="zh-CN" sz="2200" dirty="0" err="1"/>
              <a:t>SetNull</a:t>
            </a:r>
            <a:r>
              <a:rPr lang="en-US" altLang="zh-CN" sz="2200" dirty="0"/>
              <a:t>(</a:t>
            </a:r>
            <a:r>
              <a:rPr lang="en-US" altLang="zh-CN" sz="2200" dirty="0" err="1"/>
              <a:t>outIsNull</a:t>
            </a:r>
            <a:r>
              <a:rPr lang="en-US" altLang="zh-CN" sz="2200" dirty="0"/>
              <a:t>, </a:t>
            </a:r>
            <a:r>
              <a:rPr lang="en-US" altLang="zh-CN" sz="2200" dirty="0" err="1"/>
              <a:t>outIsNull</a:t>
            </a:r>
            <a:r>
              <a:rPr lang="en-US" altLang="zh-CN" sz="2200" dirty="0"/>
              <a:t>, "VALUE = 0")</a:t>
            </a:r>
          </a:p>
          <a:p>
            <a:r>
              <a:rPr lang="en-US" altLang="zh-CN" sz="2200" dirty="0" err="1"/>
              <a:t>Cost_D</a:t>
            </a:r>
            <a:r>
              <a:rPr lang="en-US" altLang="zh-CN" sz="2200" dirty="0"/>
              <a:t> = </a:t>
            </a:r>
            <a:r>
              <a:rPr lang="en-US" altLang="zh-CN" sz="2200" dirty="0" err="1"/>
              <a:t>CostDistance</a:t>
            </a:r>
            <a:r>
              <a:rPr lang="en-US" altLang="zh-CN" sz="2200" dirty="0"/>
              <a:t> ("green.</a:t>
            </a:r>
            <a:r>
              <a:rPr lang="en-US" altLang="zh-CN" sz="2200" dirty="0" err="1"/>
              <a:t>shp</a:t>
            </a:r>
            <a:r>
              <a:rPr lang="en-US" altLang="zh-CN" sz="2200" dirty="0"/>
              <a:t>",</a:t>
            </a:r>
            <a:r>
              <a:rPr lang="en-US" altLang="zh-CN" sz="2200" dirty="0" err="1"/>
              <a:t>outSetNull</a:t>
            </a:r>
            <a:r>
              <a:rPr lang="en-US" altLang="zh-CN" sz="2200" dirty="0"/>
              <a:t>)</a:t>
            </a:r>
          </a:p>
          <a:p>
            <a:r>
              <a:rPr lang="en-US" altLang="zh-CN" sz="2200" dirty="0"/>
              <a:t>result = Con(</a:t>
            </a:r>
            <a:r>
              <a:rPr lang="en-US" altLang="zh-CN" sz="2200" dirty="0" err="1"/>
              <a:t>Cost_D</a:t>
            </a:r>
            <a:r>
              <a:rPr lang="en-US" altLang="zh-CN" sz="2200" dirty="0"/>
              <a:t>, 0, 1, "Value &gt; 1000")</a:t>
            </a:r>
          </a:p>
          <a:p>
            <a:r>
              <a:rPr lang="en-US" altLang="zh-CN" sz="2200" dirty="0" err="1"/>
              <a:t>result.save</a:t>
            </a:r>
            <a:r>
              <a:rPr lang="en-US" altLang="zh-CN" sz="2200" dirty="0"/>
              <a:t>("c:\\data\\</a:t>
            </a:r>
            <a:r>
              <a:rPr lang="en-US" altLang="zh-CN" sz="2200" dirty="0" err="1"/>
              <a:t>tmp</a:t>
            </a:r>
            <a:r>
              <a:rPr lang="en-US" altLang="zh-CN" sz="2200" dirty="0"/>
              <a:t>\\result")</a:t>
            </a:r>
          </a:p>
          <a:p>
            <a:r>
              <a:rPr lang="en-US" altLang="zh-CN" sz="2200" dirty="0" err="1"/>
              <a:t>arcpy.Delete_management</a:t>
            </a:r>
            <a:r>
              <a:rPr lang="en-US" altLang="zh-CN" sz="2200" dirty="0"/>
              <a:t>(</a:t>
            </a:r>
            <a:r>
              <a:rPr lang="en-US" altLang="zh-CN" sz="2200" dirty="0" err="1"/>
              <a:t>sName</a:t>
            </a:r>
            <a:r>
              <a:rPr lang="en-US" altLang="zh-CN" sz="2200" dirty="0"/>
              <a:t>)</a:t>
            </a:r>
          </a:p>
          <a:p>
            <a:r>
              <a:rPr lang="en-US" altLang="zh-CN" sz="2200" dirty="0"/>
              <a:t>del result</a:t>
            </a:r>
          </a:p>
          <a:p>
            <a:endParaRPr lang="en-US" altLang="zh-CN" sz="2200" dirty="0"/>
          </a:p>
          <a:p>
            <a:endParaRPr lang="en-US" altLang="zh-CN" sz="2200" dirty="0"/>
          </a:p>
        </p:txBody>
      </p:sp>
      <p:sp>
        <p:nvSpPr>
          <p:cNvPr id="4" name="矩形 3"/>
          <p:cNvSpPr/>
          <p:nvPr/>
        </p:nvSpPr>
        <p:spPr>
          <a:xfrm>
            <a:off x="1187624" y="5727992"/>
            <a:ext cx="6912768" cy="830997"/>
          </a:xfrm>
          <a:prstGeom prst="rect">
            <a:avLst/>
          </a:prstGeom>
        </p:spPr>
        <p:txBody>
          <a:bodyPr wrap="square">
            <a:spAutoFit/>
          </a:bodyPr>
          <a:lstStyle/>
          <a:p>
            <a:r>
              <a:rPr lang="zh-CN" altLang="en-US" sz="2400" dirty="0"/>
              <a:t>分析</a:t>
            </a:r>
            <a:r>
              <a:rPr lang="en-US" altLang="zh-CN" sz="2400" dirty="0"/>
              <a:t>1000</a:t>
            </a:r>
            <a:r>
              <a:rPr lang="zh-CN" altLang="en-US" sz="2400" dirty="0"/>
              <a:t>米范围内没有公园分布的区域（考虑河流等不能直接通过的障碍）</a:t>
            </a:r>
          </a:p>
        </p:txBody>
      </p:sp>
    </p:spTree>
    <p:extLst>
      <p:ext uri="{BB962C8B-B14F-4D97-AF65-F5344CB8AC3E}">
        <p14:creationId xmlns:p14="http://schemas.microsoft.com/office/powerpoint/2010/main" val="1138390905"/>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24744"/>
            <a:ext cx="8229600" cy="5001419"/>
          </a:xfrm>
        </p:spPr>
        <p:txBody>
          <a:bodyPr/>
          <a:lstStyle/>
          <a:p>
            <a:r>
              <a:rPr lang="zh-CN" altLang="en-US" dirty="0" smtClean="0"/>
              <a:t>实例</a:t>
            </a:r>
            <a:r>
              <a:rPr lang="zh-CN" altLang="en-US" dirty="0"/>
              <a:t>三</a:t>
            </a:r>
            <a:r>
              <a:rPr lang="zh-CN" altLang="en-US" dirty="0" smtClean="0"/>
              <a:t>：在土地利用分类图上随机产生若干个抽样点，把分类图上对应栅格的值</a:t>
            </a:r>
            <a:r>
              <a:rPr lang="zh-CN" altLang="en-US" dirty="0"/>
              <a:t>加到点数据</a:t>
            </a:r>
            <a:r>
              <a:rPr lang="zh-CN" altLang="en-US" dirty="0" smtClean="0"/>
              <a:t>中，用于精度分析。</a:t>
            </a:r>
            <a:endParaRPr lang="en-US" altLang="zh-CN" dirty="0" smtClean="0"/>
          </a:p>
          <a:p>
            <a:pPr lvl="1"/>
            <a:r>
              <a:rPr lang="zh-CN" altLang="en-US" dirty="0" smtClean="0"/>
              <a:t>利用</a:t>
            </a:r>
            <a:r>
              <a:rPr lang="en-US" altLang="zh-CN" dirty="0" err="1" smtClean="0"/>
              <a:t>CreateRandomPoints_management</a:t>
            </a:r>
            <a:r>
              <a:rPr lang="zh-CN" altLang="en-US" dirty="0" smtClean="0"/>
              <a:t>工具产生随机点。</a:t>
            </a:r>
            <a:endParaRPr lang="en-US" altLang="zh-CN" dirty="0" smtClean="0"/>
          </a:p>
          <a:p>
            <a:pPr lvl="1"/>
            <a:r>
              <a:rPr lang="zh-CN" altLang="en-US" dirty="0" smtClean="0"/>
              <a:t>利用</a:t>
            </a:r>
            <a:r>
              <a:rPr lang="en-US" altLang="zh-CN" dirty="0" err="1" smtClean="0"/>
              <a:t>ExtractValuesToPoints</a:t>
            </a:r>
            <a:r>
              <a:rPr lang="zh-CN" altLang="en-US" dirty="0" smtClean="0"/>
              <a:t>或</a:t>
            </a:r>
            <a:r>
              <a:rPr lang="en-US" altLang="zh-CN" dirty="0" err="1" smtClean="0"/>
              <a:t>ExtractMultiValuesToPoints</a:t>
            </a:r>
            <a:r>
              <a:rPr lang="zh-CN" altLang="en-US" dirty="0" smtClean="0"/>
              <a:t>工具</a:t>
            </a:r>
            <a:r>
              <a:rPr lang="zh-CN" altLang="en-US" dirty="0"/>
              <a:t>把对应栅</a:t>
            </a:r>
            <a:r>
              <a:rPr lang="zh-CN" altLang="en-US" dirty="0" smtClean="0"/>
              <a:t>格的值</a:t>
            </a:r>
            <a:r>
              <a:rPr lang="zh-CN" altLang="en-US" dirty="0"/>
              <a:t>加到点数据</a:t>
            </a:r>
            <a:r>
              <a:rPr lang="zh-CN" altLang="en-US" dirty="0" smtClean="0"/>
              <a:t>中</a:t>
            </a:r>
            <a:r>
              <a:rPr lang="zh-CN" altLang="en-US" dirty="0"/>
              <a:t>，</a:t>
            </a:r>
            <a:r>
              <a:rPr lang="zh-CN" altLang="en-US" dirty="0" smtClean="0"/>
              <a:t>前者是把对应</a:t>
            </a:r>
            <a:r>
              <a:rPr lang="zh-CN" altLang="en-US" dirty="0"/>
              <a:t>栅格的</a:t>
            </a:r>
            <a:r>
              <a:rPr lang="zh-CN" altLang="en-US" dirty="0" smtClean="0"/>
              <a:t>值加到一个新产生的点要素类中</a:t>
            </a:r>
            <a:r>
              <a:rPr lang="zh-CN" altLang="en-US" dirty="0"/>
              <a:t>，后者是把对应栅格的值加</a:t>
            </a:r>
            <a:r>
              <a:rPr lang="zh-CN" altLang="en-US" dirty="0" smtClean="0"/>
              <a:t>到输入的</a:t>
            </a:r>
            <a:r>
              <a:rPr lang="zh-CN" altLang="en-US" dirty="0"/>
              <a:t>点要素类</a:t>
            </a:r>
            <a:r>
              <a:rPr lang="zh-CN" altLang="en-US" dirty="0" smtClean="0"/>
              <a:t>中。</a:t>
            </a:r>
            <a:endParaRPr lang="en-US" altLang="zh-CN" dirty="0"/>
          </a:p>
          <a:p>
            <a:pPr lvl="1"/>
            <a:endParaRPr lang="zh-CN" altLang="en-US" dirty="0" smtClean="0"/>
          </a:p>
          <a:p>
            <a:pPr lvl="1"/>
            <a:endParaRPr lang="zh-CN" altLang="en-US" dirty="0"/>
          </a:p>
        </p:txBody>
      </p:sp>
    </p:spTree>
    <p:extLst>
      <p:ext uri="{BB962C8B-B14F-4D97-AF65-F5344CB8AC3E}">
        <p14:creationId xmlns:p14="http://schemas.microsoft.com/office/powerpoint/2010/main" val="1696390774"/>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313937957"/>
              </p:ext>
            </p:extLst>
          </p:nvPr>
        </p:nvGraphicFramePr>
        <p:xfrm>
          <a:off x="251520" y="1844824"/>
          <a:ext cx="8640960" cy="2969454"/>
        </p:xfrm>
        <a:graphic>
          <a:graphicData uri="http://schemas.openxmlformats.org/drawingml/2006/table">
            <a:tbl>
              <a:tblPr firstRow="1" bandRow="1">
                <a:tableStyleId>{5C22544A-7EE6-4342-B048-85BDC9FD1C3A}</a:tableStyleId>
              </a:tblPr>
              <a:tblGrid>
                <a:gridCol w="3672408"/>
                <a:gridCol w="4968552"/>
              </a:tblGrid>
              <a:tr h="409134">
                <a:tc>
                  <a:txBody>
                    <a:bodyPr/>
                    <a:lstStyle/>
                    <a:p>
                      <a:pPr algn="ctr"/>
                      <a:r>
                        <a:rPr lang="zh-CN" altLang="en-US" dirty="0" smtClean="0"/>
                        <a:t>函数</a:t>
                      </a:r>
                      <a:endParaRPr lang="zh-CN" altLang="en-US" dirty="0">
                        <a:solidFill>
                          <a:schemeClr val="tx1"/>
                        </a:solidFill>
                      </a:endParaRPr>
                    </a:p>
                  </a:txBody>
                  <a:tcPr/>
                </a:tc>
                <a:tc>
                  <a:txBody>
                    <a:bodyPr/>
                    <a:lstStyle/>
                    <a:p>
                      <a:pPr algn="ctr"/>
                      <a:r>
                        <a:rPr lang="zh-CN" altLang="en-US" dirty="0" smtClean="0"/>
                        <a:t>说明</a:t>
                      </a:r>
                      <a:endParaRPr lang="zh-CN" altLang="en-US" dirty="0">
                        <a:solidFill>
                          <a:schemeClr val="tx1"/>
                        </a:solidFill>
                      </a:endParaRPr>
                    </a:p>
                  </a:txBody>
                  <a:tcPr/>
                </a:tc>
              </a:tr>
              <a:tr h="13190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CreateRandomPoints_management</a:t>
                      </a:r>
                      <a:r>
                        <a:rPr lang="en-US" altLang="zh-CN" dirty="0" smtClean="0"/>
                        <a:t> (</a:t>
                      </a:r>
                      <a:r>
                        <a:rPr lang="en-US" altLang="zh-CN" dirty="0" err="1" smtClean="0"/>
                        <a:t>out_path</a:t>
                      </a:r>
                      <a:r>
                        <a:rPr lang="en-US" altLang="zh-CN" dirty="0" smtClean="0"/>
                        <a:t>, </a:t>
                      </a:r>
                      <a:r>
                        <a:rPr lang="en-US" altLang="zh-CN" dirty="0" err="1" smtClean="0"/>
                        <a:t>out_name</a:t>
                      </a:r>
                      <a:r>
                        <a:rPr lang="en-US" altLang="zh-CN" dirty="0" smtClean="0"/>
                        <a:t>, {</a:t>
                      </a:r>
                      <a:r>
                        <a:rPr lang="en-US" altLang="zh-CN" dirty="0" err="1" smtClean="0"/>
                        <a:t>constraining_feature_class</a:t>
                      </a:r>
                      <a:r>
                        <a:rPr lang="en-US" altLang="zh-CN" dirty="0" smtClean="0"/>
                        <a:t>}, {</a:t>
                      </a:r>
                      <a:r>
                        <a:rPr lang="en-US" altLang="zh-CN" dirty="0" err="1" smtClean="0"/>
                        <a:t>constraining_extent</a:t>
                      </a:r>
                      <a:r>
                        <a:rPr lang="en-US" altLang="zh-CN" dirty="0" smtClean="0"/>
                        <a:t>}, {</a:t>
                      </a:r>
                      <a:r>
                        <a:rPr lang="en-US" altLang="zh-CN" dirty="0" err="1" smtClean="0"/>
                        <a:t>number_of_points_or_field</a:t>
                      </a:r>
                      <a:r>
                        <a:rPr lang="en-US" altLang="zh-CN" dirty="0" smtClean="0"/>
                        <a:t>}, {</a:t>
                      </a:r>
                      <a:r>
                        <a:rPr lang="en-US" altLang="zh-CN" dirty="0" err="1" smtClean="0"/>
                        <a:t>minimum_allowed_distance</a:t>
                      </a:r>
                      <a:r>
                        <a:rPr lang="en-US" altLang="zh-CN" dirty="0" smtClean="0"/>
                        <a:t>}, {</a:t>
                      </a:r>
                      <a:r>
                        <a:rPr lang="en-US" altLang="zh-CN" dirty="0" err="1" smtClean="0"/>
                        <a:t>create_multipoint_output</a:t>
                      </a:r>
                      <a:r>
                        <a:rPr lang="en-US" altLang="zh-CN" dirty="0" smtClean="0"/>
                        <a:t>}, {</a:t>
                      </a:r>
                      <a:r>
                        <a:rPr lang="en-US" altLang="zh-CN" dirty="0" err="1" smtClean="0"/>
                        <a:t>multipoint_size</a:t>
                      </a:r>
                      <a:r>
                        <a:rPr lang="en-US" altLang="zh-CN"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r>
                        <a:rPr lang="en-US" altLang="zh-CN" dirty="0" err="1" smtClean="0"/>
                        <a:t>out_path</a:t>
                      </a:r>
                      <a:r>
                        <a:rPr lang="zh-CN" altLang="en-US" dirty="0" smtClean="0"/>
                        <a:t>：输出路径。</a:t>
                      </a:r>
                      <a:endParaRPr lang="en-US" altLang="zh-CN" dirty="0" smtClean="0"/>
                    </a:p>
                    <a:p>
                      <a:r>
                        <a:rPr lang="en-US" altLang="zh-CN" dirty="0" err="1" smtClean="0"/>
                        <a:t>out_name</a:t>
                      </a:r>
                      <a:r>
                        <a:rPr lang="zh-CN" altLang="en-US" dirty="0" smtClean="0"/>
                        <a:t>：输出文件名。</a:t>
                      </a:r>
                      <a:endParaRPr lang="en-US" altLang="zh-CN" dirty="0" smtClean="0"/>
                    </a:p>
                    <a:p>
                      <a:r>
                        <a:rPr lang="en-US" altLang="zh-CN" dirty="0" err="1" smtClean="0"/>
                        <a:t>constraining_feature_class</a:t>
                      </a:r>
                      <a:r>
                        <a:rPr lang="zh-CN" altLang="en-US" dirty="0" smtClean="0"/>
                        <a:t>：用于限制随机点范围的要素类。</a:t>
                      </a:r>
                      <a:endParaRPr lang="en-US" altLang="zh-CN" dirty="0" smtClean="0"/>
                    </a:p>
                    <a:p>
                      <a:r>
                        <a:rPr lang="en-US" altLang="zh-CN" dirty="0" err="1" smtClean="0"/>
                        <a:t>constraining_extent</a:t>
                      </a:r>
                      <a:r>
                        <a:rPr lang="zh-CN" altLang="en-US" dirty="0" smtClean="0"/>
                        <a:t>：限制范围。</a:t>
                      </a:r>
                      <a:endParaRPr lang="en-US" altLang="zh-CN" dirty="0" smtClean="0"/>
                    </a:p>
                    <a:p>
                      <a:r>
                        <a:rPr lang="en-US" altLang="zh-CN" dirty="0" err="1" smtClean="0"/>
                        <a:t>number_of_points_or_field</a:t>
                      </a:r>
                      <a:r>
                        <a:rPr lang="zh-CN" altLang="en-US" dirty="0" smtClean="0"/>
                        <a:t>：点数或点数字段。</a:t>
                      </a:r>
                      <a:endParaRPr lang="en-US" altLang="zh-CN" dirty="0" smtClean="0"/>
                    </a:p>
                    <a:p>
                      <a:r>
                        <a:rPr lang="en-US" altLang="zh-CN" dirty="0" err="1" smtClean="0"/>
                        <a:t>minimum_allowed_distance</a:t>
                      </a:r>
                      <a:r>
                        <a:rPr lang="zh-CN" altLang="en-US" dirty="0" smtClean="0"/>
                        <a:t>：允许的最小距离。</a:t>
                      </a:r>
                      <a:endParaRPr lang="en-US" altLang="zh-CN" dirty="0" smtClean="0"/>
                    </a:p>
                    <a:p>
                      <a:r>
                        <a:rPr lang="en-US" altLang="zh-CN" dirty="0" err="1" smtClean="0"/>
                        <a:t>create_multipoint_output</a:t>
                      </a:r>
                      <a:r>
                        <a:rPr lang="zh-CN" altLang="en-US" dirty="0" smtClean="0"/>
                        <a:t>：</a:t>
                      </a:r>
                      <a:r>
                        <a:rPr lang="en-US" altLang="zh-CN" dirty="0" smtClean="0"/>
                        <a:t>POINT</a:t>
                      </a:r>
                      <a:r>
                        <a:rPr lang="zh-CN" altLang="en-US" dirty="0" smtClean="0"/>
                        <a:t>或</a:t>
                      </a:r>
                      <a:r>
                        <a:rPr lang="en-US" altLang="zh-CN" dirty="0" smtClean="0"/>
                        <a:t>MULTIPOINT</a:t>
                      </a:r>
                      <a:r>
                        <a:rPr lang="zh-CN" altLang="en-US" dirty="0" smtClean="0"/>
                        <a:t>。</a:t>
                      </a:r>
                      <a:endParaRPr lang="en-US" altLang="zh-CN" dirty="0" smtClean="0"/>
                    </a:p>
                    <a:p>
                      <a:r>
                        <a:rPr lang="en-US" altLang="zh-CN" dirty="0" err="1" smtClean="0"/>
                        <a:t>multipoint_size</a:t>
                      </a:r>
                      <a:r>
                        <a:rPr lang="zh-CN" altLang="en-US" dirty="0" smtClean="0"/>
                        <a:t>：多点几何对象中最多的点数。</a:t>
                      </a:r>
                      <a:endParaRPr lang="zh-CN" altLang="en-US" dirty="0"/>
                    </a:p>
                  </a:txBody>
                  <a:tcPr/>
                </a:tc>
              </a:tr>
            </a:tbl>
          </a:graphicData>
        </a:graphic>
      </p:graphicFrame>
      <p:sp>
        <p:nvSpPr>
          <p:cNvPr id="4" name="矩形 3"/>
          <p:cNvSpPr/>
          <p:nvPr/>
        </p:nvSpPr>
        <p:spPr>
          <a:xfrm>
            <a:off x="1619672" y="1202862"/>
            <a:ext cx="5927520" cy="461665"/>
          </a:xfrm>
          <a:prstGeom prst="rect">
            <a:avLst/>
          </a:prstGeom>
        </p:spPr>
        <p:txBody>
          <a:bodyPr wrap="none">
            <a:spAutoFit/>
          </a:bodyPr>
          <a:lstStyle/>
          <a:p>
            <a:r>
              <a:rPr lang="en-US" altLang="zh-CN" sz="2400" dirty="0" err="1" smtClean="0"/>
              <a:t>CreateRandomPoints_management</a:t>
            </a:r>
            <a:r>
              <a:rPr lang="zh-CN" altLang="en-US" sz="2400" dirty="0" smtClean="0"/>
              <a:t>工具函数</a:t>
            </a:r>
            <a:r>
              <a:rPr lang="en-US" altLang="zh-CN" sz="2400" dirty="0" smtClean="0"/>
              <a:t> </a:t>
            </a:r>
            <a:endParaRPr lang="zh-CN" altLang="en-US" sz="2400" dirty="0"/>
          </a:p>
        </p:txBody>
      </p:sp>
    </p:spTree>
    <p:extLst>
      <p:ext uri="{BB962C8B-B14F-4D97-AF65-F5344CB8AC3E}">
        <p14:creationId xmlns:p14="http://schemas.microsoft.com/office/powerpoint/2010/main" val="3335074366"/>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892377522"/>
              </p:ext>
            </p:extLst>
          </p:nvPr>
        </p:nvGraphicFramePr>
        <p:xfrm>
          <a:off x="251520" y="1724818"/>
          <a:ext cx="8640960" cy="3792414"/>
        </p:xfrm>
        <a:graphic>
          <a:graphicData uri="http://schemas.openxmlformats.org/drawingml/2006/table">
            <a:tbl>
              <a:tblPr firstRow="1" bandRow="1">
                <a:tableStyleId>{5C22544A-7EE6-4342-B048-85BDC9FD1C3A}</a:tableStyleId>
              </a:tblPr>
              <a:tblGrid>
                <a:gridCol w="3894177"/>
                <a:gridCol w="4746783"/>
              </a:tblGrid>
              <a:tr h="409134">
                <a:tc>
                  <a:txBody>
                    <a:bodyPr/>
                    <a:lstStyle/>
                    <a:p>
                      <a:pPr algn="ctr"/>
                      <a:r>
                        <a:rPr lang="zh-CN" altLang="en-US" dirty="0" smtClean="0"/>
                        <a:t>函数</a:t>
                      </a:r>
                      <a:endParaRPr lang="zh-CN" altLang="en-US" dirty="0">
                        <a:solidFill>
                          <a:schemeClr val="tx1"/>
                        </a:solidFill>
                      </a:endParaRPr>
                    </a:p>
                  </a:txBody>
                  <a:tcPr/>
                </a:tc>
                <a:tc>
                  <a:txBody>
                    <a:bodyPr/>
                    <a:lstStyle/>
                    <a:p>
                      <a:pPr algn="ctr"/>
                      <a:r>
                        <a:rPr lang="zh-CN" altLang="en-US" dirty="0" smtClean="0"/>
                        <a:t>说明</a:t>
                      </a:r>
                      <a:endParaRPr lang="zh-CN" altLang="en-US" dirty="0">
                        <a:solidFill>
                          <a:schemeClr val="tx1"/>
                        </a:solidFill>
                      </a:endParaRPr>
                    </a:p>
                  </a:txBody>
                  <a:tcPr/>
                </a:tc>
              </a:tr>
              <a:tr h="1319058">
                <a:tc>
                  <a:txBody>
                    <a:bodyPr/>
                    <a:lstStyle/>
                    <a:p>
                      <a:r>
                        <a:rPr lang="en-US" altLang="zh-CN" dirty="0" err="1" smtClean="0"/>
                        <a:t>ExtractValuesToPoints</a:t>
                      </a:r>
                      <a:r>
                        <a:rPr lang="en-US" altLang="zh-CN" dirty="0" smtClean="0"/>
                        <a:t> (</a:t>
                      </a:r>
                      <a:r>
                        <a:rPr lang="en-US" altLang="zh-CN" dirty="0" err="1" smtClean="0"/>
                        <a:t>in_point_features</a:t>
                      </a:r>
                      <a:r>
                        <a:rPr lang="en-US" altLang="zh-CN" dirty="0" smtClean="0"/>
                        <a:t>, </a:t>
                      </a:r>
                      <a:r>
                        <a:rPr lang="en-US" altLang="zh-CN" dirty="0" err="1" smtClean="0"/>
                        <a:t>in_raster</a:t>
                      </a:r>
                      <a:r>
                        <a:rPr lang="en-US" altLang="zh-CN" dirty="0" smtClean="0"/>
                        <a:t>, </a:t>
                      </a:r>
                      <a:r>
                        <a:rPr lang="en-US" altLang="zh-CN" dirty="0" err="1" smtClean="0"/>
                        <a:t>out_point_features</a:t>
                      </a:r>
                      <a:r>
                        <a:rPr lang="en-US" altLang="zh-CN" dirty="0" smtClean="0"/>
                        <a:t>, {</a:t>
                      </a:r>
                      <a:r>
                        <a:rPr lang="en-US" altLang="zh-CN" dirty="0" err="1" smtClean="0"/>
                        <a:t>interpolate_values</a:t>
                      </a:r>
                      <a:r>
                        <a:rPr lang="en-US" altLang="zh-CN" dirty="0" smtClean="0"/>
                        <a:t>}, {</a:t>
                      </a:r>
                      <a:r>
                        <a:rPr lang="en-US" altLang="zh-CN" dirty="0" err="1" smtClean="0"/>
                        <a:t>add_attributes</a:t>
                      </a:r>
                      <a:r>
                        <a:rPr lang="en-US" altLang="zh-CN"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r>
                        <a:rPr lang="en-US" altLang="zh-CN" dirty="0" err="1" smtClean="0"/>
                        <a:t>in_point_features</a:t>
                      </a:r>
                      <a:r>
                        <a:rPr lang="zh-CN" altLang="en-US" dirty="0" smtClean="0"/>
                        <a:t>：输入点要素类。</a:t>
                      </a:r>
                      <a:endParaRPr lang="en-US" altLang="zh-CN" dirty="0" smtClean="0"/>
                    </a:p>
                    <a:p>
                      <a:r>
                        <a:rPr lang="en-US" altLang="zh-CN" dirty="0" err="1" smtClean="0"/>
                        <a:t>in_rasters</a:t>
                      </a:r>
                      <a:r>
                        <a:rPr lang="zh-CN" altLang="en-US" dirty="0" smtClean="0"/>
                        <a:t>：输入栅格，参数类型为复合列表，子列表有两个元素，前一个元素为栅格名，后一个元素为栅格值加到点数据时增加的字段名。</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out_point_features</a:t>
                      </a:r>
                      <a:r>
                        <a:rPr lang="zh-CN" altLang="en-US" dirty="0" smtClean="0"/>
                        <a:t>：输出点要素类。</a:t>
                      </a:r>
                      <a:endParaRPr lang="en-US" altLang="zh-CN" dirty="0" smtClean="0"/>
                    </a:p>
                    <a:p>
                      <a:r>
                        <a:rPr lang="en-US" altLang="zh-CN" dirty="0" err="1" smtClean="0"/>
                        <a:t>interpolate_values</a:t>
                      </a:r>
                      <a:r>
                        <a:rPr lang="zh-CN" altLang="en-US" dirty="0" smtClean="0"/>
                        <a:t>：设置是否利用内插，</a:t>
                      </a:r>
                      <a:r>
                        <a:rPr lang="en-US" altLang="zh-CN" dirty="0" smtClean="0"/>
                        <a:t>NONE</a:t>
                      </a:r>
                      <a:r>
                        <a:rPr lang="zh-CN" altLang="en-US" dirty="0" smtClean="0"/>
                        <a:t>表示不用内插，</a:t>
                      </a:r>
                      <a:r>
                        <a:rPr lang="en-US" altLang="zh-CN" dirty="0" smtClean="0"/>
                        <a:t>INTERPOLATE</a:t>
                      </a:r>
                      <a:r>
                        <a:rPr lang="zh-CN" altLang="en-US" dirty="0" smtClean="0"/>
                        <a:t>表示利用插值。</a:t>
                      </a:r>
                      <a:endParaRPr lang="en-US" altLang="zh-CN" dirty="0" smtClean="0"/>
                    </a:p>
                    <a:p>
                      <a:r>
                        <a:rPr lang="en-US" altLang="zh-CN" dirty="0" err="1" smtClean="0"/>
                        <a:t>add_attributes</a:t>
                      </a:r>
                      <a:r>
                        <a:rPr lang="zh-CN" altLang="en-US" dirty="0" smtClean="0"/>
                        <a:t>：设置增加到输出要素类的栅格属性值，</a:t>
                      </a:r>
                      <a:r>
                        <a:rPr lang="en-US" altLang="zh-CN" dirty="0" smtClean="0"/>
                        <a:t>VALUE_ONLY</a:t>
                      </a:r>
                      <a:r>
                        <a:rPr lang="zh-CN" altLang="en-US" dirty="0" smtClean="0"/>
                        <a:t>（缺省值）为只增加</a:t>
                      </a:r>
                      <a:r>
                        <a:rPr lang="en-US" altLang="zh-CN" dirty="0" smtClean="0"/>
                        <a:t>value</a:t>
                      </a:r>
                      <a:r>
                        <a:rPr lang="zh-CN" altLang="en-US" dirty="0" smtClean="0"/>
                        <a:t>值，</a:t>
                      </a:r>
                      <a:r>
                        <a:rPr lang="en-US" altLang="zh-CN" dirty="0" smtClean="0"/>
                        <a:t>ALL</a:t>
                      </a:r>
                      <a:r>
                        <a:rPr lang="zh-CN" altLang="en-US" dirty="0" smtClean="0"/>
                        <a:t>为增加所有值。</a:t>
                      </a:r>
                      <a:endParaRPr lang="zh-CN" altLang="en-US" dirty="0"/>
                    </a:p>
                  </a:txBody>
                  <a:tcPr/>
                </a:tc>
              </a:tr>
            </a:tbl>
          </a:graphicData>
        </a:graphic>
      </p:graphicFrame>
      <p:sp>
        <p:nvSpPr>
          <p:cNvPr id="4" name="矩形 3"/>
          <p:cNvSpPr/>
          <p:nvPr/>
        </p:nvSpPr>
        <p:spPr>
          <a:xfrm>
            <a:off x="2483768" y="1052736"/>
            <a:ext cx="4216604" cy="461665"/>
          </a:xfrm>
          <a:prstGeom prst="rect">
            <a:avLst/>
          </a:prstGeom>
        </p:spPr>
        <p:txBody>
          <a:bodyPr wrap="none">
            <a:spAutoFit/>
          </a:bodyPr>
          <a:lstStyle/>
          <a:p>
            <a:r>
              <a:rPr lang="en-US" altLang="zh-CN" sz="2400" dirty="0" err="1" smtClean="0"/>
              <a:t>ExtractValuesToPoints</a:t>
            </a:r>
            <a:r>
              <a:rPr lang="zh-CN" altLang="en-US" sz="2400" dirty="0" smtClean="0"/>
              <a:t>工具函数</a:t>
            </a:r>
            <a:r>
              <a:rPr lang="en-US" altLang="zh-CN" sz="2400" dirty="0" smtClean="0"/>
              <a:t> </a:t>
            </a:r>
            <a:endParaRPr lang="zh-CN" altLang="en-US" sz="2400" dirty="0"/>
          </a:p>
        </p:txBody>
      </p:sp>
    </p:spTree>
    <p:extLst>
      <p:ext uri="{BB962C8B-B14F-4D97-AF65-F5344CB8AC3E}">
        <p14:creationId xmlns:p14="http://schemas.microsoft.com/office/powerpoint/2010/main" val="2738951261"/>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960190620"/>
              </p:ext>
            </p:extLst>
          </p:nvPr>
        </p:nvGraphicFramePr>
        <p:xfrm>
          <a:off x="245775" y="2204864"/>
          <a:ext cx="8640960" cy="1872174"/>
        </p:xfrm>
        <a:graphic>
          <a:graphicData uri="http://schemas.openxmlformats.org/drawingml/2006/table">
            <a:tbl>
              <a:tblPr firstRow="1" bandRow="1">
                <a:tableStyleId>{5C22544A-7EE6-4342-B048-85BDC9FD1C3A}</a:tableStyleId>
              </a:tblPr>
              <a:tblGrid>
                <a:gridCol w="3672408"/>
                <a:gridCol w="4968552"/>
              </a:tblGrid>
              <a:tr h="409134">
                <a:tc>
                  <a:txBody>
                    <a:bodyPr/>
                    <a:lstStyle/>
                    <a:p>
                      <a:pPr algn="ctr"/>
                      <a:r>
                        <a:rPr lang="zh-CN" altLang="en-US" dirty="0" smtClean="0"/>
                        <a:t>函数</a:t>
                      </a:r>
                      <a:endParaRPr lang="zh-CN" altLang="en-US" dirty="0">
                        <a:solidFill>
                          <a:schemeClr val="tx1"/>
                        </a:solidFill>
                      </a:endParaRPr>
                    </a:p>
                  </a:txBody>
                  <a:tcPr/>
                </a:tc>
                <a:tc>
                  <a:txBody>
                    <a:bodyPr/>
                    <a:lstStyle/>
                    <a:p>
                      <a:pPr algn="ctr"/>
                      <a:r>
                        <a:rPr lang="zh-CN" altLang="en-US" dirty="0" smtClean="0"/>
                        <a:t>说明</a:t>
                      </a:r>
                      <a:endParaRPr lang="zh-CN" altLang="en-US" dirty="0">
                        <a:solidFill>
                          <a:schemeClr val="tx1"/>
                        </a:solidFill>
                      </a:endParaRPr>
                    </a:p>
                  </a:txBody>
                  <a:tcPr/>
                </a:tc>
              </a:tr>
              <a:tr h="13190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ExtractMultiValuesToPoints</a:t>
                      </a:r>
                      <a:r>
                        <a:rPr lang="en-US" altLang="zh-CN" dirty="0" smtClean="0"/>
                        <a:t> (</a:t>
                      </a:r>
                      <a:r>
                        <a:rPr lang="en-US" altLang="zh-CN" dirty="0" err="1" smtClean="0"/>
                        <a:t>in_point_features</a:t>
                      </a:r>
                      <a:r>
                        <a:rPr lang="en-US" altLang="zh-CN" dirty="0" smtClean="0"/>
                        <a:t>, </a:t>
                      </a:r>
                      <a:r>
                        <a:rPr lang="en-US" altLang="zh-CN" dirty="0" err="1" smtClean="0"/>
                        <a:t>in_rasters</a:t>
                      </a:r>
                      <a:r>
                        <a:rPr lang="en-US" altLang="zh-CN" dirty="0" smtClean="0"/>
                        <a:t>, {</a:t>
                      </a:r>
                      <a:r>
                        <a:rPr lang="en-US" altLang="zh-CN" dirty="0" err="1" smtClean="0"/>
                        <a:t>bilinear_interpolate_values</a:t>
                      </a:r>
                      <a:r>
                        <a:rPr lang="en-US" altLang="zh-CN"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r>
                        <a:rPr lang="en-US" altLang="zh-CN" dirty="0" err="1" smtClean="0"/>
                        <a:t>in_point_features</a:t>
                      </a:r>
                      <a:r>
                        <a:rPr lang="zh-CN" altLang="en-US" dirty="0" smtClean="0"/>
                        <a:t>：输入要素类。</a:t>
                      </a:r>
                      <a:endParaRPr lang="en-US" altLang="zh-CN" dirty="0" smtClean="0"/>
                    </a:p>
                    <a:p>
                      <a:r>
                        <a:rPr lang="en-US" altLang="zh-CN" dirty="0" err="1" smtClean="0"/>
                        <a:t>in_rasters</a:t>
                      </a:r>
                      <a:r>
                        <a:rPr lang="zh-CN" altLang="en-US" dirty="0" smtClean="0"/>
                        <a:t>：输入栅格，参数类型为复合列表，子列表有两个元素，前一个元素为栅格名，后一个元素为栅格值加到点数据时增加的字段名。</a:t>
                      </a:r>
                      <a:endParaRPr lang="en-US" altLang="zh-CN" dirty="0" smtClean="0"/>
                    </a:p>
                    <a:p>
                      <a:r>
                        <a:rPr lang="en-US" altLang="zh-CN" dirty="0" err="1" smtClean="0"/>
                        <a:t>bilinear_interpolate_values</a:t>
                      </a:r>
                      <a:r>
                        <a:rPr lang="zh-CN" altLang="en-US" dirty="0" smtClean="0"/>
                        <a:t>：是否利用插值。</a:t>
                      </a:r>
                      <a:endParaRPr lang="zh-CN" altLang="en-US" dirty="0"/>
                    </a:p>
                  </a:txBody>
                  <a:tcPr/>
                </a:tc>
              </a:tr>
            </a:tbl>
          </a:graphicData>
        </a:graphic>
      </p:graphicFrame>
      <p:sp>
        <p:nvSpPr>
          <p:cNvPr id="3" name="矩形 2"/>
          <p:cNvSpPr/>
          <p:nvPr/>
        </p:nvSpPr>
        <p:spPr>
          <a:xfrm>
            <a:off x="2123728" y="1412776"/>
            <a:ext cx="4885055" cy="461665"/>
          </a:xfrm>
          <a:prstGeom prst="rect">
            <a:avLst/>
          </a:prstGeom>
        </p:spPr>
        <p:txBody>
          <a:bodyPr wrap="none">
            <a:spAutoFit/>
          </a:bodyPr>
          <a:lstStyle/>
          <a:p>
            <a:r>
              <a:rPr lang="en-US" altLang="zh-CN" sz="2400" dirty="0" err="1" smtClean="0"/>
              <a:t>ExtractMultiValuesToPoints</a:t>
            </a:r>
            <a:r>
              <a:rPr lang="zh-CN" altLang="en-US" sz="2400" dirty="0" smtClean="0"/>
              <a:t>工具函数</a:t>
            </a:r>
            <a:r>
              <a:rPr lang="en-US" altLang="zh-CN" sz="2400" dirty="0" smtClean="0"/>
              <a:t> </a:t>
            </a:r>
            <a:endParaRPr lang="zh-CN" altLang="en-US" sz="2400" dirty="0"/>
          </a:p>
        </p:txBody>
      </p:sp>
    </p:spTree>
    <p:extLst>
      <p:ext uri="{BB962C8B-B14F-4D97-AF65-F5344CB8AC3E}">
        <p14:creationId xmlns:p14="http://schemas.microsoft.com/office/powerpoint/2010/main" val="2462282135"/>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124744"/>
            <a:ext cx="8424936" cy="3785652"/>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a:t>from arcpy.sa import *</a:t>
            </a:r>
          </a:p>
          <a:p>
            <a:r>
              <a:rPr lang="en-US" altLang="zh-CN" sz="2400" dirty="0" err="1"/>
              <a:t>arcpy.CheckOutExtension</a:t>
            </a:r>
            <a:r>
              <a:rPr lang="en-US" altLang="zh-CN" sz="2400" dirty="0"/>
              <a:t>("Spatial")</a:t>
            </a:r>
          </a:p>
          <a:p>
            <a:r>
              <a:rPr lang="en-US" altLang="zh-CN" sz="2400" dirty="0" err="1"/>
              <a:t>env.workspace</a:t>
            </a:r>
            <a:r>
              <a:rPr lang="en-US" altLang="zh-CN" sz="2400" dirty="0"/>
              <a:t> = "C:\\data\\spatial"</a:t>
            </a:r>
          </a:p>
          <a:p>
            <a:r>
              <a:rPr lang="en-US" altLang="zh-CN" sz="2400" dirty="0" err="1"/>
              <a:t>ext</a:t>
            </a:r>
            <a:r>
              <a:rPr lang="en-US" altLang="zh-CN" sz="2400" dirty="0"/>
              <a:t> = </a:t>
            </a:r>
            <a:r>
              <a:rPr lang="en-US" altLang="zh-CN" sz="2400" dirty="0" err="1"/>
              <a:t>arcpy.Describe</a:t>
            </a:r>
            <a:r>
              <a:rPr lang="en-US" altLang="zh-CN" sz="2400" dirty="0"/>
              <a:t>("</a:t>
            </a:r>
            <a:r>
              <a:rPr lang="en-US" altLang="zh-CN" sz="2400" dirty="0" err="1"/>
              <a:t>landuse</a:t>
            </a:r>
            <a:r>
              <a:rPr lang="en-US" altLang="zh-CN" sz="2400" dirty="0"/>
              <a:t>").extent</a:t>
            </a:r>
          </a:p>
          <a:p>
            <a:r>
              <a:rPr lang="en-US" altLang="zh-CN" sz="2400" dirty="0" err="1"/>
              <a:t>arcpy.CreateRandomPoints_management</a:t>
            </a:r>
            <a:r>
              <a:rPr lang="en-US" altLang="zh-CN" sz="2400" dirty="0"/>
              <a:t>("C:\\data\\spatial", "</a:t>
            </a:r>
            <a:r>
              <a:rPr lang="en-US" altLang="zh-CN" sz="2400" dirty="0" err="1"/>
              <a:t>samplepoints</a:t>
            </a:r>
            <a:r>
              <a:rPr lang="en-US" altLang="zh-CN" sz="2400" dirty="0"/>
              <a:t>", "",</a:t>
            </a:r>
            <a:r>
              <a:rPr lang="en-US" altLang="zh-CN" sz="2400" dirty="0" err="1"/>
              <a:t>ext</a:t>
            </a:r>
            <a:r>
              <a:rPr lang="en-US" altLang="zh-CN" sz="2400" dirty="0"/>
              <a:t>, 100) </a:t>
            </a:r>
          </a:p>
          <a:p>
            <a:r>
              <a:rPr lang="en-US" altLang="zh-CN" sz="2400" dirty="0" err="1"/>
              <a:t>ExtractValuesToPoints</a:t>
            </a:r>
            <a:r>
              <a:rPr lang="en-US" altLang="zh-CN" sz="2400" dirty="0"/>
              <a:t>("</a:t>
            </a:r>
            <a:r>
              <a:rPr lang="en-US" altLang="zh-CN" sz="2400" dirty="0" err="1"/>
              <a:t>samplepoints.shp</a:t>
            </a:r>
            <a:r>
              <a:rPr lang="en-US" altLang="zh-CN" sz="2400" dirty="0"/>
              <a:t>", "</a:t>
            </a:r>
            <a:r>
              <a:rPr lang="en-US" altLang="zh-CN" sz="2400" dirty="0" err="1"/>
              <a:t>landuse</a:t>
            </a:r>
            <a:r>
              <a:rPr lang="en-US" altLang="zh-CN" sz="2400" dirty="0"/>
              <a:t>","newSample.</a:t>
            </a:r>
            <a:r>
              <a:rPr lang="en-US" altLang="zh-CN" sz="2400" dirty="0" err="1"/>
              <a:t>shp</a:t>
            </a:r>
            <a:r>
              <a:rPr lang="en-US" altLang="zh-CN" sz="2400" dirty="0"/>
              <a:t>","INTERPOLATE","ALL")</a:t>
            </a:r>
            <a:endParaRPr lang="zh-CN" altLang="en-US" sz="2400" dirty="0"/>
          </a:p>
        </p:txBody>
      </p:sp>
      <p:sp>
        <p:nvSpPr>
          <p:cNvPr id="3" name="矩形 2"/>
          <p:cNvSpPr/>
          <p:nvPr/>
        </p:nvSpPr>
        <p:spPr>
          <a:xfrm>
            <a:off x="683568" y="5517232"/>
            <a:ext cx="7488832" cy="830997"/>
          </a:xfrm>
          <a:prstGeom prst="rect">
            <a:avLst/>
          </a:prstGeom>
        </p:spPr>
        <p:txBody>
          <a:bodyPr wrap="square">
            <a:spAutoFit/>
          </a:bodyPr>
          <a:lstStyle/>
          <a:p>
            <a:r>
              <a:rPr lang="zh-CN" altLang="en-US" sz="2400" dirty="0"/>
              <a:t>在土地利用分类图上随机</a:t>
            </a:r>
            <a:r>
              <a:rPr lang="zh-CN" altLang="en-US" sz="2400" dirty="0" smtClean="0"/>
              <a:t>产生</a:t>
            </a:r>
            <a:r>
              <a:rPr lang="en-US" altLang="zh-CN" sz="2400" dirty="0" smtClean="0"/>
              <a:t>100</a:t>
            </a:r>
            <a:r>
              <a:rPr lang="zh-CN" altLang="en-US" sz="2400" dirty="0" smtClean="0"/>
              <a:t>个</a:t>
            </a:r>
            <a:r>
              <a:rPr lang="zh-CN" altLang="en-US" sz="2400" dirty="0"/>
              <a:t>抽样点，把分类图上对应栅格的值加到点数据中，用于精度分析。</a:t>
            </a:r>
            <a:endParaRPr lang="en-US" altLang="zh-CN" sz="2400" dirty="0"/>
          </a:p>
        </p:txBody>
      </p:sp>
    </p:spTree>
    <p:extLst>
      <p:ext uri="{BB962C8B-B14F-4D97-AF65-F5344CB8AC3E}">
        <p14:creationId xmlns:p14="http://schemas.microsoft.com/office/powerpoint/2010/main" val="29962840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52736"/>
            <a:ext cx="8229600" cy="5112568"/>
          </a:xfrm>
        </p:spPr>
        <p:txBody>
          <a:bodyPr/>
          <a:lstStyle/>
          <a:p>
            <a:r>
              <a:rPr lang="zh-CN" altLang="en-US" dirty="0" smtClean="0"/>
              <a:t>可通过工具的帮助信息了解工具函数名及运行的参数，其中，运行参数中有些参数是必选的，有些参数是可选的（不定义则按缺省参数）。</a:t>
            </a:r>
            <a:endParaRPr lang="zh-CN" altLang="en-US" dirty="0"/>
          </a:p>
        </p:txBody>
      </p:sp>
    </p:spTree>
    <p:extLst>
      <p:ext uri="{BB962C8B-B14F-4D97-AF65-F5344CB8AC3E}">
        <p14:creationId xmlns:p14="http://schemas.microsoft.com/office/powerpoint/2010/main" val="2144305201"/>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实例四：对表格中的地址数据进行拆分处理。增加两个字段（路名和门牌号），对原有的地址字段值进行拆分，赋值给路名和门牌号字段。</a:t>
            </a:r>
            <a:endParaRPr lang="en-US" altLang="zh-CN" dirty="0" smtClean="0"/>
          </a:p>
          <a:p>
            <a:pPr lvl="1"/>
            <a:r>
              <a:rPr lang="zh-CN" altLang="en-US" dirty="0" smtClean="0"/>
              <a:t>利用</a:t>
            </a:r>
            <a:r>
              <a:rPr lang="en-US" altLang="zh-CN" dirty="0" err="1" smtClean="0"/>
              <a:t>AddField_management</a:t>
            </a:r>
            <a:r>
              <a:rPr lang="en-US" altLang="zh-CN" dirty="0" smtClean="0"/>
              <a:t> </a:t>
            </a:r>
            <a:r>
              <a:rPr lang="zh-CN" altLang="en-US" dirty="0" smtClean="0"/>
              <a:t>工具增加字段。</a:t>
            </a:r>
            <a:endParaRPr lang="en-US" altLang="zh-CN" dirty="0" smtClean="0"/>
          </a:p>
          <a:p>
            <a:pPr lvl="1"/>
            <a:r>
              <a:rPr lang="zh-CN" altLang="en-US" dirty="0" smtClean="0"/>
              <a:t>利用</a:t>
            </a:r>
            <a:r>
              <a:rPr lang="en-US" altLang="zh-CN" dirty="0" smtClean="0"/>
              <a:t>re</a:t>
            </a:r>
            <a:r>
              <a:rPr lang="zh-CN" altLang="en-US" dirty="0" smtClean="0"/>
              <a:t>模块对原有</a:t>
            </a:r>
            <a:r>
              <a:rPr lang="zh-CN" altLang="en-US" dirty="0"/>
              <a:t>的地址字段值进行</a:t>
            </a:r>
            <a:r>
              <a:rPr lang="zh-CN" altLang="en-US" dirty="0" smtClean="0"/>
              <a:t>拆分。</a:t>
            </a:r>
            <a:endParaRPr lang="en-US" altLang="zh-CN" dirty="0" smtClean="0"/>
          </a:p>
          <a:p>
            <a:pPr lvl="1"/>
            <a:r>
              <a:rPr lang="zh-CN" altLang="en-US" dirty="0" smtClean="0"/>
              <a:t>拆分得到的子组分别赋值给相应字段。</a:t>
            </a:r>
            <a:endParaRPr lang="en-US" altLang="zh-CN" dirty="0" smtClean="0"/>
          </a:p>
          <a:p>
            <a:pPr lvl="1"/>
            <a:endParaRPr lang="zh-CN" altLang="en-US" dirty="0"/>
          </a:p>
        </p:txBody>
      </p:sp>
    </p:spTree>
    <p:extLst>
      <p:ext uri="{BB962C8B-B14F-4D97-AF65-F5344CB8AC3E}">
        <p14:creationId xmlns:p14="http://schemas.microsoft.com/office/powerpoint/2010/main" val="2438097402"/>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548680"/>
            <a:ext cx="8568952" cy="5262979"/>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err="1"/>
              <a:t>env.workspace</a:t>
            </a:r>
            <a:r>
              <a:rPr lang="en-US" altLang="zh-CN" sz="2400" dirty="0"/>
              <a:t> = "C:\\data"</a:t>
            </a:r>
          </a:p>
          <a:p>
            <a:r>
              <a:rPr lang="en-US" altLang="zh-CN" sz="2400" dirty="0" err="1"/>
              <a:t>arcpy.AddField_management</a:t>
            </a:r>
            <a:r>
              <a:rPr lang="en-US" altLang="zh-CN" sz="2400" dirty="0"/>
              <a:t>("</a:t>
            </a:r>
            <a:r>
              <a:rPr lang="en-US" altLang="zh-CN" sz="2400" dirty="0" err="1"/>
              <a:t>units.dbf</a:t>
            </a:r>
            <a:r>
              <a:rPr lang="en-US" altLang="zh-CN" sz="2400" dirty="0"/>
              <a:t>", "</a:t>
            </a:r>
            <a:r>
              <a:rPr lang="en-US" altLang="zh-CN" sz="2400" dirty="0" err="1"/>
              <a:t>roadName</a:t>
            </a:r>
            <a:r>
              <a:rPr lang="en-US" altLang="zh-CN" sz="2400" dirty="0"/>
              <a:t>", "TEXT")</a:t>
            </a:r>
          </a:p>
          <a:p>
            <a:r>
              <a:rPr lang="en-US" altLang="zh-CN" sz="2400" dirty="0" err="1"/>
              <a:t>arcpy.AddField_management</a:t>
            </a:r>
            <a:r>
              <a:rPr lang="en-US" altLang="zh-CN" sz="2400" dirty="0"/>
              <a:t>("</a:t>
            </a:r>
            <a:r>
              <a:rPr lang="en-US" altLang="zh-CN" sz="2400" dirty="0" err="1"/>
              <a:t>units.dbf</a:t>
            </a:r>
            <a:r>
              <a:rPr lang="en-US" altLang="zh-CN" sz="2400" dirty="0"/>
              <a:t>", "number", "SHORT")</a:t>
            </a:r>
          </a:p>
          <a:p>
            <a:r>
              <a:rPr lang="en-US" altLang="zh-CN" sz="2400" dirty="0"/>
              <a:t>import re</a:t>
            </a:r>
          </a:p>
          <a:p>
            <a:r>
              <a:rPr lang="en-US" altLang="zh-CN" sz="2400" dirty="0"/>
              <a:t>cur = </a:t>
            </a:r>
            <a:r>
              <a:rPr lang="en-US" altLang="zh-CN" sz="2400" dirty="0" err="1"/>
              <a:t>arcpy.UpdateCursor</a:t>
            </a:r>
            <a:r>
              <a:rPr lang="en-US" altLang="zh-CN" sz="2400" dirty="0"/>
              <a:t>("</a:t>
            </a:r>
            <a:r>
              <a:rPr lang="en-US" altLang="zh-CN" sz="2400" dirty="0" err="1"/>
              <a:t>units.dbf</a:t>
            </a:r>
            <a:r>
              <a:rPr lang="en-US" altLang="zh-CN" sz="2400" dirty="0"/>
              <a:t>")</a:t>
            </a:r>
          </a:p>
          <a:p>
            <a:r>
              <a:rPr lang="en-US" altLang="zh-CN" sz="2400" dirty="0"/>
              <a:t>for row in cur:</a:t>
            </a:r>
          </a:p>
          <a:p>
            <a:r>
              <a:rPr lang="en-US" altLang="zh-CN" sz="2400" dirty="0"/>
              <a:t>    address = </a:t>
            </a:r>
            <a:r>
              <a:rPr lang="en-US" altLang="zh-CN" sz="2400" dirty="0" err="1"/>
              <a:t>row.add</a:t>
            </a:r>
            <a:endParaRPr lang="en-US" altLang="zh-CN" sz="2400" dirty="0"/>
          </a:p>
          <a:p>
            <a:r>
              <a:rPr lang="en-US" altLang="zh-CN" sz="2400" dirty="0"/>
              <a:t>    m = </a:t>
            </a:r>
            <a:r>
              <a:rPr lang="en-US" altLang="zh-CN" sz="2400" dirty="0" err="1"/>
              <a:t>re.match</a:t>
            </a:r>
            <a:r>
              <a:rPr lang="en-US" altLang="zh-CN" sz="2400" dirty="0"/>
              <a:t>(r"(\D+)(\d+)(\D+)",address)</a:t>
            </a:r>
          </a:p>
          <a:p>
            <a:r>
              <a:rPr lang="en-US" altLang="zh-CN" sz="2400" dirty="0"/>
              <a:t>    </a:t>
            </a:r>
            <a:r>
              <a:rPr lang="en-US" altLang="zh-CN" sz="2400" dirty="0" err="1"/>
              <a:t>row.roadName</a:t>
            </a:r>
            <a:r>
              <a:rPr lang="en-US" altLang="zh-CN" sz="2400" dirty="0"/>
              <a:t> = </a:t>
            </a:r>
            <a:r>
              <a:rPr lang="en-US" altLang="zh-CN" sz="2400" dirty="0" err="1"/>
              <a:t>m.group</a:t>
            </a:r>
            <a:r>
              <a:rPr lang="en-US" altLang="zh-CN" sz="2400" dirty="0"/>
              <a:t>(1)</a:t>
            </a:r>
          </a:p>
          <a:p>
            <a:r>
              <a:rPr lang="en-US" altLang="zh-CN" sz="2400" dirty="0"/>
              <a:t>    </a:t>
            </a:r>
            <a:r>
              <a:rPr lang="en-US" altLang="zh-CN" sz="2400" dirty="0" err="1"/>
              <a:t>row.number</a:t>
            </a:r>
            <a:r>
              <a:rPr lang="en-US" altLang="zh-CN" sz="2400" dirty="0"/>
              <a:t> = </a:t>
            </a:r>
            <a:r>
              <a:rPr lang="en-US" altLang="zh-CN" sz="2400" dirty="0" err="1"/>
              <a:t>m.group</a:t>
            </a:r>
            <a:r>
              <a:rPr lang="en-US" altLang="zh-CN" sz="2400" dirty="0"/>
              <a:t>(2)</a:t>
            </a:r>
          </a:p>
          <a:p>
            <a:r>
              <a:rPr lang="en-US" altLang="zh-CN" sz="2400" dirty="0"/>
              <a:t>    </a:t>
            </a:r>
            <a:r>
              <a:rPr lang="en-US" altLang="zh-CN" sz="2400" dirty="0" err="1"/>
              <a:t>cur.updateRow</a:t>
            </a:r>
            <a:r>
              <a:rPr lang="en-US" altLang="zh-CN" sz="2400" dirty="0"/>
              <a:t>(row)</a:t>
            </a:r>
          </a:p>
          <a:p>
            <a:r>
              <a:rPr lang="en-US" altLang="zh-CN" sz="2400" dirty="0"/>
              <a:t>del cur, row</a:t>
            </a:r>
          </a:p>
        </p:txBody>
      </p:sp>
      <p:sp>
        <p:nvSpPr>
          <p:cNvPr id="5" name="矩形 4"/>
          <p:cNvSpPr/>
          <p:nvPr/>
        </p:nvSpPr>
        <p:spPr>
          <a:xfrm>
            <a:off x="1331640" y="5833100"/>
            <a:ext cx="6264696" cy="830997"/>
          </a:xfrm>
          <a:prstGeom prst="rect">
            <a:avLst/>
          </a:prstGeom>
        </p:spPr>
        <p:txBody>
          <a:bodyPr wrap="square">
            <a:spAutoFit/>
          </a:bodyPr>
          <a:lstStyle/>
          <a:p>
            <a:r>
              <a:rPr lang="zh-CN" altLang="en-US" sz="2400" dirty="0"/>
              <a:t>对原有的地址字段值进行拆分，赋值</a:t>
            </a:r>
            <a:r>
              <a:rPr lang="zh-CN" altLang="en-US" sz="2400" dirty="0" smtClean="0"/>
              <a:t>给新增的路名</a:t>
            </a:r>
            <a:r>
              <a:rPr lang="zh-CN" altLang="en-US" sz="2400" dirty="0"/>
              <a:t>和门牌号字段。</a:t>
            </a:r>
          </a:p>
        </p:txBody>
      </p:sp>
    </p:spTree>
    <p:extLst>
      <p:ext uri="{BB962C8B-B14F-4D97-AF65-F5344CB8AC3E}">
        <p14:creationId xmlns:p14="http://schemas.microsoft.com/office/powerpoint/2010/main" val="1341190693"/>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79712" y="376710"/>
            <a:ext cx="5544616" cy="1040928"/>
          </a:xfrm>
        </p:spPr>
        <p:txBody>
          <a:bodyPr/>
          <a:lstStyle/>
          <a:p>
            <a:r>
              <a:rPr lang="zh-CN" altLang="en-US" dirty="0">
                <a:latin typeface="华文新魏" pitchFamily="2" charset="-122"/>
                <a:ea typeface="华文新魏" pitchFamily="2" charset="-122"/>
              </a:rPr>
              <a:t>创建新工具</a:t>
            </a:r>
          </a:p>
        </p:txBody>
      </p:sp>
      <p:sp>
        <p:nvSpPr>
          <p:cNvPr id="3" name="内容占位符 2"/>
          <p:cNvSpPr>
            <a:spLocks noGrp="1"/>
          </p:cNvSpPr>
          <p:nvPr>
            <p:ph idx="1"/>
          </p:nvPr>
        </p:nvSpPr>
        <p:spPr/>
        <p:txBody>
          <a:bodyPr/>
          <a:lstStyle/>
          <a:p>
            <a:r>
              <a:rPr lang="zh-CN" altLang="en-US" dirty="0" smtClean="0"/>
              <a:t>在实际工作中，还会碰到很多应用需求是已有工具不能解决的，就需要通过</a:t>
            </a:r>
            <a:r>
              <a:rPr lang="en-US" altLang="zh-CN" dirty="0" smtClean="0"/>
              <a:t>Python</a:t>
            </a:r>
            <a:r>
              <a:rPr lang="zh-CN" altLang="en-US" dirty="0" smtClean="0"/>
              <a:t>和</a:t>
            </a:r>
            <a:r>
              <a:rPr lang="en-US" altLang="zh-CN" dirty="0" err="1" smtClean="0"/>
              <a:t>arcpy</a:t>
            </a:r>
            <a:r>
              <a:rPr lang="zh-CN" altLang="en-US" dirty="0" smtClean="0"/>
              <a:t>编程创建新工具，包括利用已有的各种</a:t>
            </a:r>
            <a:r>
              <a:rPr lang="en-US" altLang="zh-CN" dirty="0" smtClean="0"/>
              <a:t>Python</a:t>
            </a:r>
            <a:r>
              <a:rPr lang="zh-CN" altLang="en-US" dirty="0" smtClean="0"/>
              <a:t>包。</a:t>
            </a:r>
            <a:endParaRPr lang="zh-CN" altLang="en-US" dirty="0"/>
          </a:p>
        </p:txBody>
      </p:sp>
      <p:sp>
        <p:nvSpPr>
          <p:cNvPr id="4" name="Text Box 8"/>
          <p:cNvSpPr txBox="1">
            <a:spLocks noChangeArrowheads="1"/>
          </p:cNvSpPr>
          <p:nvPr/>
        </p:nvSpPr>
        <p:spPr bwMode="auto">
          <a:xfrm>
            <a:off x="612128" y="357635"/>
            <a:ext cx="647700" cy="9144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spcBef>
                <a:spcPct val="50000"/>
              </a:spcBef>
            </a:pPr>
            <a:r>
              <a:rPr lang="en-US" altLang="zh-CN" sz="5400" b="1" dirty="0"/>
              <a:t>3</a:t>
            </a:r>
          </a:p>
        </p:txBody>
      </p:sp>
    </p:spTree>
    <p:extLst>
      <p:ext uri="{BB962C8B-B14F-4D97-AF65-F5344CB8AC3E}">
        <p14:creationId xmlns:p14="http://schemas.microsoft.com/office/powerpoint/2010/main" val="2172682026"/>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052736"/>
                <a:ext cx="8229600" cy="5073427"/>
              </a:xfrm>
            </p:spPr>
            <p:txBody>
              <a:bodyPr/>
              <a:lstStyle/>
              <a:p>
                <a:r>
                  <a:rPr lang="zh-CN" altLang="en-US" dirty="0" smtClean="0"/>
                  <a:t>实例一：计算轨迹之间的相似度。轨迹之间的相似度可以用轨迹之间的距离来表示，计算轨迹之间距离的一种方法是</a:t>
                </a:r>
                <a:r>
                  <a:rPr lang="zh-CN" altLang="zh-CN" dirty="0" smtClean="0"/>
                  <a:t>计算</a:t>
                </a:r>
                <a:r>
                  <a:rPr lang="zh-CN" altLang="zh-CN" dirty="0"/>
                  <a:t>一条轨迹中的每个点与另个轨迹中最近点的距离</a:t>
                </a:r>
                <a:r>
                  <a:rPr lang="zh-CN" altLang="zh-CN" dirty="0" smtClean="0"/>
                  <a:t>，</a:t>
                </a:r>
                <a:r>
                  <a:rPr lang="zh-CN" altLang="en-US" dirty="0" smtClean="0"/>
                  <a:t>然后求</a:t>
                </a:r>
                <a:r>
                  <a:rPr lang="zh-CN" altLang="zh-CN" dirty="0" smtClean="0"/>
                  <a:t>和</a:t>
                </a:r>
                <a:r>
                  <a:rPr lang="zh-CN" altLang="zh-CN" dirty="0"/>
                  <a:t>，并除以轨迹的长度。计算公式如下：</a:t>
                </a:r>
                <a:r>
                  <a:rPr lang="en-US" altLang="zh-CN" dirty="0" smtClean="0"/>
                  <a:t/>
                </a:r>
                <a:br>
                  <a:rPr lang="en-US" altLang="zh-CN" dirty="0" smtClean="0"/>
                </a:br>
                <a14:m>
                  <m:oMath xmlns:m="http://schemas.openxmlformats.org/officeDocument/2006/math">
                    <m:r>
                      <a:rPr lang="en-US" altLang="zh-CN" i="1">
                        <a:latin typeface="Cambria Math"/>
                      </a:rPr>
                      <m:t>𝐷</m:t>
                    </m:r>
                    <m:d>
                      <m:dPr>
                        <m:ctrlPr>
                          <a:rPr lang="zh-CN" altLang="zh-CN" i="1">
                            <a:latin typeface="Cambria Math"/>
                          </a:rPr>
                        </m:ctrlPr>
                      </m:dPr>
                      <m:e>
                        <m:sSub>
                          <m:sSubPr>
                            <m:ctrlPr>
                              <a:rPr lang="zh-CN" altLang="zh-CN" i="1">
                                <a:latin typeface="Cambria Math"/>
                              </a:rPr>
                            </m:ctrlPr>
                          </m:sSubPr>
                          <m:e>
                            <m:r>
                              <a:rPr lang="en-US" altLang="zh-CN" i="1">
                                <a:latin typeface="Cambria Math"/>
                              </a:rPr>
                              <m:t>𝑇</m:t>
                            </m:r>
                          </m:e>
                          <m:sub>
                            <m:r>
                              <a:rPr lang="en-US" altLang="zh-CN" i="1">
                                <a:latin typeface="Cambria Math"/>
                              </a:rPr>
                              <m:t>1</m:t>
                            </m:r>
                          </m:sub>
                        </m:sSub>
                        <m:r>
                          <a:rPr lang="en-US" altLang="zh-CN" i="1">
                            <a:latin typeface="Cambria Math"/>
                          </a:rPr>
                          <m:t>,</m:t>
                        </m:r>
                        <m:sSub>
                          <m:sSubPr>
                            <m:ctrlPr>
                              <a:rPr lang="zh-CN" altLang="zh-CN" i="1">
                                <a:latin typeface="Cambria Math"/>
                              </a:rPr>
                            </m:ctrlPr>
                          </m:sSubPr>
                          <m:e>
                            <m:r>
                              <a:rPr lang="en-US" altLang="zh-CN" i="1">
                                <a:latin typeface="Cambria Math"/>
                              </a:rPr>
                              <m:t>𝑇</m:t>
                            </m:r>
                          </m:e>
                          <m:sub>
                            <m:r>
                              <a:rPr lang="en-US" altLang="zh-CN" i="1">
                                <a:latin typeface="Cambria Math"/>
                              </a:rPr>
                              <m:t>2</m:t>
                            </m:r>
                          </m:sub>
                        </m:sSub>
                      </m:e>
                    </m:d>
                    <m:r>
                      <a:rPr lang="en-US" altLang="zh-CN" i="1">
                        <a:latin typeface="Cambria Math"/>
                      </a:rPr>
                      <m:t>=</m:t>
                    </m:r>
                    <m:f>
                      <m:fPr>
                        <m:ctrlPr>
                          <a:rPr lang="zh-CN" altLang="zh-CN" i="1">
                            <a:latin typeface="Cambria Math"/>
                          </a:rPr>
                        </m:ctrlPr>
                      </m:fPr>
                      <m:num>
                        <m:r>
                          <a:rPr lang="en-US" altLang="zh-CN" i="1">
                            <a:latin typeface="Cambria Math"/>
                          </a:rPr>
                          <m:t>1</m:t>
                        </m:r>
                      </m:num>
                      <m:den>
                        <m:d>
                          <m:dPr>
                            <m:begChr m:val="|"/>
                            <m:endChr m:val="|"/>
                            <m:ctrlPr>
                              <a:rPr lang="zh-CN" altLang="zh-CN" i="1">
                                <a:latin typeface="Cambria Math"/>
                              </a:rPr>
                            </m:ctrlPr>
                          </m:dPr>
                          <m:e>
                            <m:sSub>
                              <m:sSubPr>
                                <m:ctrlPr>
                                  <a:rPr lang="zh-CN" altLang="zh-CN" i="1">
                                    <a:latin typeface="Cambria Math"/>
                                  </a:rPr>
                                </m:ctrlPr>
                              </m:sSubPr>
                              <m:e>
                                <m:r>
                                  <a:rPr lang="en-US" altLang="zh-CN" i="1">
                                    <a:latin typeface="Cambria Math"/>
                                  </a:rPr>
                                  <m:t>𝑇</m:t>
                                </m:r>
                              </m:e>
                              <m:sub>
                                <m:r>
                                  <a:rPr lang="en-US" altLang="zh-CN" i="1">
                                    <a:latin typeface="Cambria Math"/>
                                  </a:rPr>
                                  <m:t>1</m:t>
                                </m:r>
                              </m:sub>
                            </m:sSub>
                          </m:e>
                        </m:d>
                      </m:den>
                    </m:f>
                    <m:nary>
                      <m:naryPr>
                        <m:chr m:val="∑"/>
                        <m:limLoc m:val="undOvr"/>
                        <m:supHide m:val="on"/>
                        <m:ctrlPr>
                          <a:rPr lang="zh-CN" altLang="zh-CN" i="1">
                            <a:latin typeface="Cambria Math"/>
                          </a:rPr>
                        </m:ctrlPr>
                      </m:naryPr>
                      <m:sub>
                        <m:r>
                          <a:rPr lang="en-US" altLang="zh-CN" i="1">
                            <a:latin typeface="Cambria Math"/>
                          </a:rPr>
                          <m:t>𝑝</m:t>
                        </m:r>
                        <m:r>
                          <a:rPr lang="en-US" altLang="zh-CN" i="1">
                            <a:latin typeface="Cambria Math"/>
                          </a:rPr>
                          <m:t>∈</m:t>
                        </m:r>
                        <m:sSub>
                          <m:sSubPr>
                            <m:ctrlPr>
                              <a:rPr lang="zh-CN" altLang="zh-CN" i="1">
                                <a:latin typeface="Cambria Math"/>
                              </a:rPr>
                            </m:ctrlPr>
                          </m:sSubPr>
                          <m:e>
                            <m:r>
                              <a:rPr lang="en-US" altLang="zh-CN" i="1">
                                <a:latin typeface="Cambria Math"/>
                              </a:rPr>
                              <m:t>𝑇</m:t>
                            </m:r>
                          </m:e>
                          <m:sub>
                            <m:r>
                              <a:rPr lang="en-US" altLang="zh-CN" i="1">
                                <a:latin typeface="Cambria Math"/>
                              </a:rPr>
                              <m:t>1</m:t>
                            </m:r>
                          </m:sub>
                        </m:sSub>
                      </m:sub>
                      <m:sup/>
                      <m:e>
                        <m:r>
                          <a:rPr lang="en-US" altLang="zh-CN" i="1">
                            <a:latin typeface="Cambria Math"/>
                          </a:rPr>
                          <m:t>𝐷</m:t>
                        </m:r>
                        <m:d>
                          <m:dPr>
                            <m:ctrlPr>
                              <a:rPr lang="zh-CN" altLang="zh-CN" i="1">
                                <a:latin typeface="Cambria Math"/>
                              </a:rPr>
                            </m:ctrlPr>
                          </m:dPr>
                          <m:e>
                            <m:r>
                              <a:rPr lang="en-US" altLang="zh-CN" i="1">
                                <a:latin typeface="Cambria Math"/>
                              </a:rPr>
                              <m:t>𝑝</m:t>
                            </m:r>
                            <m:r>
                              <a:rPr lang="en-US" altLang="zh-CN" i="1">
                                <a:latin typeface="Cambria Math"/>
                              </a:rPr>
                              <m:t>,</m:t>
                            </m:r>
                            <m:sSub>
                              <m:sSubPr>
                                <m:ctrlPr>
                                  <a:rPr lang="zh-CN" altLang="zh-CN" i="1">
                                    <a:latin typeface="Cambria Math"/>
                                  </a:rPr>
                                </m:ctrlPr>
                              </m:sSubPr>
                              <m:e>
                                <m:r>
                                  <a:rPr lang="en-US" altLang="zh-CN" i="1">
                                    <a:latin typeface="Cambria Math"/>
                                  </a:rPr>
                                  <m:t>𝑇</m:t>
                                </m:r>
                              </m:e>
                              <m:sub>
                                <m:r>
                                  <a:rPr lang="en-US" altLang="zh-CN" i="1">
                                    <a:latin typeface="Cambria Math"/>
                                  </a:rPr>
                                  <m:t>2</m:t>
                                </m:r>
                              </m:sub>
                            </m:sSub>
                          </m:e>
                        </m:d>
                      </m:e>
                    </m:nary>
                  </m:oMath>
                </a14:m>
                <a:endParaRPr lang="zh-CN"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052736"/>
                <a:ext cx="8229600" cy="5073427"/>
              </a:xfrm>
              <a:blipFill rotWithShape="1">
                <a:blip r:embed="rId2"/>
                <a:stretch>
                  <a:fillRect l="-1630" t="-1563" r="-20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01376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0655" y="642763"/>
            <a:ext cx="8568952" cy="5539978"/>
          </a:xfrm>
          <a:prstGeom prst="rect">
            <a:avLst/>
          </a:prstGeom>
        </p:spPr>
        <p:txBody>
          <a:bodyPr wrap="square">
            <a:spAutoFit/>
          </a:bodyPr>
          <a:lstStyle/>
          <a:p>
            <a:r>
              <a:rPr lang="en-US" altLang="zh-CN" sz="2400" dirty="0"/>
              <a:t># -*- coding: cp936 -*-</a:t>
            </a:r>
          </a:p>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a:t>from math import *</a:t>
            </a:r>
          </a:p>
          <a:p>
            <a:r>
              <a:rPr lang="en-US" altLang="zh-CN" sz="2400" dirty="0" err="1"/>
              <a:t>env.workspace</a:t>
            </a:r>
            <a:r>
              <a:rPr lang="en-US" altLang="zh-CN" sz="2400" dirty="0"/>
              <a:t> = "C:\\Data"</a:t>
            </a:r>
          </a:p>
          <a:p>
            <a:endParaRPr lang="en-US" altLang="zh-CN" sz="2400" dirty="0"/>
          </a:p>
          <a:p>
            <a:r>
              <a:rPr lang="en-US" altLang="zh-CN" sz="2400" dirty="0" smtClean="0"/>
              <a:t>#</a:t>
            </a:r>
            <a:r>
              <a:rPr lang="zh-CN" altLang="en-US" sz="2400" dirty="0" smtClean="0"/>
              <a:t>定义计算</a:t>
            </a:r>
            <a:r>
              <a:rPr lang="zh-CN" altLang="en-US" sz="2400" dirty="0"/>
              <a:t>一个点与另个轨迹中最近</a:t>
            </a:r>
            <a:r>
              <a:rPr lang="zh-CN" altLang="en-US" sz="2400" dirty="0" smtClean="0"/>
              <a:t>点距离的函数</a:t>
            </a:r>
            <a:endParaRPr lang="zh-CN" altLang="en-US" sz="2400" dirty="0"/>
          </a:p>
          <a:p>
            <a:r>
              <a:rPr lang="en-US" altLang="zh-CN" sz="2400" dirty="0" err="1"/>
              <a:t>def</a:t>
            </a:r>
            <a:r>
              <a:rPr lang="en-US" altLang="zh-CN" sz="2400" dirty="0"/>
              <a:t> </a:t>
            </a:r>
            <a:r>
              <a:rPr lang="en-US" altLang="zh-CN" sz="2400" dirty="0" err="1"/>
              <a:t>p_trajDist</a:t>
            </a:r>
            <a:r>
              <a:rPr lang="en-US" altLang="zh-CN" sz="2400" dirty="0"/>
              <a:t>(point,traj2):</a:t>
            </a:r>
          </a:p>
          <a:p>
            <a:r>
              <a:rPr lang="en-US" altLang="zh-CN" sz="2400" dirty="0"/>
              <a:t>    </a:t>
            </a:r>
            <a:r>
              <a:rPr lang="en-US" altLang="zh-CN" sz="2400" dirty="0" err="1"/>
              <a:t>dist_List</a:t>
            </a:r>
            <a:r>
              <a:rPr lang="en-US" altLang="zh-CN" sz="2400" dirty="0"/>
              <a:t> = []</a:t>
            </a:r>
          </a:p>
          <a:p>
            <a:r>
              <a:rPr lang="en-US" altLang="zh-CN" sz="2400" dirty="0"/>
              <a:t>    for traj2_p in traj2:</a:t>
            </a:r>
          </a:p>
          <a:p>
            <a:r>
              <a:rPr lang="en-US" altLang="zh-CN" sz="2400" dirty="0"/>
              <a:t>        </a:t>
            </a:r>
            <a:r>
              <a:rPr lang="en-US" altLang="zh-CN" sz="2400" dirty="0" err="1"/>
              <a:t>dist</a:t>
            </a:r>
            <a:r>
              <a:rPr lang="en-US" altLang="zh-CN" sz="2400" dirty="0"/>
              <a:t> = </a:t>
            </a:r>
            <a:r>
              <a:rPr lang="en-US" altLang="zh-CN" sz="2400" dirty="0" err="1"/>
              <a:t>sqrt</a:t>
            </a:r>
            <a:r>
              <a:rPr lang="en-US" altLang="zh-CN" sz="2400" dirty="0"/>
              <a:t>((point[0]-traj2_p[0])**2+(point[1]-traj2_p[1])**2)</a:t>
            </a:r>
          </a:p>
          <a:p>
            <a:r>
              <a:rPr lang="en-US" altLang="zh-CN" sz="2400" dirty="0"/>
              <a:t>        </a:t>
            </a:r>
            <a:r>
              <a:rPr lang="en-US" altLang="zh-CN" sz="2400" dirty="0" err="1"/>
              <a:t>dist_List.append</a:t>
            </a:r>
            <a:r>
              <a:rPr lang="en-US" altLang="zh-CN" sz="2400" dirty="0"/>
              <a:t>(</a:t>
            </a:r>
            <a:r>
              <a:rPr lang="en-US" altLang="zh-CN" sz="2400" dirty="0" err="1"/>
              <a:t>dist</a:t>
            </a:r>
            <a:r>
              <a:rPr lang="en-US" altLang="zh-CN" sz="2400" dirty="0"/>
              <a:t>)</a:t>
            </a:r>
          </a:p>
          <a:p>
            <a:r>
              <a:rPr lang="en-US" altLang="zh-CN" sz="2400" dirty="0"/>
              <a:t>    </a:t>
            </a:r>
            <a:r>
              <a:rPr lang="en-US" altLang="zh-CN" sz="2400" dirty="0" err="1"/>
              <a:t>minDist</a:t>
            </a:r>
            <a:r>
              <a:rPr lang="en-US" altLang="zh-CN" sz="2400" dirty="0"/>
              <a:t> = min(</a:t>
            </a:r>
            <a:r>
              <a:rPr lang="en-US" altLang="zh-CN" sz="2400" dirty="0" err="1"/>
              <a:t>dist_List</a:t>
            </a:r>
            <a:r>
              <a:rPr lang="en-US" altLang="zh-CN" sz="2400" dirty="0"/>
              <a:t>)</a:t>
            </a:r>
          </a:p>
          <a:p>
            <a:r>
              <a:rPr lang="en-US" altLang="zh-CN" sz="2400" dirty="0"/>
              <a:t>    return </a:t>
            </a:r>
            <a:r>
              <a:rPr lang="en-US" altLang="zh-CN" sz="2400" dirty="0" err="1"/>
              <a:t>minDist</a:t>
            </a:r>
            <a:endParaRPr lang="en-US" altLang="zh-CN" sz="2400" dirty="0"/>
          </a:p>
          <a:p>
            <a:endParaRPr lang="en-US" altLang="zh-CN" dirty="0"/>
          </a:p>
        </p:txBody>
      </p:sp>
      <p:sp>
        <p:nvSpPr>
          <p:cNvPr id="6" name="矩形 5"/>
          <p:cNvSpPr/>
          <p:nvPr/>
        </p:nvSpPr>
        <p:spPr>
          <a:xfrm>
            <a:off x="2051720" y="5935350"/>
            <a:ext cx="4889166" cy="461665"/>
          </a:xfrm>
          <a:prstGeom prst="rect">
            <a:avLst/>
          </a:prstGeom>
        </p:spPr>
        <p:txBody>
          <a:bodyPr wrap="square">
            <a:spAutoFit/>
          </a:bodyPr>
          <a:lstStyle/>
          <a:p>
            <a:r>
              <a:rPr lang="zh-CN" altLang="en-US" sz="2400" dirty="0" smtClean="0"/>
              <a:t>计算两条轨迹之间的距离（</a:t>
            </a:r>
            <a:r>
              <a:rPr lang="en-US" altLang="zh-CN" sz="2400" dirty="0"/>
              <a:t>1 of </a:t>
            </a:r>
            <a:r>
              <a:rPr lang="en-US" altLang="zh-CN" sz="2400" dirty="0" smtClean="0"/>
              <a:t>4</a:t>
            </a:r>
            <a:r>
              <a:rPr lang="zh-CN" altLang="en-US" sz="2400" dirty="0" smtClean="0"/>
              <a:t>）</a:t>
            </a:r>
            <a:endParaRPr lang="zh-CN" altLang="en-US" sz="2400" dirty="0"/>
          </a:p>
        </p:txBody>
      </p:sp>
    </p:spTree>
    <p:extLst>
      <p:ext uri="{BB962C8B-B14F-4D97-AF65-F5344CB8AC3E}">
        <p14:creationId xmlns:p14="http://schemas.microsoft.com/office/powerpoint/2010/main" val="219106179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3192" y="1340768"/>
            <a:ext cx="7291175" cy="3785652"/>
          </a:xfrm>
          <a:prstGeom prst="rect">
            <a:avLst/>
          </a:prstGeom>
        </p:spPr>
        <p:txBody>
          <a:bodyPr wrap="square">
            <a:spAutoFit/>
          </a:bodyPr>
          <a:lstStyle/>
          <a:p>
            <a:r>
              <a:rPr lang="en-US" altLang="zh-CN" sz="2400" dirty="0" smtClean="0"/>
              <a:t>#</a:t>
            </a:r>
            <a:r>
              <a:rPr lang="zh-CN" altLang="en-US" sz="2400" dirty="0" smtClean="0"/>
              <a:t>定义计算</a:t>
            </a:r>
            <a:r>
              <a:rPr lang="zh-CN" altLang="en-US" sz="2400" dirty="0"/>
              <a:t>两个轨迹</a:t>
            </a:r>
            <a:r>
              <a:rPr lang="zh-CN" altLang="en-US" sz="2400" dirty="0" smtClean="0"/>
              <a:t>之间距离的函数</a:t>
            </a:r>
            <a:endParaRPr lang="zh-CN" altLang="en-US" sz="2400" dirty="0"/>
          </a:p>
          <a:p>
            <a:r>
              <a:rPr lang="en-US" altLang="zh-CN" sz="2400" dirty="0" err="1"/>
              <a:t>def</a:t>
            </a:r>
            <a:r>
              <a:rPr lang="en-US" altLang="zh-CN" sz="2400" dirty="0"/>
              <a:t> </a:t>
            </a:r>
            <a:r>
              <a:rPr lang="en-US" altLang="zh-CN" sz="2400" dirty="0" err="1"/>
              <a:t>traj_trajDist</a:t>
            </a:r>
            <a:r>
              <a:rPr lang="en-US" altLang="zh-CN" sz="2400" dirty="0"/>
              <a:t>(traj1,traj2):   </a:t>
            </a:r>
          </a:p>
          <a:p>
            <a:r>
              <a:rPr lang="en-US" altLang="zh-CN" sz="2400" dirty="0"/>
              <a:t>    </a:t>
            </a:r>
            <a:r>
              <a:rPr lang="en-US" altLang="zh-CN" sz="2400" dirty="0" err="1"/>
              <a:t>sumDist</a:t>
            </a:r>
            <a:r>
              <a:rPr lang="en-US" altLang="zh-CN" sz="2400" dirty="0"/>
              <a:t> = 0</a:t>
            </a:r>
          </a:p>
          <a:p>
            <a:r>
              <a:rPr lang="en-US" altLang="zh-CN" sz="2400" dirty="0"/>
              <a:t>    n = 0</a:t>
            </a:r>
          </a:p>
          <a:p>
            <a:r>
              <a:rPr lang="en-US" altLang="zh-CN" sz="2400" dirty="0"/>
              <a:t>    for </a:t>
            </a:r>
            <a:r>
              <a:rPr lang="en-US" altLang="zh-CN" sz="2400" dirty="0" err="1"/>
              <a:t>traj_p</a:t>
            </a:r>
            <a:r>
              <a:rPr lang="en-US" altLang="zh-CN" sz="2400" dirty="0"/>
              <a:t> in traj1:</a:t>
            </a:r>
          </a:p>
          <a:p>
            <a:r>
              <a:rPr lang="en-US" altLang="zh-CN" sz="2400" dirty="0"/>
              <a:t>        </a:t>
            </a:r>
            <a:r>
              <a:rPr lang="en-US" altLang="zh-CN" sz="2400" dirty="0" err="1"/>
              <a:t>minDist</a:t>
            </a:r>
            <a:r>
              <a:rPr lang="en-US" altLang="zh-CN" sz="2400" dirty="0"/>
              <a:t> = </a:t>
            </a:r>
            <a:r>
              <a:rPr lang="en-US" altLang="zh-CN" sz="2400" dirty="0" err="1"/>
              <a:t>p_trajDist</a:t>
            </a:r>
            <a:r>
              <a:rPr lang="en-US" altLang="zh-CN" sz="2400" dirty="0"/>
              <a:t>(traj_p,traj2)  </a:t>
            </a:r>
          </a:p>
          <a:p>
            <a:r>
              <a:rPr lang="en-US" altLang="zh-CN" sz="2400" dirty="0"/>
              <a:t>        </a:t>
            </a:r>
            <a:r>
              <a:rPr lang="en-US" altLang="zh-CN" sz="2400" dirty="0" err="1"/>
              <a:t>sumDist</a:t>
            </a:r>
            <a:r>
              <a:rPr lang="en-US" altLang="zh-CN" sz="2400" dirty="0"/>
              <a:t> = </a:t>
            </a:r>
            <a:r>
              <a:rPr lang="en-US" altLang="zh-CN" sz="2400" dirty="0" err="1"/>
              <a:t>sumDist</a:t>
            </a:r>
            <a:r>
              <a:rPr lang="en-US" altLang="zh-CN" sz="2400" dirty="0"/>
              <a:t> + </a:t>
            </a:r>
            <a:r>
              <a:rPr lang="en-US" altLang="zh-CN" sz="2400" dirty="0" err="1"/>
              <a:t>minDist</a:t>
            </a:r>
            <a:endParaRPr lang="en-US" altLang="zh-CN" sz="2400" dirty="0"/>
          </a:p>
          <a:p>
            <a:r>
              <a:rPr lang="en-US" altLang="zh-CN" sz="2400" dirty="0"/>
              <a:t>        n = n + 1</a:t>
            </a:r>
          </a:p>
          <a:p>
            <a:r>
              <a:rPr lang="en-US" altLang="zh-CN" sz="2400" dirty="0"/>
              <a:t>    </a:t>
            </a:r>
            <a:r>
              <a:rPr lang="en-US" altLang="zh-CN" sz="2400" dirty="0" err="1"/>
              <a:t>traj_trajDist</a:t>
            </a:r>
            <a:r>
              <a:rPr lang="en-US" altLang="zh-CN" sz="2400" dirty="0"/>
              <a:t> = </a:t>
            </a:r>
            <a:r>
              <a:rPr lang="en-US" altLang="zh-CN" sz="2400" dirty="0" err="1"/>
              <a:t>sumDist</a:t>
            </a:r>
            <a:r>
              <a:rPr lang="en-US" altLang="zh-CN" sz="2400" dirty="0"/>
              <a:t>/n</a:t>
            </a:r>
          </a:p>
          <a:p>
            <a:r>
              <a:rPr lang="en-US" altLang="zh-CN" sz="2400" dirty="0"/>
              <a:t>    return </a:t>
            </a:r>
            <a:r>
              <a:rPr lang="en-US" altLang="zh-CN" sz="2400" dirty="0" err="1"/>
              <a:t>traj_trajDist</a:t>
            </a:r>
            <a:endParaRPr lang="zh-CN" altLang="en-US" sz="2400" dirty="0"/>
          </a:p>
        </p:txBody>
      </p:sp>
      <p:sp>
        <p:nvSpPr>
          <p:cNvPr id="4" name="矩形 3"/>
          <p:cNvSpPr/>
          <p:nvPr/>
        </p:nvSpPr>
        <p:spPr>
          <a:xfrm>
            <a:off x="2033040" y="5877272"/>
            <a:ext cx="4889166" cy="461665"/>
          </a:xfrm>
          <a:prstGeom prst="rect">
            <a:avLst/>
          </a:prstGeom>
        </p:spPr>
        <p:txBody>
          <a:bodyPr wrap="square">
            <a:spAutoFit/>
          </a:bodyPr>
          <a:lstStyle/>
          <a:p>
            <a:r>
              <a:rPr lang="zh-CN" altLang="en-US" sz="2400" dirty="0" smtClean="0"/>
              <a:t>计算两条轨迹之间的距离（</a:t>
            </a:r>
            <a:r>
              <a:rPr lang="en-US" altLang="zh-CN" sz="2400" dirty="0" smtClean="0"/>
              <a:t>2 </a:t>
            </a:r>
            <a:r>
              <a:rPr lang="en-US" altLang="zh-CN" sz="2400" dirty="0"/>
              <a:t>of </a:t>
            </a:r>
            <a:r>
              <a:rPr lang="en-US" altLang="zh-CN" sz="2400" dirty="0" smtClean="0"/>
              <a:t>4</a:t>
            </a:r>
            <a:r>
              <a:rPr lang="zh-CN" altLang="en-US" sz="2400" dirty="0" smtClean="0"/>
              <a:t>）</a:t>
            </a:r>
            <a:endParaRPr lang="zh-CN" altLang="en-US" sz="2400" dirty="0"/>
          </a:p>
        </p:txBody>
      </p:sp>
    </p:spTree>
    <p:extLst>
      <p:ext uri="{BB962C8B-B14F-4D97-AF65-F5344CB8AC3E}">
        <p14:creationId xmlns:p14="http://schemas.microsoft.com/office/powerpoint/2010/main" val="401750943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6742" y="1452840"/>
            <a:ext cx="8424936" cy="3416320"/>
          </a:xfrm>
          <a:prstGeom prst="rect">
            <a:avLst/>
          </a:prstGeom>
        </p:spPr>
        <p:txBody>
          <a:bodyPr wrap="square">
            <a:spAutoFit/>
          </a:bodyPr>
          <a:lstStyle/>
          <a:p>
            <a:r>
              <a:rPr lang="en-US" altLang="zh-CN" sz="2400" dirty="0"/>
              <a:t>#</a:t>
            </a:r>
            <a:r>
              <a:rPr lang="zh-CN" altLang="en-US" sz="2400" dirty="0"/>
              <a:t>提取出一条轨迹中的</a:t>
            </a:r>
            <a:r>
              <a:rPr lang="en-US" altLang="zh-CN" sz="2400" dirty="0"/>
              <a:t>x</a:t>
            </a:r>
            <a:r>
              <a:rPr lang="zh-CN" altLang="en-US" sz="2400" dirty="0"/>
              <a:t>、</a:t>
            </a:r>
            <a:r>
              <a:rPr lang="en-US" altLang="zh-CN" sz="2400" dirty="0"/>
              <a:t>y</a:t>
            </a:r>
            <a:r>
              <a:rPr lang="zh-CN" altLang="en-US" sz="2400" dirty="0"/>
              <a:t>坐标点对，并写到列表中</a:t>
            </a:r>
          </a:p>
          <a:p>
            <a:r>
              <a:rPr lang="en-US" altLang="zh-CN" sz="2400" dirty="0"/>
              <a:t>cur1 = </a:t>
            </a:r>
            <a:r>
              <a:rPr lang="en-US" altLang="zh-CN" sz="2400" dirty="0" err="1"/>
              <a:t>arcpy.SearchCursor</a:t>
            </a:r>
            <a:r>
              <a:rPr lang="en-US" altLang="zh-CN" sz="2400" dirty="0"/>
              <a:t>("hrcn_tracks.</a:t>
            </a:r>
            <a:r>
              <a:rPr lang="en-US" altLang="zh-CN" sz="2400" dirty="0" err="1"/>
              <a:t>shp</a:t>
            </a:r>
            <a:r>
              <a:rPr lang="en-US" altLang="zh-CN" sz="2400" dirty="0"/>
              <a:t>","EVENTID ='Alberto'")</a:t>
            </a:r>
          </a:p>
          <a:p>
            <a:r>
              <a:rPr lang="en-US" altLang="zh-CN" sz="2400" dirty="0"/>
              <a:t>for row1 in cur1:</a:t>
            </a:r>
          </a:p>
          <a:p>
            <a:r>
              <a:rPr lang="en-US" altLang="zh-CN" sz="2400" dirty="0"/>
              <a:t>    traj1 = []</a:t>
            </a:r>
          </a:p>
          <a:p>
            <a:r>
              <a:rPr lang="en-US" altLang="zh-CN" sz="2400" dirty="0"/>
              <a:t>    geometry = row1.shape</a:t>
            </a:r>
          </a:p>
          <a:p>
            <a:r>
              <a:rPr lang="en-US" altLang="zh-CN" sz="2400" dirty="0"/>
              <a:t>    for </a:t>
            </a:r>
            <a:r>
              <a:rPr lang="en-US" altLang="zh-CN" sz="2400" dirty="0" err="1"/>
              <a:t>i</a:t>
            </a:r>
            <a:r>
              <a:rPr lang="en-US" altLang="zh-CN" sz="2400" dirty="0"/>
              <a:t> in range(0,geometry.partCount):</a:t>
            </a:r>
          </a:p>
          <a:p>
            <a:r>
              <a:rPr lang="en-US" altLang="zh-CN" sz="2400" dirty="0"/>
              <a:t>        part = </a:t>
            </a:r>
            <a:r>
              <a:rPr lang="en-US" altLang="zh-CN" sz="2400" dirty="0" err="1"/>
              <a:t>geometry.getPart</a:t>
            </a:r>
            <a:r>
              <a:rPr lang="en-US" altLang="zh-CN" sz="2400" dirty="0"/>
              <a:t>(</a:t>
            </a:r>
            <a:r>
              <a:rPr lang="en-US" altLang="zh-CN" sz="2400" dirty="0" err="1"/>
              <a:t>i</a:t>
            </a:r>
            <a:r>
              <a:rPr lang="en-US" altLang="zh-CN" sz="2400" dirty="0"/>
              <a:t>)</a:t>
            </a:r>
          </a:p>
          <a:p>
            <a:r>
              <a:rPr lang="en-US" altLang="zh-CN" sz="2400" dirty="0"/>
              <a:t>        for </a:t>
            </a:r>
            <a:r>
              <a:rPr lang="en-US" altLang="zh-CN" sz="2400" dirty="0" err="1"/>
              <a:t>pnt</a:t>
            </a:r>
            <a:r>
              <a:rPr lang="en-US" altLang="zh-CN" sz="2400" dirty="0"/>
              <a:t> in part:</a:t>
            </a:r>
          </a:p>
          <a:p>
            <a:r>
              <a:rPr lang="en-US" altLang="zh-CN" sz="2400" dirty="0"/>
              <a:t>            traj1.append([</a:t>
            </a:r>
            <a:r>
              <a:rPr lang="en-US" altLang="zh-CN" sz="2400" dirty="0" err="1"/>
              <a:t>pnt.X,pnt.Y</a:t>
            </a:r>
            <a:r>
              <a:rPr lang="en-US" altLang="zh-CN" sz="2400" dirty="0"/>
              <a:t>])</a:t>
            </a:r>
            <a:endParaRPr lang="zh-CN" altLang="en-US" sz="2400" dirty="0"/>
          </a:p>
        </p:txBody>
      </p:sp>
      <p:sp>
        <p:nvSpPr>
          <p:cNvPr id="4" name="矩形 3"/>
          <p:cNvSpPr/>
          <p:nvPr/>
        </p:nvSpPr>
        <p:spPr>
          <a:xfrm>
            <a:off x="2051720" y="5935350"/>
            <a:ext cx="4889166" cy="461665"/>
          </a:xfrm>
          <a:prstGeom prst="rect">
            <a:avLst/>
          </a:prstGeom>
        </p:spPr>
        <p:txBody>
          <a:bodyPr wrap="square">
            <a:spAutoFit/>
          </a:bodyPr>
          <a:lstStyle/>
          <a:p>
            <a:r>
              <a:rPr lang="zh-CN" altLang="en-US" sz="2400" dirty="0" smtClean="0"/>
              <a:t>计算两条轨迹之间的距离（</a:t>
            </a:r>
            <a:r>
              <a:rPr lang="en-US" altLang="zh-CN" sz="2400" dirty="0" smtClean="0"/>
              <a:t>3 of 4</a:t>
            </a:r>
            <a:r>
              <a:rPr lang="zh-CN" altLang="en-US" sz="2400" dirty="0" smtClean="0"/>
              <a:t>）</a:t>
            </a:r>
            <a:endParaRPr lang="zh-CN" altLang="en-US" sz="2400" dirty="0"/>
          </a:p>
        </p:txBody>
      </p:sp>
    </p:spTree>
    <p:extLst>
      <p:ext uri="{BB962C8B-B14F-4D97-AF65-F5344CB8AC3E}">
        <p14:creationId xmlns:p14="http://schemas.microsoft.com/office/powerpoint/2010/main" val="937495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764704"/>
            <a:ext cx="8568952" cy="4524315"/>
          </a:xfrm>
          <a:prstGeom prst="rect">
            <a:avLst/>
          </a:prstGeom>
        </p:spPr>
        <p:txBody>
          <a:bodyPr wrap="square">
            <a:spAutoFit/>
          </a:bodyPr>
          <a:lstStyle/>
          <a:p>
            <a:r>
              <a:rPr lang="en-US" altLang="zh-CN" sz="2400" dirty="0"/>
              <a:t>#</a:t>
            </a:r>
            <a:r>
              <a:rPr lang="zh-CN" altLang="en-US" sz="2400" dirty="0"/>
              <a:t>提取出另一条轨迹中的</a:t>
            </a:r>
            <a:r>
              <a:rPr lang="en-US" altLang="zh-CN" sz="2400" dirty="0"/>
              <a:t>x</a:t>
            </a:r>
            <a:r>
              <a:rPr lang="zh-CN" altLang="en-US" sz="2400" dirty="0"/>
              <a:t>、</a:t>
            </a:r>
            <a:r>
              <a:rPr lang="en-US" altLang="zh-CN" sz="2400" dirty="0"/>
              <a:t>y</a:t>
            </a:r>
            <a:r>
              <a:rPr lang="zh-CN" altLang="en-US" sz="2400" dirty="0"/>
              <a:t>坐标点对，并写到列表中</a:t>
            </a:r>
          </a:p>
          <a:p>
            <a:r>
              <a:rPr lang="en-US" altLang="zh-CN" sz="2400" dirty="0"/>
              <a:t>cur2 = </a:t>
            </a:r>
            <a:r>
              <a:rPr lang="en-US" altLang="zh-CN" sz="2400" dirty="0" err="1"/>
              <a:t>arcpy.SearchCursor</a:t>
            </a:r>
            <a:r>
              <a:rPr lang="en-US" altLang="zh-CN" sz="2400" dirty="0"/>
              <a:t>("hrcn_tracks.</a:t>
            </a:r>
            <a:r>
              <a:rPr lang="en-US" altLang="zh-CN" sz="2400" dirty="0" err="1"/>
              <a:t>shp</a:t>
            </a:r>
            <a:r>
              <a:rPr lang="en-US" altLang="zh-CN" sz="2400" dirty="0"/>
              <a:t>","EVENTID ='Beryl'")</a:t>
            </a:r>
          </a:p>
          <a:p>
            <a:r>
              <a:rPr lang="en-US" altLang="zh-CN" sz="2400" dirty="0"/>
              <a:t>for row2 in cur2:</a:t>
            </a:r>
          </a:p>
          <a:p>
            <a:r>
              <a:rPr lang="en-US" altLang="zh-CN" sz="2400" dirty="0"/>
              <a:t>    traj2 = []</a:t>
            </a:r>
          </a:p>
          <a:p>
            <a:r>
              <a:rPr lang="en-US" altLang="zh-CN" sz="2400" dirty="0"/>
              <a:t>    </a:t>
            </a:r>
            <a:r>
              <a:rPr lang="en-US" altLang="zh-CN" sz="2400" dirty="0" err="1"/>
              <a:t>eventID</a:t>
            </a:r>
            <a:r>
              <a:rPr lang="en-US" altLang="zh-CN" sz="2400" dirty="0"/>
              <a:t> = row2.EVENTID</a:t>
            </a:r>
          </a:p>
          <a:p>
            <a:r>
              <a:rPr lang="en-US" altLang="zh-CN" sz="2400" dirty="0"/>
              <a:t>    geometry = row2.shape</a:t>
            </a:r>
          </a:p>
          <a:p>
            <a:r>
              <a:rPr lang="en-US" altLang="zh-CN" sz="2400" dirty="0"/>
              <a:t>    for </a:t>
            </a:r>
            <a:r>
              <a:rPr lang="en-US" altLang="zh-CN" sz="2400" dirty="0" err="1"/>
              <a:t>i</a:t>
            </a:r>
            <a:r>
              <a:rPr lang="en-US" altLang="zh-CN" sz="2400" dirty="0"/>
              <a:t> in range(0,geometry.partCount):</a:t>
            </a:r>
          </a:p>
          <a:p>
            <a:r>
              <a:rPr lang="en-US" altLang="zh-CN" sz="2400" dirty="0"/>
              <a:t>        part = </a:t>
            </a:r>
            <a:r>
              <a:rPr lang="en-US" altLang="zh-CN" sz="2400" dirty="0" err="1"/>
              <a:t>geometry.getPart</a:t>
            </a:r>
            <a:r>
              <a:rPr lang="en-US" altLang="zh-CN" sz="2400" dirty="0"/>
              <a:t>(</a:t>
            </a:r>
            <a:r>
              <a:rPr lang="en-US" altLang="zh-CN" sz="2400" dirty="0" err="1"/>
              <a:t>i</a:t>
            </a:r>
            <a:r>
              <a:rPr lang="en-US" altLang="zh-CN" sz="2400" dirty="0"/>
              <a:t>)</a:t>
            </a:r>
          </a:p>
          <a:p>
            <a:r>
              <a:rPr lang="en-US" altLang="zh-CN" sz="2400" dirty="0"/>
              <a:t>        for </a:t>
            </a:r>
            <a:r>
              <a:rPr lang="en-US" altLang="zh-CN" sz="2400" dirty="0" err="1"/>
              <a:t>pnt</a:t>
            </a:r>
            <a:r>
              <a:rPr lang="en-US" altLang="zh-CN" sz="2400" dirty="0"/>
              <a:t> in part:</a:t>
            </a:r>
          </a:p>
          <a:p>
            <a:r>
              <a:rPr lang="en-US" altLang="zh-CN" sz="2400" dirty="0"/>
              <a:t>            traj2.append([</a:t>
            </a:r>
            <a:r>
              <a:rPr lang="en-US" altLang="zh-CN" sz="2400" dirty="0" err="1"/>
              <a:t>pnt.X,pnt.Y</a:t>
            </a:r>
            <a:r>
              <a:rPr lang="en-US" altLang="zh-CN" sz="2400" dirty="0"/>
              <a:t>])</a:t>
            </a:r>
          </a:p>
          <a:p>
            <a:r>
              <a:rPr lang="en-US" altLang="zh-CN" sz="2400" dirty="0"/>
              <a:t>    </a:t>
            </a:r>
            <a:r>
              <a:rPr lang="en-US" altLang="zh-CN" sz="2400" dirty="0" err="1"/>
              <a:t>dist</a:t>
            </a:r>
            <a:r>
              <a:rPr lang="en-US" altLang="zh-CN" sz="2400" dirty="0"/>
              <a:t> = </a:t>
            </a:r>
            <a:r>
              <a:rPr lang="en-US" altLang="zh-CN" sz="2400" dirty="0" err="1"/>
              <a:t>traj_trajDist</a:t>
            </a:r>
            <a:r>
              <a:rPr lang="en-US" altLang="zh-CN" sz="2400" dirty="0"/>
              <a:t>(traj1,traj2)</a:t>
            </a:r>
          </a:p>
          <a:p>
            <a:r>
              <a:rPr lang="en-US" altLang="zh-CN" sz="2400" dirty="0"/>
              <a:t>print </a:t>
            </a:r>
            <a:r>
              <a:rPr lang="en-US" altLang="zh-CN" sz="2400" dirty="0" err="1"/>
              <a:t>dist</a:t>
            </a:r>
            <a:endParaRPr lang="zh-CN" altLang="en-US" sz="2400" dirty="0"/>
          </a:p>
        </p:txBody>
      </p:sp>
      <p:sp>
        <p:nvSpPr>
          <p:cNvPr id="4" name="矩形 3"/>
          <p:cNvSpPr/>
          <p:nvPr/>
        </p:nvSpPr>
        <p:spPr>
          <a:xfrm>
            <a:off x="2051720" y="5805264"/>
            <a:ext cx="4889166" cy="461665"/>
          </a:xfrm>
          <a:prstGeom prst="rect">
            <a:avLst/>
          </a:prstGeom>
        </p:spPr>
        <p:txBody>
          <a:bodyPr wrap="square">
            <a:spAutoFit/>
          </a:bodyPr>
          <a:lstStyle/>
          <a:p>
            <a:r>
              <a:rPr lang="zh-CN" altLang="en-US" sz="2400" dirty="0" smtClean="0"/>
              <a:t>计算两条轨迹之间的距离（</a:t>
            </a:r>
            <a:r>
              <a:rPr lang="en-US" altLang="zh-CN" sz="2400" dirty="0" smtClean="0"/>
              <a:t>4 </a:t>
            </a:r>
            <a:r>
              <a:rPr lang="en-US" altLang="zh-CN" sz="2400" dirty="0"/>
              <a:t>of </a:t>
            </a:r>
            <a:r>
              <a:rPr lang="en-US" altLang="zh-CN" sz="2400" dirty="0" smtClean="0"/>
              <a:t>4</a:t>
            </a:r>
            <a:r>
              <a:rPr lang="zh-CN" altLang="en-US" sz="2400" dirty="0" smtClean="0"/>
              <a:t>）</a:t>
            </a:r>
            <a:endParaRPr lang="zh-CN" altLang="en-US" sz="2400" dirty="0"/>
          </a:p>
        </p:txBody>
      </p:sp>
    </p:spTree>
    <p:extLst>
      <p:ext uri="{BB962C8B-B14F-4D97-AF65-F5344CB8AC3E}">
        <p14:creationId xmlns:p14="http://schemas.microsoft.com/office/powerpoint/2010/main" val="422314464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7624" y="5805264"/>
            <a:ext cx="6768752" cy="830997"/>
          </a:xfrm>
          <a:prstGeom prst="rect">
            <a:avLst/>
          </a:prstGeom>
        </p:spPr>
        <p:txBody>
          <a:bodyPr wrap="square">
            <a:spAutoFit/>
          </a:bodyPr>
          <a:lstStyle/>
          <a:p>
            <a:r>
              <a:rPr lang="zh-CN" altLang="en-US" sz="2400" dirty="0" smtClean="0"/>
              <a:t>从已有轨迹中找出与某个轨迹最相似的轨迹（只需要修改最后一部分代码）</a:t>
            </a:r>
            <a:endParaRPr lang="zh-CN" altLang="en-US" sz="2400" dirty="0"/>
          </a:p>
        </p:txBody>
      </p:sp>
      <p:sp>
        <p:nvSpPr>
          <p:cNvPr id="3" name="矩形 2"/>
          <p:cNvSpPr/>
          <p:nvPr/>
        </p:nvSpPr>
        <p:spPr>
          <a:xfrm>
            <a:off x="539552" y="476672"/>
            <a:ext cx="8064896" cy="5262979"/>
          </a:xfrm>
          <a:prstGeom prst="rect">
            <a:avLst/>
          </a:prstGeom>
        </p:spPr>
        <p:txBody>
          <a:bodyPr wrap="square">
            <a:spAutoFit/>
          </a:bodyPr>
          <a:lstStyle/>
          <a:p>
            <a:r>
              <a:rPr lang="en-US" altLang="zh-CN" sz="2400" dirty="0"/>
              <a:t>cur2 = </a:t>
            </a:r>
            <a:r>
              <a:rPr lang="en-US" altLang="zh-CN" sz="2400" dirty="0" err="1"/>
              <a:t>arcpy.SearchCursor</a:t>
            </a:r>
            <a:r>
              <a:rPr lang="en-US" altLang="zh-CN" sz="2400" dirty="0"/>
              <a:t>("</a:t>
            </a:r>
            <a:r>
              <a:rPr lang="en-US" altLang="zh-CN" sz="2400" dirty="0" err="1"/>
              <a:t>hrcn_tracks.shp</a:t>
            </a:r>
            <a:r>
              <a:rPr lang="en-US" altLang="zh-CN" sz="2400" dirty="0"/>
              <a:t>")</a:t>
            </a:r>
          </a:p>
          <a:p>
            <a:r>
              <a:rPr lang="en-US" altLang="zh-CN" sz="2400" dirty="0" err="1"/>
              <a:t>dists</a:t>
            </a:r>
            <a:r>
              <a:rPr lang="en-US" altLang="zh-CN" sz="2400" dirty="0"/>
              <a:t> = []</a:t>
            </a:r>
          </a:p>
          <a:p>
            <a:r>
              <a:rPr lang="en-US" altLang="zh-CN" sz="2400" dirty="0"/>
              <a:t>for row2 in cur2:</a:t>
            </a:r>
          </a:p>
          <a:p>
            <a:r>
              <a:rPr lang="en-US" altLang="zh-CN" sz="2400" dirty="0"/>
              <a:t>    traj2 = []</a:t>
            </a:r>
          </a:p>
          <a:p>
            <a:r>
              <a:rPr lang="en-US" altLang="zh-CN" sz="2400" dirty="0"/>
              <a:t>    </a:t>
            </a:r>
            <a:r>
              <a:rPr lang="en-US" altLang="zh-CN" sz="2400" dirty="0" err="1"/>
              <a:t>eventID</a:t>
            </a:r>
            <a:r>
              <a:rPr lang="en-US" altLang="zh-CN" sz="2400" dirty="0"/>
              <a:t> = row2.EVENTID</a:t>
            </a:r>
          </a:p>
          <a:p>
            <a:r>
              <a:rPr lang="en-US" altLang="zh-CN" sz="2400" dirty="0"/>
              <a:t>    geometry = row2.shape</a:t>
            </a:r>
          </a:p>
          <a:p>
            <a:r>
              <a:rPr lang="en-US" altLang="zh-CN" sz="2400" dirty="0"/>
              <a:t>    for </a:t>
            </a:r>
            <a:r>
              <a:rPr lang="en-US" altLang="zh-CN" sz="2400" dirty="0" err="1"/>
              <a:t>i</a:t>
            </a:r>
            <a:r>
              <a:rPr lang="en-US" altLang="zh-CN" sz="2400" dirty="0"/>
              <a:t> in range(0,geometry.partCount):</a:t>
            </a:r>
          </a:p>
          <a:p>
            <a:r>
              <a:rPr lang="en-US" altLang="zh-CN" sz="2400" dirty="0"/>
              <a:t>        part = </a:t>
            </a:r>
            <a:r>
              <a:rPr lang="en-US" altLang="zh-CN" sz="2400" dirty="0" err="1"/>
              <a:t>geometry.getPart</a:t>
            </a:r>
            <a:r>
              <a:rPr lang="en-US" altLang="zh-CN" sz="2400" dirty="0"/>
              <a:t>(</a:t>
            </a:r>
            <a:r>
              <a:rPr lang="en-US" altLang="zh-CN" sz="2400" dirty="0" err="1"/>
              <a:t>i</a:t>
            </a:r>
            <a:r>
              <a:rPr lang="en-US" altLang="zh-CN" sz="2400" dirty="0"/>
              <a:t>)</a:t>
            </a:r>
          </a:p>
          <a:p>
            <a:r>
              <a:rPr lang="en-US" altLang="zh-CN" sz="2400" dirty="0"/>
              <a:t>        for </a:t>
            </a:r>
            <a:r>
              <a:rPr lang="en-US" altLang="zh-CN" sz="2400" dirty="0" err="1"/>
              <a:t>pnt</a:t>
            </a:r>
            <a:r>
              <a:rPr lang="en-US" altLang="zh-CN" sz="2400" dirty="0"/>
              <a:t> in part:</a:t>
            </a:r>
          </a:p>
          <a:p>
            <a:r>
              <a:rPr lang="en-US" altLang="zh-CN" sz="2400" dirty="0"/>
              <a:t>            traj2.append([</a:t>
            </a:r>
            <a:r>
              <a:rPr lang="en-US" altLang="zh-CN" sz="2400" dirty="0" err="1"/>
              <a:t>pnt.X,pnt.Y</a:t>
            </a:r>
            <a:r>
              <a:rPr lang="en-US" altLang="zh-CN" sz="2400" dirty="0"/>
              <a:t>])</a:t>
            </a:r>
          </a:p>
          <a:p>
            <a:r>
              <a:rPr lang="en-US" altLang="zh-CN" sz="2400" dirty="0"/>
              <a:t>    </a:t>
            </a:r>
            <a:r>
              <a:rPr lang="en-US" altLang="zh-CN" sz="2400" dirty="0" err="1"/>
              <a:t>dist</a:t>
            </a:r>
            <a:r>
              <a:rPr lang="en-US" altLang="zh-CN" sz="2400" dirty="0"/>
              <a:t> = </a:t>
            </a:r>
            <a:r>
              <a:rPr lang="en-US" altLang="zh-CN" sz="2400" dirty="0" err="1"/>
              <a:t>traj_trajDist</a:t>
            </a:r>
            <a:r>
              <a:rPr lang="en-US" altLang="zh-CN" sz="2400" dirty="0"/>
              <a:t>(traj1,traj2)</a:t>
            </a:r>
          </a:p>
          <a:p>
            <a:r>
              <a:rPr lang="en-US" altLang="zh-CN" sz="2400" dirty="0"/>
              <a:t>    </a:t>
            </a:r>
            <a:r>
              <a:rPr lang="en-US" altLang="zh-CN" sz="2400" dirty="0" err="1"/>
              <a:t>dists.append</a:t>
            </a:r>
            <a:r>
              <a:rPr lang="en-US" altLang="zh-CN" sz="2400" dirty="0"/>
              <a:t>([</a:t>
            </a:r>
            <a:r>
              <a:rPr lang="en-US" altLang="zh-CN" sz="2400" dirty="0" err="1"/>
              <a:t>dist,eventID</a:t>
            </a:r>
            <a:r>
              <a:rPr lang="en-US" altLang="zh-CN" sz="2400" dirty="0"/>
              <a:t>])</a:t>
            </a:r>
          </a:p>
          <a:p>
            <a:r>
              <a:rPr lang="en-US" altLang="zh-CN" sz="2400" dirty="0" err="1"/>
              <a:t>dists.sort</a:t>
            </a:r>
            <a:r>
              <a:rPr lang="en-US" altLang="zh-CN" sz="2400" dirty="0"/>
              <a:t>()</a:t>
            </a:r>
          </a:p>
          <a:p>
            <a:r>
              <a:rPr lang="en-US" altLang="zh-CN" sz="2400" dirty="0"/>
              <a:t>print </a:t>
            </a:r>
            <a:r>
              <a:rPr lang="en-US" altLang="zh-CN" sz="2400" dirty="0" err="1"/>
              <a:t>dists</a:t>
            </a:r>
            <a:endParaRPr lang="en-US" altLang="zh-CN" sz="2400" dirty="0"/>
          </a:p>
        </p:txBody>
      </p:sp>
    </p:spTree>
    <p:extLst>
      <p:ext uri="{BB962C8B-B14F-4D97-AF65-F5344CB8AC3E}">
        <p14:creationId xmlns:p14="http://schemas.microsoft.com/office/powerpoint/2010/main" val="394375474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4"/>
            <a:ext cx="8229600" cy="5361459"/>
          </a:xfrm>
        </p:spPr>
        <p:txBody>
          <a:bodyPr>
            <a:normAutofit/>
          </a:bodyPr>
          <a:lstStyle/>
          <a:p>
            <a:r>
              <a:rPr lang="zh-CN" altLang="en-US" dirty="0" smtClean="0"/>
              <a:t>实例</a:t>
            </a:r>
            <a:r>
              <a:rPr lang="zh-CN" altLang="en-US" dirty="0"/>
              <a:t>二</a:t>
            </a:r>
            <a:r>
              <a:rPr lang="zh-CN" altLang="en-US" dirty="0" smtClean="0"/>
              <a:t>：根据输入要素类的范围产生</a:t>
            </a:r>
            <a:r>
              <a:rPr lang="zh-CN" altLang="en-US" dirty="0"/>
              <a:t>均匀分布的</a:t>
            </a:r>
            <a:r>
              <a:rPr lang="zh-CN" altLang="en-US" dirty="0" smtClean="0"/>
              <a:t>网格数据（矢量数据），要求：</a:t>
            </a:r>
            <a:endParaRPr lang="en-US" altLang="zh-CN" dirty="0" smtClean="0"/>
          </a:p>
          <a:p>
            <a:pPr lvl="1"/>
            <a:r>
              <a:rPr lang="zh-CN" altLang="en-US" dirty="0" smtClean="0"/>
              <a:t>网格顶点的</a:t>
            </a:r>
            <a:r>
              <a:rPr lang="en-US" altLang="zh-CN" dirty="0" smtClean="0"/>
              <a:t>x</a:t>
            </a:r>
            <a:r>
              <a:rPr lang="zh-CN" altLang="en-US" dirty="0"/>
              <a:t>、</a:t>
            </a:r>
            <a:r>
              <a:rPr lang="en-US" altLang="zh-CN" dirty="0"/>
              <a:t>y</a:t>
            </a:r>
            <a:r>
              <a:rPr lang="zh-CN" altLang="en-US" dirty="0" smtClean="0"/>
              <a:t>坐标须为网格</a:t>
            </a:r>
            <a:r>
              <a:rPr lang="zh-CN" altLang="en-US" dirty="0"/>
              <a:t>宽度（高度）的整数倍</a:t>
            </a:r>
            <a:r>
              <a:rPr lang="zh-CN" altLang="en-US" dirty="0" smtClean="0"/>
              <a:t>，因此，原点坐标根据输入要素类的最小</a:t>
            </a:r>
            <a:r>
              <a:rPr lang="en-US" altLang="zh-CN" dirty="0" smtClean="0"/>
              <a:t>x</a:t>
            </a:r>
            <a:r>
              <a:rPr lang="zh-CN" altLang="en-US" dirty="0" smtClean="0"/>
              <a:t>、</a:t>
            </a:r>
            <a:r>
              <a:rPr lang="en-US" altLang="zh-CN" dirty="0" smtClean="0"/>
              <a:t>y</a:t>
            </a:r>
            <a:r>
              <a:rPr lang="zh-CN" altLang="en-US" dirty="0" smtClean="0"/>
              <a:t>坐标值和</a:t>
            </a:r>
            <a:r>
              <a:rPr lang="zh-CN" altLang="en-US" dirty="0"/>
              <a:t>网格宽度（高度）的</a:t>
            </a:r>
            <a:r>
              <a:rPr lang="zh-CN" altLang="en-US" dirty="0" smtClean="0"/>
              <a:t>取整获得，如原点的</a:t>
            </a:r>
            <a:r>
              <a:rPr lang="en-US" altLang="zh-CN" dirty="0"/>
              <a:t>x</a:t>
            </a:r>
            <a:r>
              <a:rPr lang="zh-CN" altLang="en-US" dirty="0"/>
              <a:t>、</a:t>
            </a:r>
            <a:r>
              <a:rPr lang="en-US" altLang="zh-CN" dirty="0"/>
              <a:t>y</a:t>
            </a:r>
            <a:r>
              <a:rPr lang="zh-CN" altLang="en-US" dirty="0" smtClean="0"/>
              <a:t>坐标分别为</a:t>
            </a:r>
            <a:r>
              <a:rPr lang="en-US" altLang="zh-CN" dirty="0" smtClean="0"/>
              <a:t>225.2</a:t>
            </a:r>
            <a:r>
              <a:rPr lang="zh-CN" altLang="en-US" dirty="0" smtClean="0"/>
              <a:t>公里和</a:t>
            </a:r>
            <a:r>
              <a:rPr lang="en-US" altLang="zh-CN" dirty="0" smtClean="0"/>
              <a:t>367.5</a:t>
            </a:r>
            <a:r>
              <a:rPr lang="zh-CN" altLang="en-US" dirty="0" smtClean="0"/>
              <a:t>公里，网格</a:t>
            </a:r>
            <a:r>
              <a:rPr lang="zh-CN" altLang="en-US" dirty="0"/>
              <a:t>宽度（高度</a:t>
            </a:r>
            <a:r>
              <a:rPr lang="zh-CN" altLang="en-US" dirty="0" smtClean="0"/>
              <a:t>）均为</a:t>
            </a:r>
            <a:r>
              <a:rPr lang="en-US" altLang="zh-CN" dirty="0" smtClean="0"/>
              <a:t>10</a:t>
            </a:r>
            <a:r>
              <a:rPr lang="zh-CN" altLang="en-US" dirty="0" smtClean="0"/>
              <a:t>公里，则原点的</a:t>
            </a:r>
            <a:r>
              <a:rPr lang="en-US" altLang="zh-CN" dirty="0"/>
              <a:t>x</a:t>
            </a:r>
            <a:r>
              <a:rPr lang="zh-CN" altLang="en-US" dirty="0"/>
              <a:t>、</a:t>
            </a:r>
            <a:r>
              <a:rPr lang="en-US" altLang="zh-CN" dirty="0"/>
              <a:t>y</a:t>
            </a:r>
            <a:r>
              <a:rPr lang="zh-CN" altLang="en-US" dirty="0" smtClean="0"/>
              <a:t>坐标应为</a:t>
            </a:r>
            <a:r>
              <a:rPr lang="en-US" altLang="zh-CN" dirty="0" smtClean="0"/>
              <a:t>220</a:t>
            </a:r>
            <a:r>
              <a:rPr lang="zh-CN" altLang="en-US" dirty="0" smtClean="0"/>
              <a:t>公里</a:t>
            </a:r>
            <a:r>
              <a:rPr lang="zh-CN" altLang="en-US" dirty="0"/>
              <a:t>和</a:t>
            </a:r>
            <a:r>
              <a:rPr lang="en-US" altLang="zh-CN" dirty="0" smtClean="0"/>
              <a:t>360</a:t>
            </a:r>
            <a:r>
              <a:rPr lang="zh-CN" altLang="en-US" dirty="0" smtClean="0"/>
              <a:t>公里</a:t>
            </a:r>
            <a:r>
              <a:rPr lang="zh-CN" altLang="en-US" dirty="0"/>
              <a:t>。</a:t>
            </a:r>
            <a:endParaRPr lang="en-US" altLang="zh-CN" dirty="0" smtClean="0"/>
          </a:p>
          <a:p>
            <a:pPr lvl="1"/>
            <a:r>
              <a:rPr lang="zh-CN" altLang="en-US" dirty="0"/>
              <a:t>网格位于输入要素类</a:t>
            </a:r>
            <a:r>
              <a:rPr lang="zh-CN" altLang="en-US" dirty="0" smtClean="0"/>
              <a:t>的边界线以内或与输入要素类有重叠。</a:t>
            </a:r>
            <a:endParaRPr lang="en-US" altLang="zh-CN" dirty="0" smtClean="0"/>
          </a:p>
          <a:p>
            <a:pPr lvl="1"/>
            <a:r>
              <a:rPr lang="zh-CN" altLang="en-US" dirty="0"/>
              <a:t>记录每个</a:t>
            </a:r>
            <a:r>
              <a:rPr lang="zh-CN" altLang="en-US" dirty="0" smtClean="0"/>
              <a:t>网格的行号和列号（左下角</a:t>
            </a:r>
            <a:r>
              <a:rPr lang="zh-CN" altLang="en-US" dirty="0"/>
              <a:t>起算</a:t>
            </a:r>
            <a:r>
              <a:rPr lang="zh-CN" altLang="en-US" dirty="0" smtClean="0"/>
              <a:t>）。</a:t>
            </a:r>
            <a:endParaRPr lang="en-US" altLang="zh-CN" dirty="0"/>
          </a:p>
          <a:p>
            <a:endParaRPr lang="zh-CN" altLang="en-US" dirty="0"/>
          </a:p>
        </p:txBody>
      </p:sp>
    </p:spTree>
    <p:extLst>
      <p:ext uri="{BB962C8B-B14F-4D97-AF65-F5344CB8AC3E}">
        <p14:creationId xmlns:p14="http://schemas.microsoft.com/office/powerpoint/2010/main" val="35767810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59430" y="5517232"/>
            <a:ext cx="7560840" cy="830997"/>
          </a:xfrm>
          <a:prstGeom prst="rect">
            <a:avLst/>
          </a:prstGeom>
          <a:solidFill>
            <a:srgbClr val="FFC000"/>
          </a:solidFill>
        </p:spPr>
        <p:txBody>
          <a:bodyPr wrap="square">
            <a:spAutoFit/>
          </a:bodyPr>
          <a:lstStyle/>
          <a:p>
            <a:r>
              <a:rPr lang="en-US" altLang="zh-CN" sz="2400" dirty="0"/>
              <a:t>Create Feature </a:t>
            </a:r>
            <a:r>
              <a:rPr lang="en-US" altLang="zh-CN" sz="2400" dirty="0" smtClean="0"/>
              <a:t>Class</a:t>
            </a:r>
            <a:r>
              <a:rPr lang="zh-CN" altLang="en-US" sz="2400" dirty="0" smtClean="0"/>
              <a:t>工具函数名及涉及</a:t>
            </a:r>
            <a:r>
              <a:rPr lang="zh-CN" altLang="en-US" sz="2400" dirty="0"/>
              <a:t>的参数，其中，花括号中的参数为可选。</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664" y="476672"/>
            <a:ext cx="8485839" cy="47525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56677981"/>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7544" y="260648"/>
            <a:ext cx="7416824" cy="5262979"/>
          </a:xfrm>
          <a:prstGeom prst="rect">
            <a:avLst/>
          </a:prstGeom>
        </p:spPr>
        <p:txBody>
          <a:bodyPr wrap="square">
            <a:spAutoFit/>
          </a:bodyPr>
          <a:lstStyle/>
          <a:p>
            <a:r>
              <a:rPr lang="en-US" altLang="zh-CN" sz="2400" dirty="0" smtClean="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err="1"/>
              <a:t>env.overwriteOutput</a:t>
            </a:r>
            <a:r>
              <a:rPr lang="en-US" altLang="zh-CN" sz="2400" dirty="0"/>
              <a:t> = True</a:t>
            </a:r>
          </a:p>
          <a:p>
            <a:r>
              <a:rPr lang="en-US" altLang="zh-CN" sz="2400" dirty="0" err="1"/>
              <a:t>env.workspace</a:t>
            </a:r>
            <a:r>
              <a:rPr lang="en-US" altLang="zh-CN" sz="2400" dirty="0"/>
              <a:t> = "C:\\data"</a:t>
            </a:r>
          </a:p>
          <a:p>
            <a:r>
              <a:rPr lang="en-US" altLang="zh-CN" sz="2400" dirty="0" err="1"/>
              <a:t>desc</a:t>
            </a:r>
            <a:r>
              <a:rPr lang="en-US" altLang="zh-CN" sz="2400" dirty="0"/>
              <a:t> = </a:t>
            </a:r>
            <a:r>
              <a:rPr lang="en-US" altLang="zh-CN" sz="2400" dirty="0" err="1"/>
              <a:t>arcpy.Describe</a:t>
            </a:r>
            <a:r>
              <a:rPr lang="en-US" altLang="zh-CN" sz="2400" dirty="0"/>
              <a:t>("</a:t>
            </a:r>
            <a:r>
              <a:rPr lang="en-US" altLang="zh-CN" sz="2400" dirty="0" err="1"/>
              <a:t>shExtent.shp</a:t>
            </a:r>
            <a:r>
              <a:rPr lang="en-US" altLang="zh-CN" sz="2400" dirty="0"/>
              <a:t>")</a:t>
            </a:r>
          </a:p>
          <a:p>
            <a:r>
              <a:rPr lang="en-US" altLang="zh-CN" sz="2400" dirty="0" err="1"/>
              <a:t>ext</a:t>
            </a:r>
            <a:r>
              <a:rPr lang="en-US" altLang="zh-CN" sz="2400" dirty="0"/>
              <a:t> = </a:t>
            </a:r>
            <a:r>
              <a:rPr lang="en-US" altLang="zh-CN" sz="2400" dirty="0" err="1"/>
              <a:t>desc.extent</a:t>
            </a:r>
            <a:endParaRPr lang="en-US" altLang="zh-CN" sz="2400" dirty="0"/>
          </a:p>
          <a:p>
            <a:r>
              <a:rPr lang="en-US" altLang="zh-CN" sz="2400" dirty="0" err="1"/>
              <a:t>XMin</a:t>
            </a:r>
            <a:r>
              <a:rPr lang="en-US" altLang="zh-CN" sz="2400" dirty="0"/>
              <a:t> = </a:t>
            </a:r>
            <a:r>
              <a:rPr lang="en-US" altLang="zh-CN" sz="2400" dirty="0" err="1"/>
              <a:t>int</a:t>
            </a:r>
            <a:r>
              <a:rPr lang="en-US" altLang="zh-CN" sz="2400" dirty="0"/>
              <a:t>(</a:t>
            </a:r>
            <a:r>
              <a:rPr lang="en-US" altLang="zh-CN" sz="2400" dirty="0" err="1"/>
              <a:t>ext.XMin</a:t>
            </a:r>
            <a:r>
              <a:rPr lang="en-US" altLang="zh-CN" sz="2400" dirty="0"/>
              <a:t>);</a:t>
            </a:r>
            <a:r>
              <a:rPr lang="en-US" altLang="zh-CN" sz="2400" dirty="0" err="1"/>
              <a:t>YMin</a:t>
            </a:r>
            <a:r>
              <a:rPr lang="en-US" altLang="zh-CN" sz="2400" dirty="0"/>
              <a:t> = </a:t>
            </a:r>
            <a:r>
              <a:rPr lang="en-US" altLang="zh-CN" sz="2400" dirty="0" err="1"/>
              <a:t>int</a:t>
            </a:r>
            <a:r>
              <a:rPr lang="en-US" altLang="zh-CN" sz="2400" dirty="0"/>
              <a:t>(</a:t>
            </a:r>
            <a:r>
              <a:rPr lang="en-US" altLang="zh-CN" sz="2400" dirty="0" err="1"/>
              <a:t>ext.YMin</a:t>
            </a:r>
            <a:r>
              <a:rPr lang="en-US" altLang="zh-CN" sz="2400" dirty="0"/>
              <a:t>)</a:t>
            </a:r>
          </a:p>
          <a:p>
            <a:r>
              <a:rPr lang="en-US" altLang="zh-CN" sz="2400" dirty="0" err="1"/>
              <a:t>XMax</a:t>
            </a:r>
            <a:r>
              <a:rPr lang="en-US" altLang="zh-CN" sz="2400" dirty="0"/>
              <a:t> = </a:t>
            </a:r>
            <a:r>
              <a:rPr lang="en-US" altLang="zh-CN" sz="2400" dirty="0" err="1"/>
              <a:t>int</a:t>
            </a:r>
            <a:r>
              <a:rPr lang="en-US" altLang="zh-CN" sz="2400" dirty="0"/>
              <a:t>(</a:t>
            </a:r>
            <a:r>
              <a:rPr lang="en-US" altLang="zh-CN" sz="2400" dirty="0" err="1"/>
              <a:t>ext.XMax</a:t>
            </a:r>
            <a:r>
              <a:rPr lang="en-US" altLang="zh-CN" sz="2400" dirty="0"/>
              <a:t>);</a:t>
            </a:r>
            <a:r>
              <a:rPr lang="en-US" altLang="zh-CN" sz="2400" dirty="0" err="1"/>
              <a:t>YMax</a:t>
            </a:r>
            <a:r>
              <a:rPr lang="en-US" altLang="zh-CN" sz="2400" dirty="0"/>
              <a:t> = </a:t>
            </a:r>
            <a:r>
              <a:rPr lang="en-US" altLang="zh-CN" sz="2400" dirty="0" err="1"/>
              <a:t>int</a:t>
            </a:r>
            <a:r>
              <a:rPr lang="en-US" altLang="zh-CN" sz="2400" dirty="0"/>
              <a:t>(</a:t>
            </a:r>
            <a:r>
              <a:rPr lang="en-US" altLang="zh-CN" sz="2400" dirty="0" err="1"/>
              <a:t>ext.YMax</a:t>
            </a:r>
            <a:r>
              <a:rPr lang="en-US" altLang="zh-CN" sz="2400" dirty="0"/>
              <a:t>)</a:t>
            </a:r>
          </a:p>
          <a:p>
            <a:r>
              <a:rPr lang="en-US" altLang="zh-CN" sz="2400" dirty="0" err="1"/>
              <a:t>dX</a:t>
            </a:r>
            <a:r>
              <a:rPr lang="en-US" altLang="zh-CN" sz="2400" dirty="0"/>
              <a:t> = 10000;dY = 10000</a:t>
            </a:r>
          </a:p>
          <a:p>
            <a:r>
              <a:rPr lang="en-US" altLang="zh-CN" sz="2400" dirty="0" err="1"/>
              <a:t>origX</a:t>
            </a:r>
            <a:r>
              <a:rPr lang="en-US" altLang="zh-CN" sz="2400" dirty="0"/>
              <a:t> = </a:t>
            </a:r>
            <a:r>
              <a:rPr lang="en-US" altLang="zh-CN" sz="2400" dirty="0" err="1"/>
              <a:t>XMin</a:t>
            </a:r>
            <a:r>
              <a:rPr lang="en-US" altLang="zh-CN" sz="2400" dirty="0"/>
              <a:t>/</a:t>
            </a:r>
            <a:r>
              <a:rPr lang="en-US" altLang="zh-CN" sz="2400" dirty="0" err="1"/>
              <a:t>dX</a:t>
            </a:r>
            <a:r>
              <a:rPr lang="en-US" altLang="zh-CN" sz="2400" dirty="0"/>
              <a:t>*</a:t>
            </a:r>
            <a:r>
              <a:rPr lang="en-US" altLang="zh-CN" sz="2400" dirty="0" err="1"/>
              <a:t>dX</a:t>
            </a:r>
            <a:endParaRPr lang="en-US" altLang="zh-CN" sz="2400" dirty="0"/>
          </a:p>
          <a:p>
            <a:r>
              <a:rPr lang="en-US" altLang="zh-CN" sz="2400" dirty="0" err="1"/>
              <a:t>origY</a:t>
            </a:r>
            <a:r>
              <a:rPr lang="en-US" altLang="zh-CN" sz="2400" dirty="0"/>
              <a:t> = </a:t>
            </a:r>
            <a:r>
              <a:rPr lang="en-US" altLang="zh-CN" sz="2400" dirty="0" err="1"/>
              <a:t>YMin</a:t>
            </a:r>
            <a:r>
              <a:rPr lang="en-US" altLang="zh-CN" sz="2400" dirty="0"/>
              <a:t>/</a:t>
            </a:r>
            <a:r>
              <a:rPr lang="en-US" altLang="zh-CN" sz="2400" dirty="0" err="1"/>
              <a:t>dY</a:t>
            </a:r>
            <a:r>
              <a:rPr lang="en-US" altLang="zh-CN" sz="2400" dirty="0"/>
              <a:t>*</a:t>
            </a:r>
            <a:r>
              <a:rPr lang="en-US" altLang="zh-CN" sz="2400" dirty="0" err="1"/>
              <a:t>dY</a:t>
            </a:r>
            <a:endParaRPr lang="en-US" altLang="zh-CN" sz="2400" dirty="0"/>
          </a:p>
          <a:p>
            <a:r>
              <a:rPr lang="en-US" altLang="zh-CN" sz="2400" dirty="0"/>
              <a:t>point = </a:t>
            </a:r>
            <a:r>
              <a:rPr lang="en-US" altLang="zh-CN" sz="2400" dirty="0" err="1"/>
              <a:t>arcpy.Point</a:t>
            </a:r>
            <a:r>
              <a:rPr lang="en-US" altLang="zh-CN" sz="2400" dirty="0"/>
              <a:t>()</a:t>
            </a:r>
          </a:p>
          <a:p>
            <a:r>
              <a:rPr lang="en-US" altLang="zh-CN" sz="2400" dirty="0"/>
              <a:t>array = </a:t>
            </a:r>
            <a:r>
              <a:rPr lang="en-US" altLang="zh-CN" sz="2400" dirty="0" err="1"/>
              <a:t>arcpy.Array</a:t>
            </a:r>
            <a:r>
              <a:rPr lang="en-US" altLang="zh-CN" sz="2400" dirty="0"/>
              <a:t>()</a:t>
            </a:r>
          </a:p>
          <a:p>
            <a:r>
              <a:rPr lang="en-US" altLang="zh-CN" sz="2400" dirty="0" err="1"/>
              <a:t>polygonList</a:t>
            </a:r>
            <a:r>
              <a:rPr lang="en-US" altLang="zh-CN" sz="2400" dirty="0"/>
              <a:t> = []</a:t>
            </a:r>
            <a:endParaRPr lang="zh-CN" altLang="en-US" sz="2400" dirty="0"/>
          </a:p>
        </p:txBody>
      </p:sp>
      <p:sp>
        <p:nvSpPr>
          <p:cNvPr id="5" name="TextBox 4"/>
          <p:cNvSpPr txBox="1"/>
          <p:nvPr/>
        </p:nvSpPr>
        <p:spPr>
          <a:xfrm>
            <a:off x="1117662" y="5661248"/>
            <a:ext cx="6910722" cy="830997"/>
          </a:xfrm>
          <a:prstGeom prst="rect">
            <a:avLst/>
          </a:prstGeom>
          <a:noFill/>
        </p:spPr>
        <p:txBody>
          <a:bodyPr wrap="square" rtlCol="0">
            <a:spAutoFit/>
          </a:bodyPr>
          <a:lstStyle/>
          <a:p>
            <a:pPr marL="0" lvl="1"/>
            <a:r>
              <a:rPr lang="zh-CN" altLang="en-US" sz="2400" dirty="0"/>
              <a:t>计算</a:t>
            </a:r>
            <a:r>
              <a:rPr lang="zh-CN" altLang="en-US" sz="2400" dirty="0" smtClean="0"/>
              <a:t>输入要素类的最小</a:t>
            </a:r>
            <a:r>
              <a:rPr lang="zh-CN" altLang="en-US" sz="2400" dirty="0"/>
              <a:t>和最大</a:t>
            </a:r>
            <a:r>
              <a:rPr lang="en-US" altLang="zh-CN" sz="2400" dirty="0"/>
              <a:t>x</a:t>
            </a:r>
            <a:r>
              <a:rPr lang="zh-CN" altLang="en-US" sz="2400" dirty="0"/>
              <a:t>、</a:t>
            </a:r>
            <a:r>
              <a:rPr lang="en-US" altLang="zh-CN" sz="2400" dirty="0"/>
              <a:t>y</a:t>
            </a:r>
            <a:r>
              <a:rPr lang="zh-CN" altLang="en-US" sz="2400" dirty="0" smtClean="0"/>
              <a:t>坐标，定义网格间隔，确定原点坐标。</a:t>
            </a:r>
            <a:endParaRPr lang="zh-CN" altLang="en-US" sz="2400" dirty="0"/>
          </a:p>
        </p:txBody>
      </p:sp>
      <p:sp>
        <p:nvSpPr>
          <p:cNvPr id="2" name="TextBox 1"/>
          <p:cNvSpPr txBox="1"/>
          <p:nvPr/>
        </p:nvSpPr>
        <p:spPr>
          <a:xfrm>
            <a:off x="6732240" y="1124744"/>
            <a:ext cx="1080120" cy="461665"/>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altLang="zh-CN" sz="2400" dirty="0" smtClean="0"/>
              <a:t>1 of 4</a:t>
            </a:r>
            <a:endParaRPr lang="zh-CN" altLang="en-US" sz="2400" dirty="0"/>
          </a:p>
        </p:txBody>
      </p:sp>
    </p:spTree>
    <p:extLst>
      <p:ext uri="{BB962C8B-B14F-4D97-AF65-F5344CB8AC3E}">
        <p14:creationId xmlns:p14="http://schemas.microsoft.com/office/powerpoint/2010/main" val="3475581690"/>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470277"/>
            <a:ext cx="8640960" cy="5262979"/>
          </a:xfrm>
          <a:prstGeom prst="rect">
            <a:avLst/>
          </a:prstGeom>
        </p:spPr>
        <p:txBody>
          <a:bodyPr wrap="square">
            <a:spAutoFit/>
          </a:bodyPr>
          <a:lstStyle/>
          <a:p>
            <a:r>
              <a:rPr lang="en-US" altLang="zh-CN" sz="2400" dirty="0"/>
              <a:t>for X in range(</a:t>
            </a:r>
            <a:r>
              <a:rPr lang="en-US" altLang="zh-CN" sz="2400" dirty="0" err="1"/>
              <a:t>origX</a:t>
            </a:r>
            <a:r>
              <a:rPr lang="en-US" altLang="zh-CN" sz="2400" dirty="0"/>
              <a:t>, </a:t>
            </a:r>
            <a:r>
              <a:rPr lang="en-US" altLang="zh-CN" sz="2400" dirty="0" err="1"/>
              <a:t>XMax</a:t>
            </a:r>
            <a:r>
              <a:rPr lang="en-US" altLang="zh-CN" sz="2400" dirty="0"/>
              <a:t>, </a:t>
            </a:r>
            <a:r>
              <a:rPr lang="en-US" altLang="zh-CN" sz="2400" dirty="0" err="1"/>
              <a:t>dX</a:t>
            </a:r>
            <a:r>
              <a:rPr lang="en-US" altLang="zh-CN" sz="2400" dirty="0"/>
              <a:t>):</a:t>
            </a:r>
          </a:p>
          <a:p>
            <a:r>
              <a:rPr lang="en-US" altLang="zh-CN" sz="2400" dirty="0"/>
              <a:t>    for Y in range(</a:t>
            </a:r>
            <a:r>
              <a:rPr lang="en-US" altLang="zh-CN" sz="2400" dirty="0" err="1"/>
              <a:t>origY</a:t>
            </a:r>
            <a:r>
              <a:rPr lang="en-US" altLang="zh-CN" sz="2400" dirty="0"/>
              <a:t>, </a:t>
            </a:r>
            <a:r>
              <a:rPr lang="en-US" altLang="zh-CN" sz="2400" dirty="0" err="1"/>
              <a:t>YMax</a:t>
            </a:r>
            <a:r>
              <a:rPr lang="en-US" altLang="zh-CN" sz="2400" dirty="0"/>
              <a:t>, </a:t>
            </a:r>
            <a:r>
              <a:rPr lang="en-US" altLang="zh-CN" sz="2400" dirty="0" err="1"/>
              <a:t>dY</a:t>
            </a:r>
            <a:r>
              <a:rPr lang="en-US" altLang="zh-CN" sz="2400" dirty="0"/>
              <a:t>):</a:t>
            </a:r>
          </a:p>
          <a:p>
            <a:r>
              <a:rPr lang="en-US" altLang="zh-CN" sz="2400" dirty="0"/>
              <a:t>        </a:t>
            </a:r>
            <a:r>
              <a:rPr lang="en-US" altLang="zh-CN" sz="2400" dirty="0" err="1"/>
              <a:t>point.X</a:t>
            </a:r>
            <a:r>
              <a:rPr lang="en-US" altLang="zh-CN" sz="2400" dirty="0"/>
              <a:t> = </a:t>
            </a:r>
            <a:r>
              <a:rPr lang="en-US" altLang="zh-CN" sz="2400" dirty="0" err="1"/>
              <a:t>X;point.Y</a:t>
            </a:r>
            <a:r>
              <a:rPr lang="en-US" altLang="zh-CN" sz="2400" dirty="0"/>
              <a:t> = Y</a:t>
            </a:r>
          </a:p>
          <a:p>
            <a:r>
              <a:rPr lang="en-US" altLang="zh-CN" sz="2400" dirty="0"/>
              <a:t>        </a:t>
            </a:r>
            <a:r>
              <a:rPr lang="en-US" altLang="zh-CN" sz="2400" dirty="0" err="1"/>
              <a:t>array.add</a:t>
            </a:r>
            <a:r>
              <a:rPr lang="en-US" altLang="zh-CN" sz="2400" dirty="0"/>
              <a:t>(point</a:t>
            </a:r>
            <a:r>
              <a:rPr lang="en-US" altLang="zh-CN" sz="2400" dirty="0" smtClean="0"/>
              <a:t>)        </a:t>
            </a:r>
            <a:endParaRPr lang="en-US" altLang="zh-CN" sz="2400" dirty="0"/>
          </a:p>
          <a:p>
            <a:r>
              <a:rPr lang="en-US" altLang="zh-CN" sz="2400" dirty="0"/>
              <a:t>        </a:t>
            </a:r>
            <a:r>
              <a:rPr lang="en-US" altLang="zh-CN" sz="2400" dirty="0" err="1"/>
              <a:t>point.X</a:t>
            </a:r>
            <a:r>
              <a:rPr lang="en-US" altLang="zh-CN" sz="2400" dirty="0"/>
              <a:t> = </a:t>
            </a:r>
            <a:r>
              <a:rPr lang="en-US" altLang="zh-CN" sz="2400" dirty="0" err="1"/>
              <a:t>X;point.Y</a:t>
            </a:r>
            <a:r>
              <a:rPr lang="en-US" altLang="zh-CN" sz="2400" dirty="0"/>
              <a:t> = Y + </a:t>
            </a:r>
            <a:r>
              <a:rPr lang="en-US" altLang="zh-CN" sz="2400" dirty="0" err="1"/>
              <a:t>dY</a:t>
            </a:r>
            <a:endParaRPr lang="en-US" altLang="zh-CN" sz="2400" dirty="0"/>
          </a:p>
          <a:p>
            <a:r>
              <a:rPr lang="en-US" altLang="zh-CN" sz="2400" dirty="0"/>
              <a:t>        </a:t>
            </a:r>
            <a:r>
              <a:rPr lang="en-US" altLang="zh-CN" sz="2400" dirty="0" err="1"/>
              <a:t>array.add</a:t>
            </a:r>
            <a:r>
              <a:rPr lang="en-US" altLang="zh-CN" sz="2400" dirty="0"/>
              <a:t>(point</a:t>
            </a:r>
            <a:r>
              <a:rPr lang="en-US" altLang="zh-CN" sz="2400" dirty="0" smtClean="0"/>
              <a:t>)</a:t>
            </a:r>
            <a:endParaRPr lang="en-US" altLang="zh-CN" sz="2400" dirty="0"/>
          </a:p>
          <a:p>
            <a:r>
              <a:rPr lang="en-US" altLang="zh-CN" sz="2400" dirty="0"/>
              <a:t>        </a:t>
            </a:r>
            <a:r>
              <a:rPr lang="en-US" altLang="zh-CN" sz="2400" dirty="0" err="1"/>
              <a:t>point.X</a:t>
            </a:r>
            <a:r>
              <a:rPr lang="en-US" altLang="zh-CN" sz="2400" dirty="0"/>
              <a:t> = X + </a:t>
            </a:r>
            <a:r>
              <a:rPr lang="en-US" altLang="zh-CN" sz="2400" dirty="0" err="1"/>
              <a:t>dX;point.Y</a:t>
            </a:r>
            <a:r>
              <a:rPr lang="en-US" altLang="zh-CN" sz="2400" dirty="0"/>
              <a:t> = Y + </a:t>
            </a:r>
            <a:r>
              <a:rPr lang="en-US" altLang="zh-CN" sz="2400" dirty="0" err="1"/>
              <a:t>dY</a:t>
            </a:r>
            <a:endParaRPr lang="en-US" altLang="zh-CN" sz="2400" dirty="0"/>
          </a:p>
          <a:p>
            <a:r>
              <a:rPr lang="en-US" altLang="zh-CN" sz="2400" dirty="0"/>
              <a:t>        </a:t>
            </a:r>
            <a:r>
              <a:rPr lang="en-US" altLang="zh-CN" sz="2400" dirty="0" err="1"/>
              <a:t>array.add</a:t>
            </a:r>
            <a:r>
              <a:rPr lang="en-US" altLang="zh-CN" sz="2400" dirty="0"/>
              <a:t>(point</a:t>
            </a:r>
            <a:r>
              <a:rPr lang="en-US" altLang="zh-CN" sz="2400" dirty="0" smtClean="0"/>
              <a:t>)</a:t>
            </a:r>
            <a:endParaRPr lang="en-US" altLang="zh-CN" sz="2400" dirty="0"/>
          </a:p>
          <a:p>
            <a:r>
              <a:rPr lang="en-US" altLang="zh-CN" sz="2400" dirty="0"/>
              <a:t>        </a:t>
            </a:r>
            <a:r>
              <a:rPr lang="en-US" altLang="zh-CN" sz="2400" dirty="0" err="1"/>
              <a:t>point.X</a:t>
            </a:r>
            <a:r>
              <a:rPr lang="en-US" altLang="zh-CN" sz="2400" dirty="0"/>
              <a:t> = X + </a:t>
            </a:r>
            <a:r>
              <a:rPr lang="en-US" altLang="zh-CN" sz="2400" dirty="0" err="1"/>
              <a:t>dX;point.Y</a:t>
            </a:r>
            <a:r>
              <a:rPr lang="en-US" altLang="zh-CN" sz="2400" dirty="0"/>
              <a:t> = Y</a:t>
            </a:r>
          </a:p>
          <a:p>
            <a:r>
              <a:rPr lang="en-US" altLang="zh-CN" sz="2400" dirty="0"/>
              <a:t>        </a:t>
            </a:r>
            <a:r>
              <a:rPr lang="en-US" altLang="zh-CN" sz="2400" dirty="0" err="1"/>
              <a:t>array.add</a:t>
            </a:r>
            <a:r>
              <a:rPr lang="en-US" altLang="zh-CN" sz="2400" dirty="0"/>
              <a:t>(point</a:t>
            </a:r>
            <a:r>
              <a:rPr lang="en-US" altLang="zh-CN" sz="2400" dirty="0" smtClean="0"/>
              <a:t>)</a:t>
            </a:r>
            <a:endParaRPr lang="en-US" altLang="zh-CN" sz="2400" dirty="0"/>
          </a:p>
          <a:p>
            <a:r>
              <a:rPr lang="en-US" altLang="zh-CN" sz="2400" dirty="0"/>
              <a:t>        polygon = </a:t>
            </a:r>
            <a:r>
              <a:rPr lang="en-US" altLang="zh-CN" sz="2400" dirty="0" err="1"/>
              <a:t>arcpy.Polygon</a:t>
            </a:r>
            <a:r>
              <a:rPr lang="en-US" altLang="zh-CN" sz="2400" dirty="0"/>
              <a:t>(array)</a:t>
            </a:r>
          </a:p>
          <a:p>
            <a:r>
              <a:rPr lang="en-US" altLang="zh-CN" sz="2400" dirty="0"/>
              <a:t>        </a:t>
            </a:r>
            <a:r>
              <a:rPr lang="en-US" altLang="zh-CN" sz="2400" dirty="0" err="1"/>
              <a:t>polygonList.append</a:t>
            </a:r>
            <a:r>
              <a:rPr lang="en-US" altLang="zh-CN" sz="2400" dirty="0"/>
              <a:t>(polygon)</a:t>
            </a:r>
          </a:p>
          <a:p>
            <a:r>
              <a:rPr lang="en-US" altLang="zh-CN" sz="2400" dirty="0"/>
              <a:t>        </a:t>
            </a:r>
            <a:r>
              <a:rPr lang="en-US" altLang="zh-CN" sz="2400" dirty="0" err="1"/>
              <a:t>array.removeAll</a:t>
            </a:r>
            <a:r>
              <a:rPr lang="en-US" altLang="zh-CN" sz="2400" dirty="0" smtClean="0"/>
              <a:t>()</a:t>
            </a:r>
            <a:endParaRPr lang="en-US" altLang="zh-CN" sz="2400" dirty="0"/>
          </a:p>
          <a:p>
            <a:r>
              <a:rPr lang="en-US" altLang="zh-CN" sz="2400" dirty="0" err="1"/>
              <a:t>arcpy.CopyFeatures_management</a:t>
            </a:r>
            <a:r>
              <a:rPr lang="en-US" altLang="zh-CN" sz="2400" dirty="0"/>
              <a:t>(</a:t>
            </a:r>
            <a:r>
              <a:rPr lang="en-US" altLang="zh-CN" sz="2400" dirty="0" err="1"/>
              <a:t>polygonList</a:t>
            </a:r>
            <a:r>
              <a:rPr lang="en-US" altLang="zh-CN" sz="2400" dirty="0"/>
              <a:t>, "c:\\data\\grid.shp")</a:t>
            </a:r>
            <a:endParaRPr lang="zh-CN" altLang="en-US" sz="2400" dirty="0"/>
          </a:p>
        </p:txBody>
      </p:sp>
      <p:sp>
        <p:nvSpPr>
          <p:cNvPr id="3" name="TextBox 2"/>
          <p:cNvSpPr txBox="1"/>
          <p:nvPr/>
        </p:nvSpPr>
        <p:spPr>
          <a:xfrm>
            <a:off x="899592" y="5805264"/>
            <a:ext cx="7344816" cy="830997"/>
          </a:xfrm>
          <a:prstGeom prst="rect">
            <a:avLst/>
          </a:prstGeom>
          <a:noFill/>
        </p:spPr>
        <p:txBody>
          <a:bodyPr wrap="square" rtlCol="0">
            <a:spAutoFit/>
          </a:bodyPr>
          <a:lstStyle/>
          <a:p>
            <a:r>
              <a:rPr lang="zh-CN" altLang="en-US" sz="2400" dirty="0" smtClean="0"/>
              <a:t>根据</a:t>
            </a:r>
            <a:r>
              <a:rPr lang="en-US" altLang="zh-CN" sz="2400" dirty="0" smtClean="0"/>
              <a:t>x</a:t>
            </a:r>
            <a:r>
              <a:rPr lang="zh-CN" altLang="en-US" sz="2400" dirty="0" smtClean="0"/>
              <a:t>和</a:t>
            </a:r>
            <a:r>
              <a:rPr lang="en-US" altLang="zh-CN" sz="2400" dirty="0" smtClean="0"/>
              <a:t>y</a:t>
            </a:r>
            <a:r>
              <a:rPr lang="zh-CN" altLang="en-US" sz="2400" dirty="0" smtClean="0"/>
              <a:t>步长循环，每次产生四个点构建一个多边形，并加到多边形列表中，根据多边形列表产生要素类。</a:t>
            </a:r>
            <a:endParaRPr lang="zh-CN" altLang="en-US" sz="2400" dirty="0"/>
          </a:p>
        </p:txBody>
      </p:sp>
      <p:sp>
        <p:nvSpPr>
          <p:cNvPr id="4" name="TextBox 3"/>
          <p:cNvSpPr txBox="1"/>
          <p:nvPr/>
        </p:nvSpPr>
        <p:spPr>
          <a:xfrm>
            <a:off x="6732240" y="1124744"/>
            <a:ext cx="1080120" cy="461665"/>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altLang="zh-CN" sz="2400" dirty="0"/>
              <a:t>2</a:t>
            </a:r>
            <a:r>
              <a:rPr lang="en-US" altLang="zh-CN" sz="2400" dirty="0" smtClean="0"/>
              <a:t> of 4</a:t>
            </a:r>
            <a:endParaRPr lang="zh-CN" altLang="en-US" sz="2400" dirty="0"/>
          </a:p>
        </p:txBody>
      </p:sp>
    </p:spTree>
    <p:extLst>
      <p:ext uri="{BB962C8B-B14F-4D97-AF65-F5344CB8AC3E}">
        <p14:creationId xmlns:p14="http://schemas.microsoft.com/office/powerpoint/2010/main" val="2845881258"/>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332656"/>
            <a:ext cx="8280920" cy="5262979"/>
          </a:xfrm>
          <a:prstGeom prst="rect">
            <a:avLst/>
          </a:prstGeom>
        </p:spPr>
        <p:txBody>
          <a:bodyPr wrap="square">
            <a:spAutoFit/>
          </a:bodyPr>
          <a:lstStyle/>
          <a:p>
            <a:r>
              <a:rPr lang="en-US" altLang="zh-CN" sz="2400" dirty="0" err="1"/>
              <a:t>coord_sys</a:t>
            </a:r>
            <a:r>
              <a:rPr lang="en-US" altLang="zh-CN" sz="2400" dirty="0"/>
              <a:t> = </a:t>
            </a:r>
            <a:r>
              <a:rPr lang="en-US" altLang="zh-CN" sz="2400" dirty="0" err="1"/>
              <a:t>desc.spatialReference</a:t>
            </a:r>
            <a:endParaRPr lang="en-US" altLang="zh-CN" sz="2400" dirty="0"/>
          </a:p>
          <a:p>
            <a:r>
              <a:rPr lang="en-US" altLang="zh-CN" sz="2400" dirty="0" err="1"/>
              <a:t>arcpy.DefineProjection_management</a:t>
            </a:r>
            <a:r>
              <a:rPr lang="en-US" altLang="zh-CN" sz="2400" dirty="0"/>
              <a:t>("</a:t>
            </a:r>
            <a:r>
              <a:rPr lang="en-US" altLang="zh-CN" sz="2400" dirty="0" err="1"/>
              <a:t>grid.shp</a:t>
            </a:r>
            <a:r>
              <a:rPr lang="en-US" altLang="zh-CN" sz="2400" dirty="0"/>
              <a:t>", </a:t>
            </a:r>
            <a:r>
              <a:rPr lang="en-US" altLang="zh-CN" sz="2400" dirty="0" err="1"/>
              <a:t>coord_sys</a:t>
            </a:r>
            <a:r>
              <a:rPr lang="en-US" altLang="zh-CN" sz="2400" dirty="0"/>
              <a:t>)</a:t>
            </a:r>
          </a:p>
          <a:p>
            <a:r>
              <a:rPr lang="en-US" altLang="zh-CN" sz="2400" dirty="0"/>
              <a:t>cur1 = </a:t>
            </a:r>
            <a:r>
              <a:rPr lang="en-US" altLang="zh-CN" sz="2400" dirty="0" err="1"/>
              <a:t>arcpy.UpdateCursor</a:t>
            </a:r>
            <a:r>
              <a:rPr lang="en-US" altLang="zh-CN" sz="2400" dirty="0"/>
              <a:t>("</a:t>
            </a:r>
            <a:r>
              <a:rPr lang="en-US" altLang="zh-CN" sz="2400" dirty="0" err="1"/>
              <a:t>grid.shp</a:t>
            </a:r>
            <a:r>
              <a:rPr lang="en-US" altLang="zh-CN" sz="2400" dirty="0"/>
              <a:t>")</a:t>
            </a:r>
          </a:p>
          <a:p>
            <a:r>
              <a:rPr lang="en-US" altLang="zh-CN" sz="2400" dirty="0"/>
              <a:t>for row1 in cur1:</a:t>
            </a:r>
          </a:p>
          <a:p>
            <a:r>
              <a:rPr lang="en-US" altLang="zh-CN" sz="2400" dirty="0"/>
              <a:t>    geometry1 = row1.shape     </a:t>
            </a:r>
          </a:p>
          <a:p>
            <a:r>
              <a:rPr lang="en-US" altLang="zh-CN" sz="2400" dirty="0"/>
              <a:t>    cur2 = </a:t>
            </a:r>
            <a:r>
              <a:rPr lang="en-US" altLang="zh-CN" sz="2400" dirty="0" err="1"/>
              <a:t>arcpy.SearchCursor</a:t>
            </a:r>
            <a:r>
              <a:rPr lang="en-US" altLang="zh-CN" sz="2400" dirty="0"/>
              <a:t>("</a:t>
            </a:r>
            <a:r>
              <a:rPr lang="en-US" altLang="zh-CN" sz="2400" dirty="0" err="1"/>
              <a:t>shExtent.shp</a:t>
            </a:r>
            <a:r>
              <a:rPr lang="en-US" altLang="zh-CN" sz="2400" dirty="0"/>
              <a:t>")  </a:t>
            </a:r>
          </a:p>
          <a:p>
            <a:r>
              <a:rPr lang="en-US" altLang="zh-CN" sz="2400" dirty="0"/>
              <a:t>    for row2 in cur2:   </a:t>
            </a:r>
          </a:p>
          <a:p>
            <a:r>
              <a:rPr lang="en-US" altLang="zh-CN" sz="2400" dirty="0"/>
              <a:t>        geometry2 = row2.shape            </a:t>
            </a:r>
          </a:p>
          <a:p>
            <a:r>
              <a:rPr lang="en-US" altLang="zh-CN" sz="2400" dirty="0"/>
              <a:t>        if geometry1.overlaps(geometry2) or geometry1.within(geometry2):</a:t>
            </a:r>
          </a:p>
          <a:p>
            <a:r>
              <a:rPr lang="en-US" altLang="zh-CN" sz="2400" dirty="0"/>
              <a:t>            continue</a:t>
            </a:r>
          </a:p>
          <a:p>
            <a:r>
              <a:rPr lang="en-US" altLang="zh-CN" sz="2400" dirty="0"/>
              <a:t>        else:</a:t>
            </a:r>
          </a:p>
          <a:p>
            <a:r>
              <a:rPr lang="en-US" altLang="zh-CN" sz="2400" dirty="0"/>
              <a:t>            cur1.deleteRow(row1)            </a:t>
            </a:r>
          </a:p>
          <a:p>
            <a:r>
              <a:rPr lang="en-US" altLang="zh-CN" sz="2400" dirty="0"/>
              <a:t>del cur1,cur2,row1,row2</a:t>
            </a:r>
          </a:p>
        </p:txBody>
      </p:sp>
      <p:sp>
        <p:nvSpPr>
          <p:cNvPr id="3" name="TextBox 2"/>
          <p:cNvSpPr txBox="1"/>
          <p:nvPr/>
        </p:nvSpPr>
        <p:spPr>
          <a:xfrm>
            <a:off x="683568" y="5733256"/>
            <a:ext cx="7560840" cy="830997"/>
          </a:xfrm>
          <a:prstGeom prst="rect">
            <a:avLst/>
          </a:prstGeom>
          <a:noFill/>
        </p:spPr>
        <p:txBody>
          <a:bodyPr wrap="square" rtlCol="0">
            <a:spAutoFit/>
          </a:bodyPr>
          <a:lstStyle/>
          <a:p>
            <a:r>
              <a:rPr lang="zh-CN" altLang="en-US" sz="2400" dirty="0" smtClean="0"/>
              <a:t>定义新建要素类坐标系统（空间查询要求有坐标系统），如网格和输入要素类叠置或在输入要素类之内，则删除</a:t>
            </a:r>
            <a:r>
              <a:rPr lang="zh-CN" altLang="en-US" sz="2400" dirty="0"/>
              <a:t>。</a:t>
            </a:r>
          </a:p>
        </p:txBody>
      </p:sp>
      <p:sp>
        <p:nvSpPr>
          <p:cNvPr id="4" name="TextBox 3"/>
          <p:cNvSpPr txBox="1"/>
          <p:nvPr/>
        </p:nvSpPr>
        <p:spPr>
          <a:xfrm>
            <a:off x="7164288" y="1586409"/>
            <a:ext cx="1080120" cy="461665"/>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altLang="zh-CN" sz="2400" dirty="0"/>
              <a:t>3</a:t>
            </a:r>
            <a:r>
              <a:rPr lang="en-US" altLang="zh-CN" sz="2400" dirty="0" smtClean="0"/>
              <a:t> of 4</a:t>
            </a:r>
            <a:endParaRPr lang="zh-CN" altLang="en-US" sz="2400" dirty="0"/>
          </a:p>
        </p:txBody>
      </p:sp>
    </p:spTree>
    <p:extLst>
      <p:ext uri="{BB962C8B-B14F-4D97-AF65-F5344CB8AC3E}">
        <p14:creationId xmlns:p14="http://schemas.microsoft.com/office/powerpoint/2010/main" val="251377190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692696"/>
            <a:ext cx="8352928" cy="4524315"/>
          </a:xfrm>
          <a:prstGeom prst="rect">
            <a:avLst/>
          </a:prstGeom>
        </p:spPr>
        <p:txBody>
          <a:bodyPr wrap="square">
            <a:spAutoFit/>
          </a:bodyPr>
          <a:lstStyle/>
          <a:p>
            <a:r>
              <a:rPr lang="en-US" altLang="zh-CN" sz="2400" dirty="0" err="1"/>
              <a:t>arcpy.AddField_management</a:t>
            </a:r>
            <a:r>
              <a:rPr lang="en-US" altLang="zh-CN" sz="2400" dirty="0"/>
              <a:t>("</a:t>
            </a:r>
            <a:r>
              <a:rPr lang="en-US" altLang="zh-CN" sz="2400" dirty="0" err="1"/>
              <a:t>grid.shp</a:t>
            </a:r>
            <a:r>
              <a:rPr lang="en-US" altLang="zh-CN" sz="2400" dirty="0"/>
              <a:t>", "</a:t>
            </a:r>
            <a:r>
              <a:rPr lang="en-US" altLang="zh-CN" sz="2400" dirty="0" err="1"/>
              <a:t>rowNum</a:t>
            </a:r>
            <a:r>
              <a:rPr lang="en-US" altLang="zh-CN" sz="2400" dirty="0"/>
              <a:t>", "TEXT")</a:t>
            </a:r>
          </a:p>
          <a:p>
            <a:r>
              <a:rPr lang="en-US" altLang="zh-CN" sz="2400" dirty="0" err="1"/>
              <a:t>arcpy.AddField_management</a:t>
            </a:r>
            <a:r>
              <a:rPr lang="en-US" altLang="zh-CN" sz="2400" dirty="0"/>
              <a:t>("</a:t>
            </a:r>
            <a:r>
              <a:rPr lang="en-US" altLang="zh-CN" sz="2400" dirty="0" err="1"/>
              <a:t>grid.shp</a:t>
            </a:r>
            <a:r>
              <a:rPr lang="en-US" altLang="zh-CN" sz="2400" dirty="0"/>
              <a:t>", "</a:t>
            </a:r>
            <a:r>
              <a:rPr lang="en-US" altLang="zh-CN" sz="2400" dirty="0" err="1"/>
              <a:t>colNum</a:t>
            </a:r>
            <a:r>
              <a:rPr lang="en-US" altLang="zh-CN" sz="2400" dirty="0"/>
              <a:t>", "TEXT")</a:t>
            </a:r>
          </a:p>
          <a:p>
            <a:r>
              <a:rPr lang="en-US" altLang="zh-CN" sz="2400" dirty="0"/>
              <a:t>cur = </a:t>
            </a:r>
            <a:r>
              <a:rPr lang="en-US" altLang="zh-CN" sz="2400" dirty="0" err="1"/>
              <a:t>arcpy.UpdateCursor</a:t>
            </a:r>
            <a:r>
              <a:rPr lang="en-US" altLang="zh-CN" sz="2400" dirty="0"/>
              <a:t>("</a:t>
            </a:r>
            <a:r>
              <a:rPr lang="en-US" altLang="zh-CN" sz="2400" dirty="0" err="1"/>
              <a:t>grid.shp</a:t>
            </a:r>
            <a:r>
              <a:rPr lang="en-US" altLang="zh-CN" sz="2400" dirty="0"/>
              <a:t>")</a:t>
            </a:r>
          </a:p>
          <a:p>
            <a:r>
              <a:rPr lang="en-US" altLang="zh-CN" sz="2400" dirty="0"/>
              <a:t>for row in cur:</a:t>
            </a:r>
          </a:p>
          <a:p>
            <a:r>
              <a:rPr lang="en-US" altLang="zh-CN" sz="2400" dirty="0"/>
              <a:t>    </a:t>
            </a:r>
            <a:r>
              <a:rPr lang="en-US" altLang="zh-CN" sz="2400" dirty="0" err="1"/>
              <a:t>center_x</a:t>
            </a:r>
            <a:r>
              <a:rPr lang="en-US" altLang="zh-CN" sz="2400" dirty="0"/>
              <a:t> = </a:t>
            </a:r>
            <a:r>
              <a:rPr lang="en-US" altLang="zh-CN" sz="2400" dirty="0" err="1"/>
              <a:t>int</a:t>
            </a:r>
            <a:r>
              <a:rPr lang="en-US" altLang="zh-CN" sz="2400" dirty="0"/>
              <a:t>(</a:t>
            </a:r>
            <a:r>
              <a:rPr lang="en-US" altLang="zh-CN" sz="2400" dirty="0" err="1"/>
              <a:t>row.shape.trueCentroid.X</a:t>
            </a:r>
            <a:r>
              <a:rPr lang="en-US" altLang="zh-CN" sz="2400" dirty="0"/>
              <a:t>)</a:t>
            </a:r>
          </a:p>
          <a:p>
            <a:r>
              <a:rPr lang="en-US" altLang="zh-CN" sz="2400" dirty="0"/>
              <a:t>    </a:t>
            </a:r>
            <a:r>
              <a:rPr lang="en-US" altLang="zh-CN" sz="2400" dirty="0" err="1"/>
              <a:t>center_y</a:t>
            </a:r>
            <a:r>
              <a:rPr lang="en-US" altLang="zh-CN" sz="2400" dirty="0"/>
              <a:t> = </a:t>
            </a:r>
            <a:r>
              <a:rPr lang="en-US" altLang="zh-CN" sz="2400" dirty="0" err="1"/>
              <a:t>int</a:t>
            </a:r>
            <a:r>
              <a:rPr lang="en-US" altLang="zh-CN" sz="2400" dirty="0"/>
              <a:t>(</a:t>
            </a:r>
            <a:r>
              <a:rPr lang="en-US" altLang="zh-CN" sz="2400" dirty="0" err="1"/>
              <a:t>row.shape.trueCentroid.Y</a:t>
            </a:r>
            <a:r>
              <a:rPr lang="en-US" altLang="zh-CN" sz="2400" dirty="0"/>
              <a:t>)</a:t>
            </a:r>
          </a:p>
          <a:p>
            <a:r>
              <a:rPr lang="en-US" altLang="zh-CN" sz="2400" dirty="0"/>
              <a:t>    </a:t>
            </a:r>
            <a:r>
              <a:rPr lang="en-US" altLang="zh-CN" sz="2400" dirty="0" err="1"/>
              <a:t>Idx</a:t>
            </a:r>
            <a:r>
              <a:rPr lang="en-US" altLang="zh-CN" sz="2400" dirty="0"/>
              <a:t> = (</a:t>
            </a:r>
            <a:r>
              <a:rPr lang="en-US" altLang="zh-CN" sz="2400" dirty="0" err="1"/>
              <a:t>center_x</a:t>
            </a:r>
            <a:r>
              <a:rPr lang="en-US" altLang="zh-CN" sz="2400" dirty="0"/>
              <a:t> - </a:t>
            </a:r>
            <a:r>
              <a:rPr lang="en-US" altLang="zh-CN" sz="2400" dirty="0" err="1"/>
              <a:t>origX</a:t>
            </a:r>
            <a:r>
              <a:rPr lang="en-US" altLang="zh-CN" sz="2400" dirty="0"/>
              <a:t>)/</a:t>
            </a:r>
            <a:r>
              <a:rPr lang="en-US" altLang="zh-CN" sz="2400" dirty="0" err="1"/>
              <a:t>dX</a:t>
            </a:r>
            <a:r>
              <a:rPr lang="en-US" altLang="zh-CN" sz="2400" dirty="0"/>
              <a:t> + 1</a:t>
            </a:r>
          </a:p>
          <a:p>
            <a:r>
              <a:rPr lang="en-US" altLang="zh-CN" sz="2400" dirty="0"/>
              <a:t>    </a:t>
            </a:r>
            <a:r>
              <a:rPr lang="en-US" altLang="zh-CN" sz="2400" dirty="0" err="1"/>
              <a:t>Idy</a:t>
            </a:r>
            <a:r>
              <a:rPr lang="en-US" altLang="zh-CN" sz="2400" dirty="0"/>
              <a:t> = (</a:t>
            </a:r>
            <a:r>
              <a:rPr lang="en-US" altLang="zh-CN" sz="2400" dirty="0" err="1"/>
              <a:t>center_y</a:t>
            </a:r>
            <a:r>
              <a:rPr lang="en-US" altLang="zh-CN" sz="2400" dirty="0"/>
              <a:t> - </a:t>
            </a:r>
            <a:r>
              <a:rPr lang="en-US" altLang="zh-CN" sz="2400" dirty="0" err="1"/>
              <a:t>origY</a:t>
            </a:r>
            <a:r>
              <a:rPr lang="en-US" altLang="zh-CN" sz="2400" dirty="0"/>
              <a:t>)/</a:t>
            </a:r>
            <a:r>
              <a:rPr lang="en-US" altLang="zh-CN" sz="2400" dirty="0" err="1"/>
              <a:t>dY</a:t>
            </a:r>
            <a:r>
              <a:rPr lang="en-US" altLang="zh-CN" sz="2400" dirty="0"/>
              <a:t> + 1</a:t>
            </a:r>
          </a:p>
          <a:p>
            <a:r>
              <a:rPr lang="en-US" altLang="zh-CN" sz="2400" dirty="0"/>
              <a:t>    </a:t>
            </a:r>
            <a:r>
              <a:rPr lang="en-US" altLang="zh-CN" sz="2400" dirty="0" err="1"/>
              <a:t>row.rowNum</a:t>
            </a:r>
            <a:r>
              <a:rPr lang="en-US" altLang="zh-CN" sz="2400" dirty="0"/>
              <a:t> = </a:t>
            </a:r>
            <a:r>
              <a:rPr lang="en-US" altLang="zh-CN" sz="2400" dirty="0" err="1"/>
              <a:t>str</a:t>
            </a:r>
            <a:r>
              <a:rPr lang="en-US" altLang="zh-CN" sz="2400" dirty="0"/>
              <a:t>(</a:t>
            </a:r>
            <a:r>
              <a:rPr lang="en-US" altLang="zh-CN" sz="2400" dirty="0" err="1"/>
              <a:t>Idy</a:t>
            </a:r>
            <a:r>
              <a:rPr lang="en-US" altLang="zh-CN" sz="2400" dirty="0"/>
              <a:t>)</a:t>
            </a:r>
          </a:p>
          <a:p>
            <a:r>
              <a:rPr lang="en-US" altLang="zh-CN" sz="2400" dirty="0"/>
              <a:t>    </a:t>
            </a:r>
            <a:r>
              <a:rPr lang="en-US" altLang="zh-CN" sz="2400" dirty="0" err="1"/>
              <a:t>row.colNum</a:t>
            </a:r>
            <a:r>
              <a:rPr lang="en-US" altLang="zh-CN" sz="2400" dirty="0"/>
              <a:t> = </a:t>
            </a:r>
            <a:r>
              <a:rPr lang="en-US" altLang="zh-CN" sz="2400" dirty="0" err="1"/>
              <a:t>str</a:t>
            </a:r>
            <a:r>
              <a:rPr lang="en-US" altLang="zh-CN" sz="2400" dirty="0"/>
              <a:t>(</a:t>
            </a:r>
            <a:r>
              <a:rPr lang="en-US" altLang="zh-CN" sz="2400" dirty="0" err="1"/>
              <a:t>Idx</a:t>
            </a:r>
            <a:r>
              <a:rPr lang="en-US" altLang="zh-CN" sz="2400" dirty="0"/>
              <a:t>)</a:t>
            </a:r>
          </a:p>
          <a:p>
            <a:r>
              <a:rPr lang="en-US" altLang="zh-CN" sz="2400" dirty="0"/>
              <a:t>    </a:t>
            </a:r>
            <a:r>
              <a:rPr lang="en-US" altLang="zh-CN" sz="2400" dirty="0" err="1"/>
              <a:t>cur.updateRow</a:t>
            </a:r>
            <a:r>
              <a:rPr lang="en-US" altLang="zh-CN" sz="2400" dirty="0"/>
              <a:t>(row)</a:t>
            </a:r>
          </a:p>
          <a:p>
            <a:r>
              <a:rPr lang="en-US" altLang="zh-CN" sz="2400" dirty="0"/>
              <a:t>del cur, row</a:t>
            </a:r>
          </a:p>
        </p:txBody>
      </p:sp>
      <p:sp>
        <p:nvSpPr>
          <p:cNvPr id="3" name="TextBox 2"/>
          <p:cNvSpPr txBox="1"/>
          <p:nvPr/>
        </p:nvSpPr>
        <p:spPr>
          <a:xfrm>
            <a:off x="755576" y="5589240"/>
            <a:ext cx="7704856" cy="830997"/>
          </a:xfrm>
          <a:prstGeom prst="rect">
            <a:avLst/>
          </a:prstGeom>
          <a:noFill/>
        </p:spPr>
        <p:txBody>
          <a:bodyPr wrap="square" rtlCol="0">
            <a:spAutoFit/>
          </a:bodyPr>
          <a:lstStyle/>
          <a:p>
            <a:r>
              <a:rPr lang="zh-CN" altLang="en-US" sz="2400" dirty="0" smtClean="0"/>
              <a:t>增加两个字段，根据网格的中心点坐标和原点坐标的差值及网格间隔计算行号和列号，并增加到对应字段中。</a:t>
            </a:r>
            <a:endParaRPr lang="zh-CN" altLang="en-US" sz="2400" dirty="0"/>
          </a:p>
        </p:txBody>
      </p:sp>
      <p:sp>
        <p:nvSpPr>
          <p:cNvPr id="4" name="TextBox 3"/>
          <p:cNvSpPr txBox="1"/>
          <p:nvPr/>
        </p:nvSpPr>
        <p:spPr>
          <a:xfrm>
            <a:off x="7020272" y="1844824"/>
            <a:ext cx="1080120" cy="461665"/>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altLang="zh-CN" sz="2400" dirty="0"/>
              <a:t>4</a:t>
            </a:r>
            <a:r>
              <a:rPr lang="en-US" altLang="zh-CN" sz="2400" dirty="0" smtClean="0"/>
              <a:t> of 4</a:t>
            </a:r>
            <a:endParaRPr lang="zh-CN" altLang="en-US" sz="2400" dirty="0"/>
          </a:p>
        </p:txBody>
      </p:sp>
    </p:spTree>
    <p:extLst>
      <p:ext uri="{BB962C8B-B14F-4D97-AF65-F5344CB8AC3E}">
        <p14:creationId xmlns:p14="http://schemas.microsoft.com/office/powerpoint/2010/main" val="759335298"/>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692696"/>
            <a:ext cx="8229600" cy="5760640"/>
          </a:xfrm>
        </p:spPr>
        <p:txBody>
          <a:bodyPr>
            <a:normAutofit/>
          </a:bodyPr>
          <a:lstStyle/>
          <a:p>
            <a:r>
              <a:rPr lang="zh-CN" altLang="en-US" dirty="0" smtClean="0"/>
              <a:t>实例三：在一个区域内找出离已有城市距离和为最小的点。</a:t>
            </a:r>
            <a:endParaRPr lang="en-US" altLang="zh-CN" dirty="0" smtClean="0"/>
          </a:p>
          <a:p>
            <a:pPr lvl="1"/>
            <a:r>
              <a:rPr lang="zh-CN" altLang="en-US" dirty="0" smtClean="0"/>
              <a:t>产生</a:t>
            </a:r>
            <a:r>
              <a:rPr lang="zh-CN" altLang="en-US" dirty="0"/>
              <a:t>位于某个区域内的</a:t>
            </a:r>
            <a:r>
              <a:rPr lang="zh-CN" altLang="en-US" dirty="0" smtClean="0"/>
              <a:t>均匀分布的</a:t>
            </a:r>
            <a:r>
              <a:rPr lang="zh-CN" altLang="en-US" dirty="0"/>
              <a:t>格点</a:t>
            </a:r>
            <a:r>
              <a:rPr lang="zh-CN" altLang="en-US" dirty="0" smtClean="0"/>
              <a:t>数据，作为查找的候选点。格点间距越小，查找出的点精度越高。</a:t>
            </a:r>
            <a:endParaRPr lang="en-US" altLang="zh-CN" dirty="0"/>
          </a:p>
          <a:p>
            <a:pPr lvl="1"/>
            <a:r>
              <a:rPr lang="zh-CN" altLang="en-US" dirty="0" smtClean="0"/>
              <a:t>利用</a:t>
            </a:r>
            <a:r>
              <a:rPr lang="en-US" altLang="zh-CN" dirty="0" err="1" smtClean="0"/>
              <a:t>PointDistance_analysis</a:t>
            </a:r>
            <a:r>
              <a:rPr lang="zh-CN" altLang="en-US" dirty="0" smtClean="0"/>
              <a:t>工具计算每个格点与城市要素类中每个城市的距离，计算结果保存到</a:t>
            </a:r>
            <a:r>
              <a:rPr lang="en-US" altLang="zh-CN" dirty="0" err="1" smtClean="0"/>
              <a:t>dist</a:t>
            </a:r>
            <a:r>
              <a:rPr lang="zh-CN" altLang="en-US" dirty="0" smtClean="0"/>
              <a:t>表格中。</a:t>
            </a:r>
            <a:endParaRPr lang="en-US" altLang="zh-CN" dirty="0" smtClean="0"/>
          </a:p>
          <a:p>
            <a:pPr lvl="1"/>
            <a:r>
              <a:rPr lang="zh-CN" altLang="en-US" dirty="0" smtClean="0"/>
              <a:t>以</a:t>
            </a:r>
            <a:r>
              <a:rPr lang="en-US" altLang="zh-CN" dirty="0" smtClean="0"/>
              <a:t>INPUT_FID</a:t>
            </a:r>
            <a:r>
              <a:rPr lang="zh-CN" altLang="en-US" dirty="0" smtClean="0"/>
              <a:t>字段为分组字段，对</a:t>
            </a:r>
            <a:r>
              <a:rPr lang="en-US" altLang="zh-CN" dirty="0" smtClean="0"/>
              <a:t>DISTANCE</a:t>
            </a:r>
            <a:r>
              <a:rPr lang="zh-CN" altLang="en-US" dirty="0" smtClean="0"/>
              <a:t>进行汇总统计（求和），计算结果保存到</a:t>
            </a:r>
            <a:r>
              <a:rPr lang="en-US" altLang="zh-CN" dirty="0" smtClean="0"/>
              <a:t>summary</a:t>
            </a:r>
            <a:r>
              <a:rPr lang="zh-CN" altLang="en-US" dirty="0" smtClean="0"/>
              <a:t>表格中。</a:t>
            </a:r>
            <a:endParaRPr lang="en-US" altLang="zh-CN" dirty="0" smtClean="0"/>
          </a:p>
          <a:p>
            <a:pPr lvl="1"/>
            <a:endParaRPr lang="en-US" altLang="zh-CN" dirty="0" smtClean="0"/>
          </a:p>
          <a:p>
            <a:pPr lvl="1"/>
            <a:endParaRPr lang="zh-CN" altLang="en-US" dirty="0"/>
          </a:p>
        </p:txBody>
      </p:sp>
    </p:spTree>
    <p:extLst>
      <p:ext uri="{BB962C8B-B14F-4D97-AF65-F5344CB8AC3E}">
        <p14:creationId xmlns:p14="http://schemas.microsoft.com/office/powerpoint/2010/main" val="3523737987"/>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1"/>
            <a:r>
              <a:rPr lang="zh-CN" altLang="en-US" dirty="0"/>
              <a:t>把</a:t>
            </a:r>
            <a:r>
              <a:rPr lang="en-US" altLang="zh-CN" dirty="0"/>
              <a:t>summary</a:t>
            </a:r>
            <a:r>
              <a:rPr lang="zh-CN" altLang="en-US" dirty="0"/>
              <a:t>表格中的</a:t>
            </a:r>
            <a:r>
              <a:rPr lang="en-US" altLang="zh-CN" dirty="0"/>
              <a:t>SUM_DISTANCE</a:t>
            </a:r>
            <a:r>
              <a:rPr lang="zh-CN" altLang="en-US" dirty="0"/>
              <a:t>字段值和</a:t>
            </a:r>
            <a:r>
              <a:rPr lang="en-US" altLang="zh-CN" dirty="0" smtClean="0"/>
              <a:t>INPUT_FID</a:t>
            </a:r>
            <a:r>
              <a:rPr lang="zh-CN" altLang="en-US" dirty="0" smtClean="0"/>
              <a:t>字段值分别追加到两个列表（</a:t>
            </a:r>
            <a:r>
              <a:rPr lang="en-US" altLang="zh-CN" dirty="0" err="1" smtClean="0"/>
              <a:t>dist_List</a:t>
            </a:r>
            <a:r>
              <a:rPr lang="zh-CN" altLang="en-US" dirty="0" smtClean="0"/>
              <a:t>和</a:t>
            </a:r>
            <a:r>
              <a:rPr lang="en-US" altLang="zh-CN" dirty="0" err="1" smtClean="0"/>
              <a:t>FID_List</a:t>
            </a:r>
            <a:r>
              <a:rPr lang="zh-CN" altLang="en-US" dirty="0" smtClean="0"/>
              <a:t>）中。</a:t>
            </a:r>
            <a:endParaRPr lang="en-US" altLang="zh-CN" dirty="0" smtClean="0"/>
          </a:p>
          <a:p>
            <a:pPr lvl="1"/>
            <a:r>
              <a:rPr lang="zh-CN" altLang="en-US" dirty="0" smtClean="0"/>
              <a:t>返回</a:t>
            </a:r>
            <a:r>
              <a:rPr lang="en-US" altLang="zh-CN" dirty="0" err="1" smtClean="0"/>
              <a:t>dist_List</a:t>
            </a:r>
            <a:r>
              <a:rPr lang="zh-CN" altLang="en-US" dirty="0" smtClean="0"/>
              <a:t>列表中最小值的索引号，并返回</a:t>
            </a:r>
            <a:r>
              <a:rPr lang="en-US" altLang="zh-CN" dirty="0" err="1" smtClean="0"/>
              <a:t>FID_List</a:t>
            </a:r>
            <a:r>
              <a:rPr lang="zh-CN" altLang="en-US" dirty="0" smtClean="0"/>
              <a:t>列表中该</a:t>
            </a:r>
            <a:r>
              <a:rPr lang="zh-CN" altLang="en-US" dirty="0"/>
              <a:t>索引</a:t>
            </a:r>
            <a:r>
              <a:rPr lang="zh-CN" altLang="en-US" dirty="0" smtClean="0"/>
              <a:t>号的值，根据该值就可以确定格点数据中哪个格点</a:t>
            </a:r>
            <a:r>
              <a:rPr lang="zh-CN" altLang="en-US" dirty="0"/>
              <a:t>离已有城市距离和为</a:t>
            </a:r>
            <a:r>
              <a:rPr lang="zh-CN" altLang="en-US" dirty="0" smtClean="0"/>
              <a:t>最小。</a:t>
            </a:r>
            <a:endParaRPr lang="en-US" altLang="zh-CN" dirty="0" smtClean="0"/>
          </a:p>
          <a:p>
            <a:pPr lvl="1"/>
            <a:endParaRPr lang="en-US" altLang="zh-CN" dirty="0"/>
          </a:p>
          <a:p>
            <a:endParaRPr lang="zh-CN" altLang="en-US" dirty="0"/>
          </a:p>
        </p:txBody>
      </p:sp>
    </p:spTree>
    <p:extLst>
      <p:ext uri="{BB962C8B-B14F-4D97-AF65-F5344CB8AC3E}">
        <p14:creationId xmlns:p14="http://schemas.microsoft.com/office/powerpoint/2010/main" val="2921078923"/>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75656" y="6060111"/>
            <a:ext cx="6696744" cy="461665"/>
          </a:xfrm>
          <a:prstGeom prst="rect">
            <a:avLst/>
          </a:prstGeom>
        </p:spPr>
        <p:txBody>
          <a:bodyPr wrap="square">
            <a:spAutoFit/>
          </a:bodyPr>
          <a:lstStyle/>
          <a:p>
            <a:r>
              <a:rPr lang="zh-CN" altLang="en-US" sz="2400" dirty="0"/>
              <a:t>在一个区域内找出离已有城市距离和为最小的点</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548680"/>
            <a:ext cx="6076950" cy="5248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200395"/>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188640"/>
            <a:ext cx="7920880" cy="5940088"/>
          </a:xfrm>
          <a:prstGeom prst="rect">
            <a:avLst/>
          </a:prstGeom>
        </p:spPr>
        <p:txBody>
          <a:bodyPr wrap="square">
            <a:spAutoFit/>
          </a:bodyPr>
          <a:lstStyle/>
          <a:p>
            <a:r>
              <a:rPr lang="en-US" altLang="zh-CN" sz="2000" dirty="0"/>
              <a:t>import </a:t>
            </a:r>
            <a:r>
              <a:rPr lang="en-US" altLang="zh-CN" sz="2000" dirty="0" err="1"/>
              <a:t>arcpy</a:t>
            </a:r>
            <a:endParaRPr lang="en-US" altLang="zh-CN" sz="2000" dirty="0"/>
          </a:p>
          <a:p>
            <a:r>
              <a:rPr lang="en-US" altLang="zh-CN" sz="2000" dirty="0"/>
              <a:t>from </a:t>
            </a:r>
            <a:r>
              <a:rPr lang="en-US" altLang="zh-CN" sz="2000" dirty="0" err="1"/>
              <a:t>arcpy</a:t>
            </a:r>
            <a:r>
              <a:rPr lang="en-US" altLang="zh-CN" sz="2000" dirty="0"/>
              <a:t> import </a:t>
            </a:r>
            <a:r>
              <a:rPr lang="en-US" altLang="zh-CN" sz="2000" dirty="0" err="1"/>
              <a:t>env</a:t>
            </a:r>
            <a:endParaRPr lang="en-US" altLang="zh-CN" sz="2000" dirty="0"/>
          </a:p>
          <a:p>
            <a:r>
              <a:rPr lang="en-US" altLang="zh-CN" sz="2000" dirty="0" err="1"/>
              <a:t>env.workspace</a:t>
            </a:r>
            <a:r>
              <a:rPr lang="en-US" altLang="zh-CN" sz="2000" dirty="0"/>
              <a:t> = "C:\\data\\fgdb.gdb"</a:t>
            </a:r>
          </a:p>
          <a:p>
            <a:r>
              <a:rPr lang="en-US" altLang="zh-CN" sz="2000" dirty="0" err="1"/>
              <a:t>env.overwriteOutput</a:t>
            </a:r>
            <a:r>
              <a:rPr lang="en-US" altLang="zh-CN" sz="2000" dirty="0"/>
              <a:t> = True</a:t>
            </a:r>
          </a:p>
          <a:p>
            <a:r>
              <a:rPr lang="en-US" altLang="zh-CN" sz="2000" dirty="0" err="1"/>
              <a:t>desc</a:t>
            </a:r>
            <a:r>
              <a:rPr lang="en-US" altLang="zh-CN" sz="2000" dirty="0"/>
              <a:t> = </a:t>
            </a:r>
            <a:r>
              <a:rPr lang="en-US" altLang="zh-CN" sz="2000" dirty="0" err="1"/>
              <a:t>arcpy.Describe</a:t>
            </a:r>
            <a:r>
              <a:rPr lang="en-US" altLang="zh-CN" sz="2000" dirty="0"/>
              <a:t>("</a:t>
            </a:r>
            <a:r>
              <a:rPr lang="en-US" altLang="zh-CN" sz="2000" dirty="0" err="1"/>
              <a:t>china_prj</a:t>
            </a:r>
            <a:r>
              <a:rPr lang="en-US" altLang="zh-CN" sz="2000" dirty="0"/>
              <a:t>")</a:t>
            </a:r>
          </a:p>
          <a:p>
            <a:r>
              <a:rPr lang="en-US" altLang="zh-CN" sz="2000" dirty="0" err="1"/>
              <a:t>ext</a:t>
            </a:r>
            <a:r>
              <a:rPr lang="en-US" altLang="zh-CN" sz="2000" dirty="0"/>
              <a:t> = </a:t>
            </a:r>
            <a:r>
              <a:rPr lang="en-US" altLang="zh-CN" sz="2000" dirty="0" err="1"/>
              <a:t>desc.extent</a:t>
            </a:r>
            <a:endParaRPr lang="en-US" altLang="zh-CN" sz="2000" dirty="0"/>
          </a:p>
          <a:p>
            <a:r>
              <a:rPr lang="en-US" altLang="zh-CN" sz="2000" dirty="0" err="1"/>
              <a:t>XMin</a:t>
            </a:r>
            <a:r>
              <a:rPr lang="en-US" altLang="zh-CN" sz="2000" dirty="0"/>
              <a:t> = </a:t>
            </a:r>
            <a:r>
              <a:rPr lang="en-US" altLang="zh-CN" sz="2000" dirty="0" err="1"/>
              <a:t>int</a:t>
            </a:r>
            <a:r>
              <a:rPr lang="en-US" altLang="zh-CN" sz="2000" dirty="0"/>
              <a:t>(</a:t>
            </a:r>
            <a:r>
              <a:rPr lang="en-US" altLang="zh-CN" sz="2000" dirty="0" err="1"/>
              <a:t>ext.XMin</a:t>
            </a:r>
            <a:r>
              <a:rPr lang="en-US" altLang="zh-CN" sz="2000" dirty="0"/>
              <a:t>);</a:t>
            </a:r>
            <a:r>
              <a:rPr lang="en-US" altLang="zh-CN" sz="2000" dirty="0" err="1"/>
              <a:t>YMin</a:t>
            </a:r>
            <a:r>
              <a:rPr lang="en-US" altLang="zh-CN" sz="2000" dirty="0"/>
              <a:t> = </a:t>
            </a:r>
            <a:r>
              <a:rPr lang="en-US" altLang="zh-CN" sz="2000" dirty="0" err="1"/>
              <a:t>int</a:t>
            </a:r>
            <a:r>
              <a:rPr lang="en-US" altLang="zh-CN" sz="2000" dirty="0"/>
              <a:t>(</a:t>
            </a:r>
            <a:r>
              <a:rPr lang="en-US" altLang="zh-CN" sz="2000" dirty="0" err="1"/>
              <a:t>ext.YMin</a:t>
            </a:r>
            <a:r>
              <a:rPr lang="en-US" altLang="zh-CN" sz="2000" dirty="0"/>
              <a:t>)</a:t>
            </a:r>
          </a:p>
          <a:p>
            <a:r>
              <a:rPr lang="en-US" altLang="zh-CN" sz="2000" dirty="0" err="1"/>
              <a:t>XMax</a:t>
            </a:r>
            <a:r>
              <a:rPr lang="en-US" altLang="zh-CN" sz="2000" dirty="0"/>
              <a:t> = </a:t>
            </a:r>
            <a:r>
              <a:rPr lang="en-US" altLang="zh-CN" sz="2000" dirty="0" err="1"/>
              <a:t>int</a:t>
            </a:r>
            <a:r>
              <a:rPr lang="en-US" altLang="zh-CN" sz="2000" dirty="0"/>
              <a:t>(</a:t>
            </a:r>
            <a:r>
              <a:rPr lang="en-US" altLang="zh-CN" sz="2000" dirty="0" err="1"/>
              <a:t>ext.XMax</a:t>
            </a:r>
            <a:r>
              <a:rPr lang="en-US" altLang="zh-CN" sz="2000" dirty="0"/>
              <a:t>);</a:t>
            </a:r>
            <a:r>
              <a:rPr lang="en-US" altLang="zh-CN" sz="2000" dirty="0" err="1"/>
              <a:t>YMax</a:t>
            </a:r>
            <a:r>
              <a:rPr lang="en-US" altLang="zh-CN" sz="2000" dirty="0"/>
              <a:t> = </a:t>
            </a:r>
            <a:r>
              <a:rPr lang="en-US" altLang="zh-CN" sz="2000" dirty="0" err="1"/>
              <a:t>int</a:t>
            </a:r>
            <a:r>
              <a:rPr lang="en-US" altLang="zh-CN" sz="2000" dirty="0"/>
              <a:t>(</a:t>
            </a:r>
            <a:r>
              <a:rPr lang="en-US" altLang="zh-CN" sz="2000" dirty="0" err="1"/>
              <a:t>ext.YMax</a:t>
            </a:r>
            <a:r>
              <a:rPr lang="en-US" altLang="zh-CN" sz="2000" dirty="0"/>
              <a:t>)</a:t>
            </a:r>
          </a:p>
          <a:p>
            <a:r>
              <a:rPr lang="en-US" altLang="zh-CN" sz="2000" dirty="0" err="1"/>
              <a:t>dX</a:t>
            </a:r>
            <a:r>
              <a:rPr lang="en-US" altLang="zh-CN" sz="2000" dirty="0"/>
              <a:t> = 500000;dY = 500000</a:t>
            </a:r>
          </a:p>
          <a:p>
            <a:r>
              <a:rPr lang="en-US" altLang="zh-CN" sz="2000" dirty="0" err="1"/>
              <a:t>origX</a:t>
            </a:r>
            <a:r>
              <a:rPr lang="en-US" altLang="zh-CN" sz="2000" dirty="0"/>
              <a:t> = </a:t>
            </a:r>
            <a:r>
              <a:rPr lang="en-US" altLang="zh-CN" sz="2000" dirty="0" err="1"/>
              <a:t>XMin</a:t>
            </a:r>
            <a:r>
              <a:rPr lang="en-US" altLang="zh-CN" sz="2000" dirty="0"/>
              <a:t>/</a:t>
            </a:r>
            <a:r>
              <a:rPr lang="en-US" altLang="zh-CN" sz="2000" dirty="0" err="1"/>
              <a:t>dX</a:t>
            </a:r>
            <a:r>
              <a:rPr lang="en-US" altLang="zh-CN" sz="2000" dirty="0"/>
              <a:t>*</a:t>
            </a:r>
            <a:r>
              <a:rPr lang="en-US" altLang="zh-CN" sz="2000" dirty="0" err="1"/>
              <a:t>dX;origY</a:t>
            </a:r>
            <a:r>
              <a:rPr lang="en-US" altLang="zh-CN" sz="2000" dirty="0"/>
              <a:t> = </a:t>
            </a:r>
            <a:r>
              <a:rPr lang="en-US" altLang="zh-CN" sz="2000" dirty="0" err="1"/>
              <a:t>YMin</a:t>
            </a:r>
            <a:r>
              <a:rPr lang="en-US" altLang="zh-CN" sz="2000" dirty="0"/>
              <a:t>/</a:t>
            </a:r>
            <a:r>
              <a:rPr lang="en-US" altLang="zh-CN" sz="2000" dirty="0" err="1"/>
              <a:t>dY</a:t>
            </a:r>
            <a:r>
              <a:rPr lang="en-US" altLang="zh-CN" sz="2000" dirty="0"/>
              <a:t>*</a:t>
            </a:r>
            <a:r>
              <a:rPr lang="en-US" altLang="zh-CN" sz="2000" dirty="0" err="1"/>
              <a:t>dY</a:t>
            </a:r>
            <a:endParaRPr lang="en-US" altLang="zh-CN" sz="2000" dirty="0"/>
          </a:p>
          <a:p>
            <a:r>
              <a:rPr lang="en-US" altLang="zh-CN" sz="2000" dirty="0"/>
              <a:t>point = </a:t>
            </a:r>
            <a:r>
              <a:rPr lang="en-US" altLang="zh-CN" sz="2000" dirty="0" err="1"/>
              <a:t>arcpy.Point</a:t>
            </a:r>
            <a:r>
              <a:rPr lang="en-US" altLang="zh-CN" sz="2000" dirty="0"/>
              <a:t>()</a:t>
            </a:r>
          </a:p>
          <a:p>
            <a:r>
              <a:rPr lang="en-US" altLang="zh-CN" sz="2000" dirty="0" err="1"/>
              <a:t>pointGeometryList</a:t>
            </a:r>
            <a:r>
              <a:rPr lang="en-US" altLang="zh-CN" sz="2000" dirty="0"/>
              <a:t> = [] </a:t>
            </a:r>
          </a:p>
          <a:p>
            <a:r>
              <a:rPr lang="en-US" altLang="zh-CN" sz="2000" dirty="0"/>
              <a:t>for X in range(</a:t>
            </a:r>
            <a:r>
              <a:rPr lang="en-US" altLang="zh-CN" sz="2000" dirty="0" err="1"/>
              <a:t>origX</a:t>
            </a:r>
            <a:r>
              <a:rPr lang="en-US" altLang="zh-CN" sz="2000" dirty="0"/>
              <a:t>, </a:t>
            </a:r>
            <a:r>
              <a:rPr lang="en-US" altLang="zh-CN" sz="2000" dirty="0" err="1"/>
              <a:t>XMax</a:t>
            </a:r>
            <a:r>
              <a:rPr lang="en-US" altLang="zh-CN" sz="2000" dirty="0"/>
              <a:t>, </a:t>
            </a:r>
            <a:r>
              <a:rPr lang="en-US" altLang="zh-CN" sz="2000" dirty="0" err="1"/>
              <a:t>dX</a:t>
            </a:r>
            <a:r>
              <a:rPr lang="en-US" altLang="zh-CN" sz="2000" dirty="0"/>
              <a:t>):</a:t>
            </a:r>
          </a:p>
          <a:p>
            <a:r>
              <a:rPr lang="en-US" altLang="zh-CN" sz="2000" dirty="0"/>
              <a:t>    for Y in range(</a:t>
            </a:r>
            <a:r>
              <a:rPr lang="en-US" altLang="zh-CN" sz="2000" dirty="0" err="1"/>
              <a:t>origY</a:t>
            </a:r>
            <a:r>
              <a:rPr lang="en-US" altLang="zh-CN" sz="2000" dirty="0"/>
              <a:t>, </a:t>
            </a:r>
            <a:r>
              <a:rPr lang="en-US" altLang="zh-CN" sz="2000" dirty="0" err="1"/>
              <a:t>YMax</a:t>
            </a:r>
            <a:r>
              <a:rPr lang="en-US" altLang="zh-CN" sz="2000" dirty="0"/>
              <a:t>, </a:t>
            </a:r>
            <a:r>
              <a:rPr lang="en-US" altLang="zh-CN" sz="2000" dirty="0" err="1"/>
              <a:t>dY</a:t>
            </a:r>
            <a:r>
              <a:rPr lang="en-US" altLang="zh-CN" sz="2000" dirty="0"/>
              <a:t>):</a:t>
            </a:r>
          </a:p>
          <a:p>
            <a:r>
              <a:rPr lang="en-US" altLang="zh-CN" sz="2000" dirty="0"/>
              <a:t>        </a:t>
            </a:r>
            <a:r>
              <a:rPr lang="en-US" altLang="zh-CN" sz="2000" dirty="0" err="1"/>
              <a:t>point.X</a:t>
            </a:r>
            <a:r>
              <a:rPr lang="en-US" altLang="zh-CN" sz="2000" dirty="0"/>
              <a:t> = X</a:t>
            </a:r>
          </a:p>
          <a:p>
            <a:r>
              <a:rPr lang="en-US" altLang="zh-CN" sz="2000" dirty="0"/>
              <a:t>        </a:t>
            </a:r>
            <a:r>
              <a:rPr lang="en-US" altLang="zh-CN" sz="2000" dirty="0" err="1"/>
              <a:t>point.Y</a:t>
            </a:r>
            <a:r>
              <a:rPr lang="en-US" altLang="zh-CN" sz="2000" dirty="0"/>
              <a:t> = Y</a:t>
            </a:r>
          </a:p>
          <a:p>
            <a:r>
              <a:rPr lang="en-US" altLang="zh-CN" sz="2000" dirty="0"/>
              <a:t>        </a:t>
            </a:r>
            <a:r>
              <a:rPr lang="en-US" altLang="zh-CN" sz="2000" dirty="0" err="1"/>
              <a:t>pointGeometry</a:t>
            </a:r>
            <a:r>
              <a:rPr lang="en-US" altLang="zh-CN" sz="2000" dirty="0"/>
              <a:t> = </a:t>
            </a:r>
            <a:r>
              <a:rPr lang="en-US" altLang="zh-CN" sz="2000" dirty="0" err="1"/>
              <a:t>arcpy.PointGeometry</a:t>
            </a:r>
            <a:r>
              <a:rPr lang="en-US" altLang="zh-CN" sz="2000" dirty="0"/>
              <a:t>(point)</a:t>
            </a:r>
          </a:p>
          <a:p>
            <a:r>
              <a:rPr lang="en-US" altLang="zh-CN" sz="2000" dirty="0"/>
              <a:t>        </a:t>
            </a:r>
            <a:r>
              <a:rPr lang="en-US" altLang="zh-CN" sz="2000" dirty="0" err="1"/>
              <a:t>pointGeometryList.append</a:t>
            </a:r>
            <a:r>
              <a:rPr lang="en-US" altLang="zh-CN" sz="2000" dirty="0"/>
              <a:t>(</a:t>
            </a:r>
            <a:r>
              <a:rPr lang="en-US" altLang="zh-CN" sz="2000" dirty="0" err="1"/>
              <a:t>pointGeometry</a:t>
            </a:r>
            <a:r>
              <a:rPr lang="en-US" altLang="zh-CN" sz="2000" dirty="0"/>
              <a:t>)</a:t>
            </a:r>
          </a:p>
          <a:p>
            <a:r>
              <a:rPr lang="en-US" altLang="zh-CN" sz="2000" dirty="0" err="1"/>
              <a:t>arcpy.Clip_analysis</a:t>
            </a:r>
            <a:r>
              <a:rPr lang="en-US" altLang="zh-CN" sz="2000" dirty="0"/>
              <a:t> (</a:t>
            </a:r>
            <a:r>
              <a:rPr lang="en-US" altLang="zh-CN" sz="2000" dirty="0" err="1"/>
              <a:t>pointGeometryList</a:t>
            </a:r>
            <a:r>
              <a:rPr lang="en-US" altLang="zh-CN" sz="2000" dirty="0"/>
              <a:t>, "</a:t>
            </a:r>
            <a:r>
              <a:rPr lang="en-US" altLang="zh-CN" sz="2000" dirty="0" err="1"/>
              <a:t>china_prj</a:t>
            </a:r>
            <a:r>
              <a:rPr lang="en-US" altLang="zh-CN" sz="2000" dirty="0"/>
              <a:t>", "</a:t>
            </a:r>
            <a:r>
              <a:rPr lang="en-US" altLang="zh-CN" sz="2000" dirty="0" err="1"/>
              <a:t>gridPoint</a:t>
            </a:r>
            <a:r>
              <a:rPr lang="en-US" altLang="zh-CN" sz="2000" dirty="0"/>
              <a:t>")</a:t>
            </a:r>
            <a:endParaRPr lang="zh-CN" altLang="en-US" sz="2000" dirty="0"/>
          </a:p>
        </p:txBody>
      </p:sp>
      <p:sp>
        <p:nvSpPr>
          <p:cNvPr id="3" name="TextBox 2"/>
          <p:cNvSpPr txBox="1"/>
          <p:nvPr/>
        </p:nvSpPr>
        <p:spPr>
          <a:xfrm>
            <a:off x="2195736" y="6165304"/>
            <a:ext cx="3960440" cy="461665"/>
          </a:xfrm>
          <a:prstGeom prst="rect">
            <a:avLst/>
          </a:prstGeom>
          <a:noFill/>
        </p:spPr>
        <p:txBody>
          <a:bodyPr wrap="square" rtlCol="0">
            <a:spAutoFit/>
          </a:bodyPr>
          <a:lstStyle/>
          <a:p>
            <a:r>
              <a:rPr lang="zh-CN" altLang="en-US" sz="2400" dirty="0" smtClean="0"/>
              <a:t>在输入要素类产生均匀格点</a:t>
            </a:r>
            <a:endParaRPr lang="zh-CN" altLang="en-US" sz="2400" dirty="0"/>
          </a:p>
        </p:txBody>
      </p:sp>
    </p:spTree>
    <p:extLst>
      <p:ext uri="{BB962C8B-B14F-4D97-AF65-F5344CB8AC3E}">
        <p14:creationId xmlns:p14="http://schemas.microsoft.com/office/powerpoint/2010/main" val="61303614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07704" y="5526601"/>
            <a:ext cx="4801314" cy="461665"/>
          </a:xfrm>
          <a:prstGeom prst="rect">
            <a:avLst/>
          </a:prstGeom>
        </p:spPr>
        <p:txBody>
          <a:bodyPr wrap="none">
            <a:spAutoFit/>
          </a:bodyPr>
          <a:lstStyle/>
          <a:p>
            <a:r>
              <a:rPr lang="zh-CN" altLang="en-US" sz="2400" dirty="0" smtClean="0"/>
              <a:t>找出</a:t>
            </a:r>
            <a:r>
              <a:rPr lang="zh-CN" altLang="en-US" sz="2400" dirty="0"/>
              <a:t>离已有城市距离和为最小的点</a:t>
            </a:r>
          </a:p>
        </p:txBody>
      </p:sp>
      <p:sp>
        <p:nvSpPr>
          <p:cNvPr id="3" name="矩形 2"/>
          <p:cNvSpPr/>
          <p:nvPr/>
        </p:nvSpPr>
        <p:spPr>
          <a:xfrm>
            <a:off x="251520" y="1103253"/>
            <a:ext cx="8568952" cy="3477875"/>
          </a:xfrm>
          <a:prstGeom prst="rect">
            <a:avLst/>
          </a:prstGeom>
        </p:spPr>
        <p:txBody>
          <a:bodyPr wrap="square">
            <a:spAutoFit/>
          </a:bodyPr>
          <a:lstStyle/>
          <a:p>
            <a:r>
              <a:rPr lang="en-US" altLang="zh-CN" sz="2000" dirty="0" err="1"/>
              <a:t>arcpy.PointDistance_analysis</a:t>
            </a:r>
            <a:r>
              <a:rPr lang="en-US" altLang="zh-CN" sz="2000" dirty="0"/>
              <a:t> ("</a:t>
            </a:r>
            <a:r>
              <a:rPr lang="en-US" altLang="zh-CN" sz="2000" dirty="0" err="1"/>
              <a:t>gridPoint</a:t>
            </a:r>
            <a:r>
              <a:rPr lang="en-US" altLang="zh-CN" sz="2000" dirty="0"/>
              <a:t>", "</a:t>
            </a:r>
            <a:r>
              <a:rPr lang="en-US" altLang="zh-CN" sz="2000" dirty="0" err="1"/>
              <a:t>chinaCity_prj</a:t>
            </a:r>
            <a:r>
              <a:rPr lang="en-US" altLang="zh-CN" sz="2000" dirty="0"/>
              <a:t>", "</a:t>
            </a:r>
            <a:r>
              <a:rPr lang="en-US" altLang="zh-CN" sz="2000" dirty="0" err="1"/>
              <a:t>dist</a:t>
            </a:r>
            <a:r>
              <a:rPr lang="en-US" altLang="zh-CN" sz="2000" dirty="0"/>
              <a:t>")</a:t>
            </a:r>
          </a:p>
          <a:p>
            <a:r>
              <a:rPr lang="en-US" altLang="zh-CN" sz="2000" dirty="0" err="1"/>
              <a:t>arcpy.Statistics_analysis</a:t>
            </a:r>
            <a:r>
              <a:rPr lang="en-US" altLang="zh-CN" sz="2000" dirty="0"/>
              <a:t> ("</a:t>
            </a:r>
            <a:r>
              <a:rPr lang="en-US" altLang="zh-CN" sz="2000" dirty="0" err="1"/>
              <a:t>dist</a:t>
            </a:r>
            <a:r>
              <a:rPr lang="en-US" altLang="zh-CN" sz="2000" dirty="0"/>
              <a:t>", "summary", [["DISTANCE", "SUM"]], "INPUT_FID")</a:t>
            </a:r>
          </a:p>
          <a:p>
            <a:r>
              <a:rPr lang="en-US" altLang="zh-CN" sz="2000" dirty="0" err="1"/>
              <a:t>dist_List</a:t>
            </a:r>
            <a:r>
              <a:rPr lang="en-US" altLang="zh-CN" sz="2000" dirty="0"/>
              <a:t> = []</a:t>
            </a:r>
          </a:p>
          <a:p>
            <a:r>
              <a:rPr lang="en-US" altLang="zh-CN" sz="2000" dirty="0" err="1"/>
              <a:t>FID_List</a:t>
            </a:r>
            <a:r>
              <a:rPr lang="en-US" altLang="zh-CN" sz="2000" dirty="0"/>
              <a:t> = []</a:t>
            </a:r>
          </a:p>
          <a:p>
            <a:r>
              <a:rPr lang="en-US" altLang="zh-CN" sz="2000" dirty="0"/>
              <a:t>cur = </a:t>
            </a:r>
            <a:r>
              <a:rPr lang="en-US" altLang="zh-CN" sz="2000" dirty="0" err="1"/>
              <a:t>arcpy.SearchCursor</a:t>
            </a:r>
            <a:r>
              <a:rPr lang="en-US" altLang="zh-CN" sz="2000" dirty="0"/>
              <a:t>("summary")</a:t>
            </a:r>
          </a:p>
          <a:p>
            <a:r>
              <a:rPr lang="en-US" altLang="zh-CN" sz="2000" dirty="0"/>
              <a:t>for row in cur:</a:t>
            </a:r>
          </a:p>
          <a:p>
            <a:r>
              <a:rPr lang="en-US" altLang="zh-CN" sz="2000" dirty="0"/>
              <a:t>    </a:t>
            </a:r>
            <a:r>
              <a:rPr lang="en-US" altLang="zh-CN" sz="2000" dirty="0" err="1"/>
              <a:t>dist_List.append</a:t>
            </a:r>
            <a:r>
              <a:rPr lang="en-US" altLang="zh-CN" sz="2000" dirty="0"/>
              <a:t>(</a:t>
            </a:r>
            <a:r>
              <a:rPr lang="en-US" altLang="zh-CN" sz="2000" dirty="0" err="1"/>
              <a:t>row.SUM_DISTANCE</a:t>
            </a:r>
            <a:r>
              <a:rPr lang="en-US" altLang="zh-CN" sz="2000" dirty="0"/>
              <a:t>)</a:t>
            </a:r>
          </a:p>
          <a:p>
            <a:r>
              <a:rPr lang="en-US" altLang="zh-CN" sz="2000" dirty="0"/>
              <a:t>    </a:t>
            </a:r>
            <a:r>
              <a:rPr lang="en-US" altLang="zh-CN" sz="2000" dirty="0" err="1"/>
              <a:t>FID_List.append</a:t>
            </a:r>
            <a:r>
              <a:rPr lang="en-US" altLang="zh-CN" sz="2000" dirty="0"/>
              <a:t>(</a:t>
            </a:r>
            <a:r>
              <a:rPr lang="en-US" altLang="zh-CN" sz="2000" dirty="0" err="1"/>
              <a:t>row.INPUT_FID</a:t>
            </a:r>
            <a:r>
              <a:rPr lang="en-US" altLang="zh-CN" sz="2000" dirty="0"/>
              <a:t>)</a:t>
            </a:r>
          </a:p>
          <a:p>
            <a:r>
              <a:rPr lang="en-US" altLang="zh-CN" sz="2000" dirty="0" err="1"/>
              <a:t>min_dist</a:t>
            </a:r>
            <a:r>
              <a:rPr lang="en-US" altLang="zh-CN" sz="2000" dirty="0"/>
              <a:t> = min(</a:t>
            </a:r>
            <a:r>
              <a:rPr lang="en-US" altLang="zh-CN" sz="2000" dirty="0" err="1"/>
              <a:t>dist_List</a:t>
            </a:r>
            <a:r>
              <a:rPr lang="en-US" altLang="zh-CN" sz="2000" dirty="0"/>
              <a:t>)</a:t>
            </a:r>
          </a:p>
          <a:p>
            <a:r>
              <a:rPr lang="en-US" altLang="zh-CN" sz="2000" dirty="0" err="1"/>
              <a:t>min_dist_FID</a:t>
            </a:r>
            <a:r>
              <a:rPr lang="en-US" altLang="zh-CN" sz="2000" dirty="0"/>
              <a:t> = </a:t>
            </a:r>
            <a:r>
              <a:rPr lang="en-US" altLang="zh-CN" sz="2000" dirty="0" err="1"/>
              <a:t>FID_List</a:t>
            </a:r>
            <a:r>
              <a:rPr lang="en-US" altLang="zh-CN" sz="2000" dirty="0"/>
              <a:t>[</a:t>
            </a:r>
            <a:r>
              <a:rPr lang="en-US" altLang="zh-CN" sz="2000" dirty="0" err="1"/>
              <a:t>dist_List.index</a:t>
            </a:r>
            <a:r>
              <a:rPr lang="en-US" altLang="zh-CN" sz="2000" dirty="0"/>
              <a:t>(</a:t>
            </a:r>
            <a:r>
              <a:rPr lang="en-US" altLang="zh-CN" sz="2000" dirty="0" err="1"/>
              <a:t>min_dist</a:t>
            </a:r>
            <a:r>
              <a:rPr lang="en-US" altLang="zh-CN" sz="2000" dirty="0"/>
              <a:t>)]</a:t>
            </a:r>
          </a:p>
          <a:p>
            <a:r>
              <a:rPr lang="en-US" altLang="zh-CN" sz="2000" dirty="0"/>
              <a:t>print </a:t>
            </a:r>
            <a:r>
              <a:rPr lang="en-US" altLang="zh-CN" sz="2000" dirty="0" err="1"/>
              <a:t>min_dist_FID</a:t>
            </a:r>
            <a:endParaRPr lang="en-US" altLang="zh-CN" sz="2000" dirty="0"/>
          </a:p>
        </p:txBody>
      </p:sp>
    </p:spTree>
    <p:extLst>
      <p:ext uri="{BB962C8B-B14F-4D97-AF65-F5344CB8AC3E}">
        <p14:creationId xmlns:p14="http://schemas.microsoft.com/office/powerpoint/2010/main" val="3010391593"/>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实例四：构建</a:t>
            </a:r>
            <a:r>
              <a:rPr lang="en-US" altLang="zh-CN" dirty="0" smtClean="0"/>
              <a:t>Koch</a:t>
            </a:r>
            <a:r>
              <a:rPr lang="zh-CN" altLang="en-US" dirty="0" smtClean="0"/>
              <a:t>曲线。一条直线三等分，去除中间的直线段，用两条相同长度、夹角为</a:t>
            </a:r>
            <a:r>
              <a:rPr lang="en-US" altLang="zh-CN" dirty="0" smtClean="0"/>
              <a:t>60</a:t>
            </a:r>
            <a:r>
              <a:rPr lang="zh-CN" altLang="en-US" dirty="0" smtClean="0"/>
              <a:t>度的直线代替；然后再对每条直线进行相同处理，产生新的折线，经过多次迭代得到具有自相似特性的曲线。</a:t>
            </a:r>
            <a:endParaRPr lang="zh-CN" altLang="en-US" dirty="0"/>
          </a:p>
        </p:txBody>
      </p:sp>
    </p:spTree>
    <p:extLst>
      <p:ext uri="{BB962C8B-B14F-4D97-AF65-F5344CB8AC3E}">
        <p14:creationId xmlns:p14="http://schemas.microsoft.com/office/powerpoint/2010/main" val="3351044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52736"/>
            <a:ext cx="8229600" cy="5073427"/>
          </a:xfrm>
        </p:spPr>
        <p:txBody>
          <a:bodyPr/>
          <a:lstStyle/>
          <a:p>
            <a:r>
              <a:rPr lang="zh-CN" altLang="en-US" dirty="0"/>
              <a:t>由于不同工具箱中的工具会有重名，因此</a:t>
            </a:r>
            <a:r>
              <a:rPr lang="zh-CN" altLang="en-US" dirty="0" smtClean="0"/>
              <a:t>，工具函数名是由工具名和工具所在工具箱</a:t>
            </a:r>
            <a:r>
              <a:rPr lang="zh-CN" altLang="en-US" dirty="0"/>
              <a:t>的别名</a:t>
            </a:r>
            <a:r>
              <a:rPr lang="zh-CN" altLang="en-US" dirty="0" smtClean="0"/>
              <a:t>两部分组成，如</a:t>
            </a:r>
            <a:r>
              <a:rPr lang="en-US" altLang="zh-CN" dirty="0"/>
              <a:t>Create Feature Class</a:t>
            </a:r>
            <a:r>
              <a:rPr lang="zh-CN" altLang="en-US" dirty="0" smtClean="0"/>
              <a:t>工具在</a:t>
            </a:r>
            <a:r>
              <a:rPr lang="en-US" altLang="zh-CN" dirty="0"/>
              <a:t>management</a:t>
            </a:r>
            <a:r>
              <a:rPr lang="zh-CN" altLang="en-US" dirty="0" smtClean="0"/>
              <a:t>工具箱</a:t>
            </a:r>
            <a:r>
              <a:rPr lang="zh-CN" altLang="en-US" dirty="0"/>
              <a:t>中，</a:t>
            </a:r>
            <a:r>
              <a:rPr lang="zh-CN" altLang="en-US" dirty="0" smtClean="0"/>
              <a:t>则函数名</a:t>
            </a:r>
            <a:r>
              <a:rPr lang="zh-CN" altLang="en-US" dirty="0"/>
              <a:t>为</a:t>
            </a:r>
            <a:r>
              <a:rPr lang="zh-CN" altLang="en-US" dirty="0" smtClean="0"/>
              <a:t>：</a:t>
            </a:r>
            <a:r>
              <a:rPr lang="en-US" altLang="zh-CN" dirty="0" err="1"/>
              <a:t>CreateFeatureclass_management</a:t>
            </a:r>
            <a:r>
              <a:rPr lang="en-US" altLang="zh-CN" dirty="0"/>
              <a:t> </a:t>
            </a:r>
            <a:r>
              <a:rPr lang="zh-CN" altLang="en-US" dirty="0" smtClean="0"/>
              <a:t>（</a:t>
            </a:r>
            <a:r>
              <a:rPr lang="zh-CN" altLang="en-US" dirty="0"/>
              <a:t>注意</a:t>
            </a:r>
            <a:r>
              <a:rPr lang="zh-CN" altLang="en-US" dirty="0" smtClean="0"/>
              <a:t>：工具函数的</a:t>
            </a:r>
            <a:r>
              <a:rPr lang="zh-CN" altLang="en-US" dirty="0"/>
              <a:t>第一个字母为大写）。</a:t>
            </a:r>
            <a:endParaRPr lang="en-US" altLang="zh-CN" dirty="0"/>
          </a:p>
          <a:p>
            <a:r>
              <a:rPr lang="zh-CN" altLang="en-US" dirty="0" smtClean="0"/>
              <a:t>每个工具</a:t>
            </a:r>
            <a:r>
              <a:rPr lang="zh-CN" altLang="en-US" dirty="0"/>
              <a:t>函数都具有一组固定的参数，这些参数为工具提供运行所需的信息。</a:t>
            </a:r>
            <a:endParaRPr lang="en-US" altLang="zh-CN" dirty="0"/>
          </a:p>
          <a:p>
            <a:endParaRPr lang="zh-CN" altLang="en-US" dirty="0"/>
          </a:p>
        </p:txBody>
      </p:sp>
    </p:spTree>
    <p:extLst>
      <p:ext uri="{BB962C8B-B14F-4D97-AF65-F5344CB8AC3E}">
        <p14:creationId xmlns:p14="http://schemas.microsoft.com/office/powerpoint/2010/main" val="790790497"/>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692696"/>
            <a:ext cx="2505075" cy="1409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1859" b="-1556"/>
          <a:stretch/>
        </p:blipFill>
        <p:spPr bwMode="auto">
          <a:xfrm>
            <a:off x="3491880" y="692696"/>
            <a:ext cx="2486025" cy="1409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18232"/>
          <a:stretch/>
        </p:blipFill>
        <p:spPr bwMode="auto">
          <a:xfrm>
            <a:off x="6372200" y="692696"/>
            <a:ext cx="2533650" cy="1409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4171" b="-2973"/>
          <a:stretch/>
        </p:blipFill>
        <p:spPr bwMode="auto">
          <a:xfrm>
            <a:off x="599997" y="2708920"/>
            <a:ext cx="2459835" cy="15430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880" y="2708920"/>
            <a:ext cx="2486025" cy="15430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rotWithShape="1">
          <a:blip r:embed="rId7">
            <a:extLst>
              <a:ext uri="{28A0092B-C50C-407E-A947-70E740481C1C}">
                <a14:useLocalDpi xmlns:a14="http://schemas.microsoft.com/office/drawing/2010/main" val="0"/>
              </a:ext>
            </a:extLst>
          </a:blip>
          <a:srcRect t="1" b="-8040"/>
          <a:stretch/>
        </p:blipFill>
        <p:spPr bwMode="auto">
          <a:xfrm>
            <a:off x="6352254" y="2708920"/>
            <a:ext cx="2577255" cy="15430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997" y="4797152"/>
            <a:ext cx="2444630" cy="13954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4627" y="4744828"/>
            <a:ext cx="2295525" cy="1447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53446" y="2204864"/>
            <a:ext cx="498274" cy="369332"/>
          </a:xfrm>
          <a:prstGeom prst="rect">
            <a:avLst/>
          </a:prstGeom>
          <a:noFill/>
        </p:spPr>
        <p:txBody>
          <a:bodyPr wrap="square" rtlCol="0">
            <a:spAutoFit/>
          </a:bodyPr>
          <a:lstStyle/>
          <a:p>
            <a:r>
              <a:rPr lang="en-US" altLang="zh-CN" i="1" dirty="0" smtClean="0"/>
              <a:t>E0</a:t>
            </a:r>
            <a:endParaRPr lang="zh-CN" altLang="en-US" i="1" dirty="0"/>
          </a:p>
        </p:txBody>
      </p:sp>
      <p:sp>
        <p:nvSpPr>
          <p:cNvPr id="13" name="TextBox 12"/>
          <p:cNvSpPr txBox="1"/>
          <p:nvPr/>
        </p:nvSpPr>
        <p:spPr>
          <a:xfrm>
            <a:off x="4543252" y="4283804"/>
            <a:ext cx="498274" cy="369332"/>
          </a:xfrm>
          <a:prstGeom prst="rect">
            <a:avLst/>
          </a:prstGeom>
          <a:noFill/>
        </p:spPr>
        <p:txBody>
          <a:bodyPr wrap="square" rtlCol="0">
            <a:spAutoFit/>
          </a:bodyPr>
          <a:lstStyle/>
          <a:p>
            <a:r>
              <a:rPr lang="en-US" altLang="zh-CN" i="1" dirty="0" smtClean="0"/>
              <a:t>E4</a:t>
            </a:r>
            <a:endParaRPr lang="zh-CN" altLang="en-US" i="1" dirty="0"/>
          </a:p>
        </p:txBody>
      </p:sp>
      <p:sp>
        <p:nvSpPr>
          <p:cNvPr id="14" name="TextBox 13"/>
          <p:cNvSpPr txBox="1"/>
          <p:nvPr/>
        </p:nvSpPr>
        <p:spPr>
          <a:xfrm>
            <a:off x="7389888" y="2246440"/>
            <a:ext cx="498274" cy="369332"/>
          </a:xfrm>
          <a:prstGeom prst="rect">
            <a:avLst/>
          </a:prstGeom>
          <a:noFill/>
        </p:spPr>
        <p:txBody>
          <a:bodyPr wrap="square" rtlCol="0">
            <a:spAutoFit/>
          </a:bodyPr>
          <a:lstStyle/>
          <a:p>
            <a:r>
              <a:rPr lang="en-US" altLang="zh-CN" i="1" dirty="0" smtClean="0"/>
              <a:t>E2</a:t>
            </a:r>
            <a:endParaRPr lang="zh-CN" altLang="en-US" i="1" dirty="0"/>
          </a:p>
        </p:txBody>
      </p:sp>
      <p:sp>
        <p:nvSpPr>
          <p:cNvPr id="15" name="TextBox 14"/>
          <p:cNvSpPr txBox="1"/>
          <p:nvPr/>
        </p:nvSpPr>
        <p:spPr>
          <a:xfrm>
            <a:off x="1500458" y="4375496"/>
            <a:ext cx="498274" cy="369332"/>
          </a:xfrm>
          <a:prstGeom prst="rect">
            <a:avLst/>
          </a:prstGeom>
          <a:noFill/>
        </p:spPr>
        <p:txBody>
          <a:bodyPr wrap="square" rtlCol="0">
            <a:spAutoFit/>
          </a:bodyPr>
          <a:lstStyle/>
          <a:p>
            <a:r>
              <a:rPr lang="en-US" altLang="zh-CN" i="1" dirty="0" smtClean="0"/>
              <a:t>E3</a:t>
            </a:r>
            <a:endParaRPr lang="zh-CN" altLang="en-US" i="1" dirty="0"/>
          </a:p>
        </p:txBody>
      </p:sp>
      <p:sp>
        <p:nvSpPr>
          <p:cNvPr id="16" name="TextBox 15"/>
          <p:cNvSpPr txBox="1"/>
          <p:nvPr/>
        </p:nvSpPr>
        <p:spPr>
          <a:xfrm>
            <a:off x="4695652" y="2204864"/>
            <a:ext cx="498274" cy="369332"/>
          </a:xfrm>
          <a:prstGeom prst="rect">
            <a:avLst/>
          </a:prstGeom>
          <a:noFill/>
        </p:spPr>
        <p:txBody>
          <a:bodyPr wrap="square" rtlCol="0">
            <a:spAutoFit/>
          </a:bodyPr>
          <a:lstStyle/>
          <a:p>
            <a:r>
              <a:rPr lang="en-US" altLang="zh-CN" i="1" dirty="0" smtClean="0"/>
              <a:t>E1</a:t>
            </a:r>
            <a:endParaRPr lang="zh-CN" altLang="en-US" i="1" dirty="0"/>
          </a:p>
        </p:txBody>
      </p:sp>
      <p:sp>
        <p:nvSpPr>
          <p:cNvPr id="17" name="TextBox 16"/>
          <p:cNvSpPr txBox="1"/>
          <p:nvPr/>
        </p:nvSpPr>
        <p:spPr>
          <a:xfrm>
            <a:off x="7458102" y="4303608"/>
            <a:ext cx="498274" cy="369332"/>
          </a:xfrm>
          <a:prstGeom prst="rect">
            <a:avLst/>
          </a:prstGeom>
          <a:noFill/>
        </p:spPr>
        <p:txBody>
          <a:bodyPr wrap="square" rtlCol="0">
            <a:spAutoFit/>
          </a:bodyPr>
          <a:lstStyle/>
          <a:p>
            <a:r>
              <a:rPr lang="en-US" altLang="zh-CN" i="1" dirty="0" smtClean="0"/>
              <a:t>E5</a:t>
            </a:r>
            <a:endParaRPr lang="zh-CN" altLang="en-US" i="1" dirty="0"/>
          </a:p>
        </p:txBody>
      </p:sp>
      <p:sp>
        <p:nvSpPr>
          <p:cNvPr id="18" name="TextBox 17"/>
          <p:cNvSpPr txBox="1"/>
          <p:nvPr/>
        </p:nvSpPr>
        <p:spPr>
          <a:xfrm>
            <a:off x="1500458" y="6309320"/>
            <a:ext cx="498274" cy="369332"/>
          </a:xfrm>
          <a:prstGeom prst="rect">
            <a:avLst/>
          </a:prstGeom>
          <a:noFill/>
        </p:spPr>
        <p:txBody>
          <a:bodyPr wrap="square" rtlCol="0">
            <a:spAutoFit/>
          </a:bodyPr>
          <a:lstStyle/>
          <a:p>
            <a:r>
              <a:rPr lang="en-US" altLang="zh-CN" i="1" dirty="0" smtClean="0"/>
              <a:t>E6</a:t>
            </a:r>
            <a:endParaRPr lang="zh-CN" altLang="en-US" i="1" dirty="0"/>
          </a:p>
        </p:txBody>
      </p:sp>
      <p:sp>
        <p:nvSpPr>
          <p:cNvPr id="19" name="TextBox 18"/>
          <p:cNvSpPr txBox="1"/>
          <p:nvPr/>
        </p:nvSpPr>
        <p:spPr>
          <a:xfrm>
            <a:off x="4577782" y="6300028"/>
            <a:ext cx="498274" cy="369332"/>
          </a:xfrm>
          <a:prstGeom prst="rect">
            <a:avLst/>
          </a:prstGeom>
          <a:noFill/>
        </p:spPr>
        <p:txBody>
          <a:bodyPr wrap="square" rtlCol="0">
            <a:spAutoFit/>
          </a:bodyPr>
          <a:lstStyle/>
          <a:p>
            <a:r>
              <a:rPr lang="en-US" altLang="zh-CN" i="1" dirty="0" smtClean="0"/>
              <a:t>E7</a:t>
            </a:r>
            <a:endParaRPr lang="zh-CN" altLang="en-US" i="1" dirty="0"/>
          </a:p>
        </p:txBody>
      </p:sp>
      <p:sp>
        <p:nvSpPr>
          <p:cNvPr id="5" name="矩形 4"/>
          <p:cNvSpPr/>
          <p:nvPr/>
        </p:nvSpPr>
        <p:spPr>
          <a:xfrm>
            <a:off x="6335292" y="4848559"/>
            <a:ext cx="2570557" cy="830997"/>
          </a:xfrm>
          <a:prstGeom prst="rect">
            <a:avLst/>
          </a:prstGeom>
        </p:spPr>
        <p:txBody>
          <a:bodyPr wrap="square">
            <a:spAutoFit/>
          </a:bodyPr>
          <a:lstStyle/>
          <a:p>
            <a:r>
              <a:rPr lang="zh-CN" altLang="en-US" sz="2400" dirty="0" smtClean="0"/>
              <a:t>不同迭代次数得到的</a:t>
            </a:r>
            <a:r>
              <a:rPr lang="en-US" altLang="zh-CN" sz="2400" dirty="0" smtClean="0"/>
              <a:t>Koch</a:t>
            </a:r>
            <a:r>
              <a:rPr lang="zh-CN" altLang="en-US" sz="2400" dirty="0"/>
              <a:t>曲线</a:t>
            </a:r>
          </a:p>
        </p:txBody>
      </p:sp>
    </p:spTree>
    <p:extLst>
      <p:ext uri="{BB962C8B-B14F-4D97-AF65-F5344CB8AC3E}">
        <p14:creationId xmlns:p14="http://schemas.microsoft.com/office/powerpoint/2010/main" val="892989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476672"/>
            <a:ext cx="8496944" cy="5632311"/>
          </a:xfrm>
          <a:prstGeom prst="rect">
            <a:avLst/>
          </a:prstGeom>
        </p:spPr>
        <p:txBody>
          <a:bodyPr wrap="square">
            <a:spAutoFit/>
          </a:bodyPr>
          <a:lstStyle/>
          <a:p>
            <a:r>
              <a:rPr lang="en-US" altLang="zh-CN" sz="2000" dirty="0"/>
              <a:t># -*- coding: cp936 -*-</a:t>
            </a:r>
          </a:p>
          <a:p>
            <a:r>
              <a:rPr lang="en-US" altLang="zh-CN" sz="2000" dirty="0"/>
              <a:t>import math</a:t>
            </a:r>
          </a:p>
          <a:p>
            <a:r>
              <a:rPr lang="en-US" altLang="zh-CN" sz="2000" dirty="0"/>
              <a:t>#</a:t>
            </a:r>
            <a:r>
              <a:rPr lang="zh-CN" altLang="en-US" sz="2000" dirty="0"/>
              <a:t>初始直线列表（</a:t>
            </a:r>
            <a:r>
              <a:rPr lang="en-US" altLang="zh-CN" sz="2000" dirty="0"/>
              <a:t>0,0</a:t>
            </a:r>
            <a:r>
              <a:rPr lang="zh-CN" altLang="en-US" sz="2000" dirty="0"/>
              <a:t>），（</a:t>
            </a:r>
            <a:r>
              <a:rPr lang="en-US" altLang="zh-CN" sz="2000" dirty="0"/>
              <a:t>1,0</a:t>
            </a:r>
            <a:r>
              <a:rPr lang="zh-CN" altLang="en-US" sz="2000" dirty="0"/>
              <a:t>）</a:t>
            </a:r>
          </a:p>
          <a:p>
            <a:r>
              <a:rPr lang="en-US" altLang="zh-CN" sz="2000" dirty="0" err="1"/>
              <a:t>lineList</a:t>
            </a:r>
            <a:r>
              <a:rPr lang="en-US" altLang="zh-CN" sz="2000" dirty="0"/>
              <a:t> = [[0,0,1,0]]</a:t>
            </a:r>
          </a:p>
          <a:p>
            <a:r>
              <a:rPr lang="en-US" altLang="zh-CN" sz="2000" dirty="0"/>
              <a:t>for n in range(1,8):</a:t>
            </a:r>
          </a:p>
          <a:p>
            <a:r>
              <a:rPr lang="en-US" altLang="zh-CN" sz="2000" dirty="0"/>
              <a:t>    d = float(1)/float(3**n)</a:t>
            </a:r>
          </a:p>
          <a:p>
            <a:r>
              <a:rPr lang="en-US" altLang="zh-CN" sz="2000" dirty="0"/>
              <a:t>    #h:</a:t>
            </a:r>
            <a:r>
              <a:rPr lang="zh-CN" altLang="en-US" sz="2000" dirty="0"/>
              <a:t>直线中点到第三点的高度</a:t>
            </a:r>
          </a:p>
          <a:p>
            <a:r>
              <a:rPr lang="zh-CN" altLang="en-US" sz="2000" dirty="0"/>
              <a:t>    </a:t>
            </a:r>
            <a:r>
              <a:rPr lang="en-US" altLang="zh-CN" sz="2000" dirty="0"/>
              <a:t>h = d*</a:t>
            </a:r>
            <a:r>
              <a:rPr lang="en-US" altLang="zh-CN" sz="2000" dirty="0" err="1"/>
              <a:t>math.sin</a:t>
            </a:r>
            <a:r>
              <a:rPr lang="en-US" altLang="zh-CN" sz="2000" dirty="0"/>
              <a:t>(</a:t>
            </a:r>
            <a:r>
              <a:rPr lang="en-US" altLang="zh-CN" sz="2000" dirty="0" err="1"/>
              <a:t>math.radians</a:t>
            </a:r>
            <a:r>
              <a:rPr lang="en-US" altLang="zh-CN" sz="2000" dirty="0"/>
              <a:t>(60))</a:t>
            </a:r>
          </a:p>
          <a:p>
            <a:r>
              <a:rPr lang="en-US" altLang="zh-CN" sz="2000" dirty="0"/>
              <a:t>    </a:t>
            </a:r>
            <a:r>
              <a:rPr lang="en-US" altLang="zh-CN" sz="2000" dirty="0" err="1"/>
              <a:t>tempList</a:t>
            </a:r>
            <a:r>
              <a:rPr lang="en-US" altLang="zh-CN" sz="2000" dirty="0"/>
              <a:t> = []</a:t>
            </a:r>
          </a:p>
          <a:p>
            <a:r>
              <a:rPr lang="en-US" altLang="zh-CN" sz="2000" dirty="0"/>
              <a:t>    for line in </a:t>
            </a:r>
            <a:r>
              <a:rPr lang="en-US" altLang="zh-CN" sz="2000" dirty="0" err="1"/>
              <a:t>lineList</a:t>
            </a:r>
            <a:r>
              <a:rPr lang="en-US" altLang="zh-CN" sz="2000" dirty="0"/>
              <a:t>:</a:t>
            </a:r>
          </a:p>
          <a:p>
            <a:r>
              <a:rPr lang="en-US" altLang="zh-CN" sz="2000" dirty="0"/>
              <a:t>        </a:t>
            </a:r>
            <a:r>
              <a:rPr lang="en-US" altLang="zh-CN" sz="2000" dirty="0" err="1"/>
              <a:t>minX</a:t>
            </a:r>
            <a:r>
              <a:rPr lang="en-US" altLang="zh-CN" sz="2000" dirty="0"/>
              <a:t> = line[0];</a:t>
            </a:r>
            <a:r>
              <a:rPr lang="en-US" altLang="zh-CN" sz="2000" dirty="0" err="1"/>
              <a:t>minY</a:t>
            </a:r>
            <a:r>
              <a:rPr lang="en-US" altLang="zh-CN" sz="2000" dirty="0"/>
              <a:t> = line[1]</a:t>
            </a:r>
          </a:p>
          <a:p>
            <a:r>
              <a:rPr lang="en-US" altLang="zh-CN" sz="2000" dirty="0"/>
              <a:t>        </a:t>
            </a:r>
            <a:r>
              <a:rPr lang="en-US" altLang="zh-CN" sz="2000" dirty="0" err="1"/>
              <a:t>maxX</a:t>
            </a:r>
            <a:r>
              <a:rPr lang="en-US" altLang="zh-CN" sz="2000" dirty="0"/>
              <a:t> = line[2];</a:t>
            </a:r>
            <a:r>
              <a:rPr lang="en-US" altLang="zh-CN" sz="2000" dirty="0" err="1"/>
              <a:t>maxY</a:t>
            </a:r>
            <a:r>
              <a:rPr lang="en-US" altLang="zh-CN" sz="2000" dirty="0"/>
              <a:t> = line[3]</a:t>
            </a:r>
          </a:p>
          <a:p>
            <a:r>
              <a:rPr lang="en-US" altLang="zh-CN" sz="2000" dirty="0"/>
              <a:t>        angle = </a:t>
            </a:r>
            <a:r>
              <a:rPr lang="en-US" altLang="zh-CN" sz="2000" dirty="0" err="1"/>
              <a:t>math.atan</a:t>
            </a:r>
            <a:r>
              <a:rPr lang="en-US" altLang="zh-CN" sz="2000" dirty="0"/>
              <a:t>((</a:t>
            </a:r>
            <a:r>
              <a:rPr lang="en-US" altLang="zh-CN" sz="2000" dirty="0" err="1"/>
              <a:t>maxY-minY</a:t>
            </a:r>
            <a:r>
              <a:rPr lang="en-US" altLang="zh-CN" sz="2000" dirty="0"/>
              <a:t>)/(</a:t>
            </a:r>
            <a:r>
              <a:rPr lang="en-US" altLang="zh-CN" sz="2000" dirty="0" err="1"/>
              <a:t>maxX-minX</a:t>
            </a:r>
            <a:r>
              <a:rPr lang="en-US" altLang="zh-CN" sz="2000" dirty="0"/>
              <a:t>))               </a:t>
            </a:r>
          </a:p>
          <a:p>
            <a:r>
              <a:rPr lang="en-US" altLang="zh-CN" sz="2000" dirty="0"/>
              <a:t>        point1 = [</a:t>
            </a:r>
            <a:r>
              <a:rPr lang="en-US" altLang="zh-CN" sz="2000" dirty="0" err="1"/>
              <a:t>minX,minY</a:t>
            </a:r>
            <a:r>
              <a:rPr lang="en-US" altLang="zh-CN" sz="2000" dirty="0"/>
              <a:t>]</a:t>
            </a:r>
          </a:p>
          <a:p>
            <a:r>
              <a:rPr lang="en-US" altLang="zh-CN" sz="2000" dirty="0"/>
              <a:t>        point5 = [</a:t>
            </a:r>
            <a:r>
              <a:rPr lang="en-US" altLang="zh-CN" sz="2000" dirty="0" err="1"/>
              <a:t>maxX,maxY</a:t>
            </a:r>
            <a:r>
              <a:rPr lang="en-US" altLang="zh-CN" sz="2000" dirty="0"/>
              <a:t>]</a:t>
            </a:r>
          </a:p>
          <a:p>
            <a:r>
              <a:rPr lang="en-US" altLang="zh-CN" sz="2000" dirty="0"/>
              <a:t>        #</a:t>
            </a:r>
            <a:r>
              <a:rPr lang="zh-CN" altLang="en-US" sz="2000" dirty="0"/>
              <a:t>计算第三个点与直线中点的</a:t>
            </a:r>
            <a:r>
              <a:rPr lang="en-US" altLang="zh-CN" sz="2000" dirty="0"/>
              <a:t>x</a:t>
            </a:r>
            <a:r>
              <a:rPr lang="zh-CN" altLang="en-US" sz="2000" dirty="0"/>
              <a:t>和</a:t>
            </a:r>
            <a:r>
              <a:rPr lang="en-US" altLang="zh-CN" sz="2000" dirty="0"/>
              <a:t>y</a:t>
            </a:r>
            <a:r>
              <a:rPr lang="zh-CN" altLang="en-US" sz="2000" dirty="0"/>
              <a:t>方向的差值（绝对值）</a:t>
            </a:r>
          </a:p>
          <a:p>
            <a:r>
              <a:rPr lang="zh-CN" altLang="en-US" sz="2000" dirty="0"/>
              <a:t>        </a:t>
            </a:r>
            <a:r>
              <a:rPr lang="en-US" altLang="zh-CN" sz="2000" dirty="0"/>
              <a:t>dx_3 = abs(h*</a:t>
            </a:r>
            <a:r>
              <a:rPr lang="en-US" altLang="zh-CN" sz="2000" dirty="0" err="1"/>
              <a:t>math.sin</a:t>
            </a:r>
            <a:r>
              <a:rPr lang="en-US" altLang="zh-CN" sz="2000" dirty="0"/>
              <a:t>(angle))</a:t>
            </a:r>
          </a:p>
          <a:p>
            <a:r>
              <a:rPr lang="en-US" altLang="zh-CN" sz="2000" dirty="0"/>
              <a:t>        dy_3 = abs(h*</a:t>
            </a:r>
            <a:r>
              <a:rPr lang="en-US" altLang="zh-CN" sz="2000" dirty="0" err="1"/>
              <a:t>math.cos</a:t>
            </a:r>
            <a:r>
              <a:rPr lang="en-US" altLang="zh-CN" sz="2000" dirty="0"/>
              <a:t>(angle))</a:t>
            </a:r>
            <a:endParaRPr lang="zh-CN" altLang="en-US" sz="2000" dirty="0"/>
          </a:p>
        </p:txBody>
      </p:sp>
    </p:spTree>
    <p:extLst>
      <p:ext uri="{BB962C8B-B14F-4D97-AF65-F5344CB8AC3E}">
        <p14:creationId xmlns:p14="http://schemas.microsoft.com/office/powerpoint/2010/main" val="28840399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980728"/>
            <a:ext cx="8808284" cy="4401205"/>
          </a:xfrm>
          <a:prstGeom prst="rect">
            <a:avLst/>
          </a:prstGeom>
        </p:spPr>
        <p:txBody>
          <a:bodyPr wrap="square">
            <a:spAutoFit/>
          </a:bodyPr>
          <a:lstStyle/>
          <a:p>
            <a:r>
              <a:rPr lang="en-US" altLang="zh-CN" sz="2000" dirty="0"/>
              <a:t>#</a:t>
            </a:r>
            <a:r>
              <a:rPr lang="zh-CN" altLang="en-US" sz="2000" dirty="0"/>
              <a:t>计算第二个点、第四个点、直线中点与第一个点的</a:t>
            </a:r>
            <a:r>
              <a:rPr lang="en-US" altLang="zh-CN" sz="2000" dirty="0"/>
              <a:t>x</a:t>
            </a:r>
            <a:r>
              <a:rPr lang="zh-CN" altLang="en-US" sz="2000" dirty="0"/>
              <a:t>和</a:t>
            </a:r>
            <a:r>
              <a:rPr lang="en-US" altLang="zh-CN" sz="2000" dirty="0"/>
              <a:t>y</a:t>
            </a:r>
            <a:r>
              <a:rPr lang="zh-CN" altLang="en-US" sz="2000" dirty="0"/>
              <a:t>方向的差值（绝对值）</a:t>
            </a:r>
          </a:p>
          <a:p>
            <a:r>
              <a:rPr lang="zh-CN" altLang="en-US" sz="2000" dirty="0"/>
              <a:t>        </a:t>
            </a:r>
            <a:r>
              <a:rPr lang="en-US" altLang="zh-CN" sz="2000" dirty="0"/>
              <a:t>dx_2 = abs(d*</a:t>
            </a:r>
            <a:r>
              <a:rPr lang="en-US" altLang="zh-CN" sz="2000" dirty="0" err="1"/>
              <a:t>math.cos</a:t>
            </a:r>
            <a:r>
              <a:rPr lang="en-US" altLang="zh-CN" sz="2000" dirty="0"/>
              <a:t>(angle))</a:t>
            </a:r>
          </a:p>
          <a:p>
            <a:r>
              <a:rPr lang="en-US" altLang="zh-CN" sz="2000" dirty="0"/>
              <a:t>        dy_2 = abs(d*</a:t>
            </a:r>
            <a:r>
              <a:rPr lang="en-US" altLang="zh-CN" sz="2000" dirty="0" err="1"/>
              <a:t>math.sin</a:t>
            </a:r>
            <a:r>
              <a:rPr lang="en-US" altLang="zh-CN" sz="2000" dirty="0"/>
              <a:t>(angle))</a:t>
            </a:r>
          </a:p>
          <a:p>
            <a:r>
              <a:rPr lang="en-US" altLang="zh-CN" sz="2000" dirty="0"/>
              <a:t>        </a:t>
            </a:r>
            <a:r>
              <a:rPr lang="en-US" altLang="zh-CN" sz="2000" dirty="0" err="1"/>
              <a:t>dx_m</a:t>
            </a:r>
            <a:r>
              <a:rPr lang="en-US" altLang="zh-CN" sz="2000" dirty="0"/>
              <a:t> = 1.5*abs(d*</a:t>
            </a:r>
            <a:r>
              <a:rPr lang="en-US" altLang="zh-CN" sz="2000" dirty="0" err="1"/>
              <a:t>math.cos</a:t>
            </a:r>
            <a:r>
              <a:rPr lang="en-US" altLang="zh-CN" sz="2000" dirty="0"/>
              <a:t>(angle))</a:t>
            </a:r>
          </a:p>
          <a:p>
            <a:r>
              <a:rPr lang="en-US" altLang="zh-CN" sz="2000" dirty="0"/>
              <a:t>        </a:t>
            </a:r>
            <a:r>
              <a:rPr lang="en-US" altLang="zh-CN" sz="2000" dirty="0" err="1"/>
              <a:t>dy_m</a:t>
            </a:r>
            <a:r>
              <a:rPr lang="en-US" altLang="zh-CN" sz="2000" dirty="0"/>
              <a:t> = 1.5*abs(d*</a:t>
            </a:r>
            <a:r>
              <a:rPr lang="en-US" altLang="zh-CN" sz="2000" dirty="0" err="1"/>
              <a:t>math.sin</a:t>
            </a:r>
            <a:r>
              <a:rPr lang="en-US" altLang="zh-CN" sz="2000" dirty="0"/>
              <a:t>(angle))</a:t>
            </a:r>
          </a:p>
          <a:p>
            <a:r>
              <a:rPr lang="en-US" altLang="zh-CN" sz="2000" dirty="0"/>
              <a:t>        dx_4 = 2*abs(d*</a:t>
            </a:r>
            <a:r>
              <a:rPr lang="en-US" altLang="zh-CN" sz="2000" dirty="0" err="1"/>
              <a:t>math.cos</a:t>
            </a:r>
            <a:r>
              <a:rPr lang="en-US" altLang="zh-CN" sz="2000" dirty="0"/>
              <a:t>(angle))</a:t>
            </a:r>
          </a:p>
          <a:p>
            <a:r>
              <a:rPr lang="en-US" altLang="zh-CN" sz="2000" dirty="0"/>
              <a:t>        dy_4 = 2*abs(d*</a:t>
            </a:r>
            <a:r>
              <a:rPr lang="en-US" altLang="zh-CN" sz="2000" dirty="0" err="1"/>
              <a:t>math.sin</a:t>
            </a:r>
            <a:r>
              <a:rPr lang="en-US" altLang="zh-CN" sz="2000" dirty="0"/>
              <a:t>(angle))</a:t>
            </a:r>
          </a:p>
          <a:p>
            <a:endParaRPr lang="en-US" altLang="zh-CN" sz="2000" dirty="0"/>
          </a:p>
          <a:p>
            <a:r>
              <a:rPr lang="en-US" altLang="zh-CN" sz="2000" dirty="0"/>
              <a:t>        if (</a:t>
            </a:r>
            <a:r>
              <a:rPr lang="en-US" altLang="zh-CN" sz="2000" dirty="0" err="1"/>
              <a:t>maxY-minY</a:t>
            </a:r>
            <a:r>
              <a:rPr lang="en-US" altLang="zh-CN" sz="2000" dirty="0"/>
              <a:t>)==0 and (</a:t>
            </a:r>
            <a:r>
              <a:rPr lang="en-US" altLang="zh-CN" sz="2000" dirty="0" err="1"/>
              <a:t>maxX-minX</a:t>
            </a:r>
            <a:r>
              <a:rPr lang="en-US" altLang="zh-CN" sz="2000" dirty="0"/>
              <a:t>)&gt;0:</a:t>
            </a:r>
          </a:p>
          <a:p>
            <a:r>
              <a:rPr lang="en-US" altLang="zh-CN" sz="2000" dirty="0"/>
              <a:t>            #</a:t>
            </a:r>
            <a:r>
              <a:rPr lang="zh-CN" altLang="en-US" sz="2000" dirty="0"/>
              <a:t>直线为</a:t>
            </a:r>
            <a:r>
              <a:rPr lang="en-US" altLang="zh-CN" sz="2000" dirty="0"/>
              <a:t>0</a:t>
            </a:r>
            <a:r>
              <a:rPr lang="zh-CN" altLang="en-US" sz="2000" dirty="0"/>
              <a:t>度方向</a:t>
            </a:r>
          </a:p>
          <a:p>
            <a:r>
              <a:rPr lang="zh-CN" altLang="en-US" sz="2000" dirty="0"/>
              <a:t>            </a:t>
            </a:r>
            <a:r>
              <a:rPr lang="en-US" altLang="zh-CN" sz="2000" dirty="0"/>
              <a:t>point2 = [minX+dx_2,minY+dy_2]</a:t>
            </a:r>
          </a:p>
          <a:p>
            <a:r>
              <a:rPr lang="en-US" altLang="zh-CN" sz="2000" dirty="0"/>
              <a:t>            point4 = [minX+dx_4,minY+dy_4]</a:t>
            </a:r>
          </a:p>
          <a:p>
            <a:r>
              <a:rPr lang="en-US" altLang="zh-CN" sz="2000" dirty="0"/>
              <a:t>            </a:t>
            </a:r>
            <a:r>
              <a:rPr lang="en-US" altLang="zh-CN" sz="2000" dirty="0" err="1"/>
              <a:t>midPoint</a:t>
            </a:r>
            <a:r>
              <a:rPr lang="en-US" altLang="zh-CN" sz="2000" dirty="0"/>
              <a:t> = [</a:t>
            </a:r>
            <a:r>
              <a:rPr lang="en-US" altLang="zh-CN" sz="2000" dirty="0" err="1"/>
              <a:t>minX+dx_m,minY+dy_m</a:t>
            </a:r>
            <a:r>
              <a:rPr lang="en-US" altLang="zh-CN" sz="2000" dirty="0"/>
              <a:t>]</a:t>
            </a:r>
          </a:p>
          <a:p>
            <a:r>
              <a:rPr lang="en-US" altLang="zh-CN" sz="2000" dirty="0"/>
              <a:t>            point3 = [</a:t>
            </a:r>
            <a:r>
              <a:rPr lang="en-US" altLang="zh-CN" sz="2000" dirty="0" err="1"/>
              <a:t>midPoint</a:t>
            </a:r>
            <a:r>
              <a:rPr lang="en-US" altLang="zh-CN" sz="2000" dirty="0"/>
              <a:t>[0]+dx_3,midPoint[1]+dy_3]</a:t>
            </a:r>
            <a:endParaRPr lang="zh-CN" altLang="en-US" sz="2000" dirty="0"/>
          </a:p>
        </p:txBody>
      </p:sp>
    </p:spTree>
    <p:extLst>
      <p:ext uri="{BB962C8B-B14F-4D97-AF65-F5344CB8AC3E}">
        <p14:creationId xmlns:p14="http://schemas.microsoft.com/office/powerpoint/2010/main" val="40434617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369" y="332656"/>
            <a:ext cx="8352928" cy="6247864"/>
          </a:xfrm>
          <a:prstGeom prst="rect">
            <a:avLst/>
          </a:prstGeom>
        </p:spPr>
        <p:txBody>
          <a:bodyPr wrap="square">
            <a:spAutoFit/>
          </a:bodyPr>
          <a:lstStyle/>
          <a:p>
            <a:r>
              <a:rPr lang="en-US" altLang="zh-CN" sz="2000" dirty="0" smtClean="0"/>
              <a:t>       </a:t>
            </a:r>
            <a:r>
              <a:rPr lang="en-US" altLang="zh-CN" sz="2000" dirty="0" err="1" smtClean="0"/>
              <a:t>elif</a:t>
            </a:r>
            <a:r>
              <a:rPr lang="en-US" altLang="zh-CN" sz="2000" dirty="0" smtClean="0"/>
              <a:t> </a:t>
            </a:r>
            <a:r>
              <a:rPr lang="en-US" altLang="zh-CN" sz="2000" dirty="0"/>
              <a:t>(</a:t>
            </a:r>
            <a:r>
              <a:rPr lang="en-US" altLang="zh-CN" sz="2000" dirty="0" err="1"/>
              <a:t>maxY-minY</a:t>
            </a:r>
            <a:r>
              <a:rPr lang="en-US" altLang="zh-CN" sz="2000" dirty="0"/>
              <a:t>)&gt;0 and (</a:t>
            </a:r>
            <a:r>
              <a:rPr lang="en-US" altLang="zh-CN" sz="2000" dirty="0" err="1"/>
              <a:t>maxX-minX</a:t>
            </a:r>
            <a:r>
              <a:rPr lang="en-US" altLang="zh-CN" sz="2000" dirty="0"/>
              <a:t>)&gt;0:</a:t>
            </a:r>
          </a:p>
          <a:p>
            <a:r>
              <a:rPr lang="en-US" altLang="zh-CN" sz="2000" dirty="0"/>
              <a:t>            #</a:t>
            </a:r>
            <a:r>
              <a:rPr lang="zh-CN" altLang="en-US" sz="2000" dirty="0"/>
              <a:t>直线为</a:t>
            </a:r>
            <a:r>
              <a:rPr lang="en-US" altLang="zh-CN" sz="2000" dirty="0"/>
              <a:t>60</a:t>
            </a:r>
            <a:r>
              <a:rPr lang="zh-CN" altLang="en-US" sz="2000" dirty="0"/>
              <a:t>度方向</a:t>
            </a:r>
          </a:p>
          <a:p>
            <a:r>
              <a:rPr lang="zh-CN" altLang="en-US" sz="2000" dirty="0"/>
              <a:t>            </a:t>
            </a:r>
            <a:r>
              <a:rPr lang="en-US" altLang="zh-CN" sz="2000" dirty="0"/>
              <a:t>point2 = [minX+dx_2,minY+dy_2]</a:t>
            </a:r>
          </a:p>
          <a:p>
            <a:r>
              <a:rPr lang="en-US" altLang="zh-CN" sz="2000" dirty="0"/>
              <a:t>            point4 = [minX+dx_4,minY+dy_4]</a:t>
            </a:r>
          </a:p>
          <a:p>
            <a:r>
              <a:rPr lang="en-US" altLang="zh-CN" sz="2000" dirty="0"/>
              <a:t>            </a:t>
            </a:r>
            <a:r>
              <a:rPr lang="en-US" altLang="zh-CN" sz="2000" dirty="0" err="1"/>
              <a:t>midPoint</a:t>
            </a:r>
            <a:r>
              <a:rPr lang="en-US" altLang="zh-CN" sz="2000" dirty="0"/>
              <a:t> = [</a:t>
            </a:r>
            <a:r>
              <a:rPr lang="en-US" altLang="zh-CN" sz="2000" dirty="0" err="1"/>
              <a:t>minX+dx_m,minY+dy_m</a:t>
            </a:r>
            <a:r>
              <a:rPr lang="en-US" altLang="zh-CN" sz="2000" dirty="0"/>
              <a:t>]</a:t>
            </a:r>
          </a:p>
          <a:p>
            <a:r>
              <a:rPr lang="en-US" altLang="zh-CN" sz="2000" dirty="0"/>
              <a:t>            point3 = [</a:t>
            </a:r>
            <a:r>
              <a:rPr lang="en-US" altLang="zh-CN" sz="2000" dirty="0" err="1"/>
              <a:t>midPoint</a:t>
            </a:r>
            <a:r>
              <a:rPr lang="en-US" altLang="zh-CN" sz="2000" dirty="0"/>
              <a:t>[0]-dx_3,midPoint[1]+dy_3]</a:t>
            </a:r>
          </a:p>
          <a:p>
            <a:endParaRPr lang="en-US" altLang="zh-CN" sz="2000" dirty="0"/>
          </a:p>
          <a:p>
            <a:r>
              <a:rPr lang="en-US" altLang="zh-CN" sz="2000" dirty="0"/>
              <a:t>        </a:t>
            </a:r>
            <a:r>
              <a:rPr lang="en-US" altLang="zh-CN" sz="2000" dirty="0" err="1"/>
              <a:t>elif</a:t>
            </a:r>
            <a:r>
              <a:rPr lang="en-US" altLang="zh-CN" sz="2000" dirty="0"/>
              <a:t> (</a:t>
            </a:r>
            <a:r>
              <a:rPr lang="en-US" altLang="zh-CN" sz="2000" dirty="0" err="1"/>
              <a:t>maxY-minY</a:t>
            </a:r>
            <a:r>
              <a:rPr lang="en-US" altLang="zh-CN" sz="2000" dirty="0"/>
              <a:t>)&gt;0 and (</a:t>
            </a:r>
            <a:r>
              <a:rPr lang="en-US" altLang="zh-CN" sz="2000" dirty="0" err="1"/>
              <a:t>maxX-minX</a:t>
            </a:r>
            <a:r>
              <a:rPr lang="en-US" altLang="zh-CN" sz="2000" dirty="0"/>
              <a:t>)&lt;0:</a:t>
            </a:r>
          </a:p>
          <a:p>
            <a:r>
              <a:rPr lang="en-US" altLang="zh-CN" sz="2000" dirty="0"/>
              <a:t>            #</a:t>
            </a:r>
            <a:r>
              <a:rPr lang="zh-CN" altLang="en-US" sz="2000" dirty="0"/>
              <a:t>直线为</a:t>
            </a:r>
            <a:r>
              <a:rPr lang="en-US" altLang="zh-CN" sz="2000" dirty="0"/>
              <a:t>120</a:t>
            </a:r>
            <a:r>
              <a:rPr lang="zh-CN" altLang="en-US" sz="2000" dirty="0"/>
              <a:t>度方向</a:t>
            </a:r>
          </a:p>
          <a:p>
            <a:r>
              <a:rPr lang="zh-CN" altLang="en-US" sz="2000" dirty="0"/>
              <a:t>            </a:t>
            </a:r>
            <a:r>
              <a:rPr lang="en-US" altLang="zh-CN" sz="2000" dirty="0"/>
              <a:t>point2 = [minX-dx_2,minY+dy_2]</a:t>
            </a:r>
          </a:p>
          <a:p>
            <a:r>
              <a:rPr lang="en-US" altLang="zh-CN" sz="2000" dirty="0"/>
              <a:t>            point4 = [minX-dx_4,minY+dy_4]</a:t>
            </a:r>
          </a:p>
          <a:p>
            <a:r>
              <a:rPr lang="en-US" altLang="zh-CN" sz="2000" dirty="0"/>
              <a:t>            </a:t>
            </a:r>
            <a:r>
              <a:rPr lang="en-US" altLang="zh-CN" sz="2000" dirty="0" err="1"/>
              <a:t>midPoint</a:t>
            </a:r>
            <a:r>
              <a:rPr lang="en-US" altLang="zh-CN" sz="2000" dirty="0"/>
              <a:t> = [</a:t>
            </a:r>
            <a:r>
              <a:rPr lang="en-US" altLang="zh-CN" sz="2000" dirty="0" err="1"/>
              <a:t>minX-dx_m,minY+dy_m</a:t>
            </a:r>
            <a:r>
              <a:rPr lang="en-US" altLang="zh-CN" sz="2000" dirty="0"/>
              <a:t>]</a:t>
            </a:r>
          </a:p>
          <a:p>
            <a:r>
              <a:rPr lang="en-US" altLang="zh-CN" sz="2000" dirty="0"/>
              <a:t>            point3 = [</a:t>
            </a:r>
            <a:r>
              <a:rPr lang="en-US" altLang="zh-CN" sz="2000" dirty="0" err="1"/>
              <a:t>midPoint</a:t>
            </a:r>
            <a:r>
              <a:rPr lang="en-US" altLang="zh-CN" sz="2000" dirty="0"/>
              <a:t>[0]-dx_3,midPoint[1]-dy_3</a:t>
            </a:r>
            <a:r>
              <a:rPr lang="en-US" altLang="zh-CN" sz="2000" dirty="0" smtClean="0"/>
              <a:t>]</a:t>
            </a:r>
          </a:p>
          <a:p>
            <a:endParaRPr lang="en-US" altLang="zh-CN" sz="2000" dirty="0"/>
          </a:p>
          <a:p>
            <a:r>
              <a:rPr lang="en-US" altLang="zh-CN" sz="2000" dirty="0" smtClean="0"/>
              <a:t>        </a:t>
            </a:r>
            <a:r>
              <a:rPr lang="en-US" altLang="zh-CN" sz="2000" dirty="0" err="1" smtClean="0"/>
              <a:t>elif</a:t>
            </a:r>
            <a:r>
              <a:rPr lang="en-US" altLang="zh-CN" sz="2000" dirty="0" smtClean="0"/>
              <a:t> </a:t>
            </a:r>
            <a:r>
              <a:rPr lang="en-US" altLang="zh-CN" sz="2000" dirty="0"/>
              <a:t>(</a:t>
            </a:r>
            <a:r>
              <a:rPr lang="en-US" altLang="zh-CN" sz="2000" dirty="0" err="1"/>
              <a:t>maxY-minY</a:t>
            </a:r>
            <a:r>
              <a:rPr lang="en-US" altLang="zh-CN" sz="2000" dirty="0"/>
              <a:t>)==0 and (</a:t>
            </a:r>
            <a:r>
              <a:rPr lang="en-US" altLang="zh-CN" sz="2000" dirty="0" err="1"/>
              <a:t>maxX-minX</a:t>
            </a:r>
            <a:r>
              <a:rPr lang="en-US" altLang="zh-CN" sz="2000" dirty="0"/>
              <a:t>)&lt;0:</a:t>
            </a:r>
          </a:p>
          <a:p>
            <a:r>
              <a:rPr lang="en-US" altLang="zh-CN" sz="2000" dirty="0"/>
              <a:t>            #</a:t>
            </a:r>
            <a:r>
              <a:rPr lang="zh-CN" altLang="en-US" sz="2000" dirty="0"/>
              <a:t>直线为</a:t>
            </a:r>
            <a:r>
              <a:rPr lang="en-US" altLang="zh-CN" sz="2000" dirty="0"/>
              <a:t>180</a:t>
            </a:r>
            <a:r>
              <a:rPr lang="zh-CN" altLang="en-US" sz="2000" dirty="0"/>
              <a:t>度方向 </a:t>
            </a:r>
          </a:p>
          <a:p>
            <a:r>
              <a:rPr lang="zh-CN" altLang="en-US" sz="2000" dirty="0"/>
              <a:t>            </a:t>
            </a:r>
            <a:r>
              <a:rPr lang="en-US" altLang="zh-CN" sz="2000" dirty="0"/>
              <a:t>point2 = [minX-dx_2,minY+dy_2]</a:t>
            </a:r>
          </a:p>
          <a:p>
            <a:r>
              <a:rPr lang="en-US" altLang="zh-CN" sz="2000" dirty="0"/>
              <a:t>            point4 = [minX-dx_4,minY+dy_4]</a:t>
            </a:r>
          </a:p>
          <a:p>
            <a:r>
              <a:rPr lang="en-US" altLang="zh-CN" sz="2000" dirty="0"/>
              <a:t>            </a:t>
            </a:r>
            <a:r>
              <a:rPr lang="en-US" altLang="zh-CN" sz="2000" dirty="0" err="1"/>
              <a:t>midPoint</a:t>
            </a:r>
            <a:r>
              <a:rPr lang="en-US" altLang="zh-CN" sz="2000" dirty="0"/>
              <a:t> = [</a:t>
            </a:r>
            <a:r>
              <a:rPr lang="en-US" altLang="zh-CN" sz="2000" dirty="0" err="1"/>
              <a:t>minX-dx_m,minY+dy_m</a:t>
            </a:r>
            <a:r>
              <a:rPr lang="en-US" altLang="zh-CN" sz="2000" dirty="0"/>
              <a:t>]</a:t>
            </a:r>
          </a:p>
          <a:p>
            <a:r>
              <a:rPr lang="en-US" altLang="zh-CN" sz="2000" dirty="0"/>
              <a:t>            point3 = [</a:t>
            </a:r>
            <a:r>
              <a:rPr lang="en-US" altLang="zh-CN" sz="2000" dirty="0" err="1"/>
              <a:t>midPoint</a:t>
            </a:r>
            <a:r>
              <a:rPr lang="en-US" altLang="zh-CN" sz="2000" dirty="0"/>
              <a:t>[0]+dx_3,midPoint[1]-dy_3]</a:t>
            </a:r>
            <a:endParaRPr lang="zh-CN" altLang="en-US" sz="2000" dirty="0"/>
          </a:p>
        </p:txBody>
      </p:sp>
    </p:spTree>
    <p:extLst>
      <p:ext uri="{BB962C8B-B14F-4D97-AF65-F5344CB8AC3E}">
        <p14:creationId xmlns:p14="http://schemas.microsoft.com/office/powerpoint/2010/main" val="313389776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8" y="474345"/>
            <a:ext cx="7776864" cy="5940088"/>
          </a:xfrm>
          <a:prstGeom prst="rect">
            <a:avLst/>
          </a:prstGeom>
        </p:spPr>
        <p:txBody>
          <a:bodyPr wrap="square">
            <a:spAutoFit/>
          </a:bodyPr>
          <a:lstStyle/>
          <a:p>
            <a:r>
              <a:rPr lang="en-US" altLang="zh-CN" sz="2000" dirty="0" smtClean="0"/>
              <a:t>       </a:t>
            </a:r>
            <a:r>
              <a:rPr lang="en-US" altLang="zh-CN" sz="2000" dirty="0" err="1" smtClean="0"/>
              <a:t>elif</a:t>
            </a:r>
            <a:r>
              <a:rPr lang="en-US" altLang="zh-CN" sz="2000" dirty="0" smtClean="0"/>
              <a:t> </a:t>
            </a:r>
            <a:r>
              <a:rPr lang="en-US" altLang="zh-CN" sz="2000" dirty="0"/>
              <a:t>(</a:t>
            </a:r>
            <a:r>
              <a:rPr lang="en-US" altLang="zh-CN" sz="2000" dirty="0" err="1"/>
              <a:t>maxY-minY</a:t>
            </a:r>
            <a:r>
              <a:rPr lang="en-US" altLang="zh-CN" sz="2000" dirty="0"/>
              <a:t>)&lt;0 and (</a:t>
            </a:r>
            <a:r>
              <a:rPr lang="en-US" altLang="zh-CN" sz="2000" dirty="0" err="1"/>
              <a:t>maxX-minX</a:t>
            </a:r>
            <a:r>
              <a:rPr lang="en-US" altLang="zh-CN" sz="2000" dirty="0"/>
              <a:t>)&lt;0:</a:t>
            </a:r>
          </a:p>
          <a:p>
            <a:r>
              <a:rPr lang="en-US" altLang="zh-CN" sz="2000" dirty="0"/>
              <a:t>            #</a:t>
            </a:r>
            <a:r>
              <a:rPr lang="zh-CN" altLang="en-US" sz="2000" dirty="0"/>
              <a:t>直线为</a:t>
            </a:r>
            <a:r>
              <a:rPr lang="en-US" altLang="zh-CN" sz="2000" dirty="0"/>
              <a:t>240</a:t>
            </a:r>
            <a:r>
              <a:rPr lang="zh-CN" altLang="en-US" sz="2000" dirty="0"/>
              <a:t>度方向</a:t>
            </a:r>
          </a:p>
          <a:p>
            <a:r>
              <a:rPr lang="zh-CN" altLang="en-US" sz="2000" dirty="0"/>
              <a:t>            </a:t>
            </a:r>
            <a:r>
              <a:rPr lang="en-US" altLang="zh-CN" sz="2000" dirty="0"/>
              <a:t>point2 = [minX-dx_2,minY-dy_2]</a:t>
            </a:r>
          </a:p>
          <a:p>
            <a:r>
              <a:rPr lang="en-US" altLang="zh-CN" sz="2000" dirty="0"/>
              <a:t>            point4 = [minX-dx_4,minY-dy_4]</a:t>
            </a:r>
          </a:p>
          <a:p>
            <a:r>
              <a:rPr lang="en-US" altLang="zh-CN" sz="2000" dirty="0"/>
              <a:t>            </a:t>
            </a:r>
            <a:r>
              <a:rPr lang="en-US" altLang="zh-CN" sz="2000" dirty="0" err="1"/>
              <a:t>midPoint</a:t>
            </a:r>
            <a:r>
              <a:rPr lang="en-US" altLang="zh-CN" sz="2000" dirty="0"/>
              <a:t> = [</a:t>
            </a:r>
            <a:r>
              <a:rPr lang="en-US" altLang="zh-CN" sz="2000" dirty="0" err="1"/>
              <a:t>minX-dx_m,minY-dy_m</a:t>
            </a:r>
            <a:r>
              <a:rPr lang="en-US" altLang="zh-CN" sz="2000" dirty="0"/>
              <a:t>]</a:t>
            </a:r>
          </a:p>
          <a:p>
            <a:r>
              <a:rPr lang="en-US" altLang="zh-CN" sz="2000" dirty="0"/>
              <a:t>            point3 = [</a:t>
            </a:r>
            <a:r>
              <a:rPr lang="en-US" altLang="zh-CN" sz="2000" dirty="0" err="1"/>
              <a:t>midPoint</a:t>
            </a:r>
            <a:r>
              <a:rPr lang="en-US" altLang="zh-CN" sz="2000" dirty="0"/>
              <a:t>[0]+dx_3,midPoint[1]-dy_3]</a:t>
            </a:r>
          </a:p>
          <a:p>
            <a:r>
              <a:rPr lang="en-US" altLang="zh-CN" sz="2000" dirty="0"/>
              <a:t>            </a:t>
            </a:r>
          </a:p>
          <a:p>
            <a:r>
              <a:rPr lang="en-US" altLang="zh-CN" sz="2000" dirty="0"/>
              <a:t>        </a:t>
            </a:r>
            <a:r>
              <a:rPr lang="en-US" altLang="zh-CN" sz="2000" dirty="0" err="1"/>
              <a:t>elif</a:t>
            </a:r>
            <a:r>
              <a:rPr lang="en-US" altLang="zh-CN" sz="2000" dirty="0"/>
              <a:t> (</a:t>
            </a:r>
            <a:r>
              <a:rPr lang="en-US" altLang="zh-CN" sz="2000" dirty="0" err="1"/>
              <a:t>maxY-minY</a:t>
            </a:r>
            <a:r>
              <a:rPr lang="en-US" altLang="zh-CN" sz="2000" dirty="0"/>
              <a:t>)&lt;0 and (</a:t>
            </a:r>
            <a:r>
              <a:rPr lang="en-US" altLang="zh-CN" sz="2000" dirty="0" err="1"/>
              <a:t>maxX-minX</a:t>
            </a:r>
            <a:r>
              <a:rPr lang="en-US" altLang="zh-CN" sz="2000" dirty="0"/>
              <a:t>)&gt;0:</a:t>
            </a:r>
          </a:p>
          <a:p>
            <a:r>
              <a:rPr lang="en-US" altLang="zh-CN" sz="2000" dirty="0"/>
              <a:t>            #</a:t>
            </a:r>
            <a:r>
              <a:rPr lang="zh-CN" altLang="en-US" sz="2000" dirty="0"/>
              <a:t>直线为</a:t>
            </a:r>
            <a:r>
              <a:rPr lang="en-US" altLang="zh-CN" sz="2000" dirty="0"/>
              <a:t>300</a:t>
            </a:r>
            <a:r>
              <a:rPr lang="zh-CN" altLang="en-US" sz="2000" dirty="0"/>
              <a:t>度方向</a:t>
            </a:r>
          </a:p>
          <a:p>
            <a:r>
              <a:rPr lang="zh-CN" altLang="en-US" sz="2000" dirty="0"/>
              <a:t>            </a:t>
            </a:r>
            <a:r>
              <a:rPr lang="en-US" altLang="zh-CN" sz="2000" dirty="0"/>
              <a:t>point2 = [minX+dx_2,minY-dy_2]</a:t>
            </a:r>
          </a:p>
          <a:p>
            <a:r>
              <a:rPr lang="en-US" altLang="zh-CN" sz="2000" dirty="0"/>
              <a:t>            point4 = [minX+dx_4,minY-dy_4]</a:t>
            </a:r>
          </a:p>
          <a:p>
            <a:r>
              <a:rPr lang="en-US" altLang="zh-CN" sz="2000" dirty="0"/>
              <a:t>            </a:t>
            </a:r>
            <a:r>
              <a:rPr lang="en-US" altLang="zh-CN" sz="2000" dirty="0" err="1"/>
              <a:t>midPoint</a:t>
            </a:r>
            <a:r>
              <a:rPr lang="en-US" altLang="zh-CN" sz="2000" dirty="0"/>
              <a:t> = [</a:t>
            </a:r>
            <a:r>
              <a:rPr lang="en-US" altLang="zh-CN" sz="2000" dirty="0" err="1"/>
              <a:t>minX+dx_m,minY-dy_m</a:t>
            </a:r>
            <a:r>
              <a:rPr lang="en-US" altLang="zh-CN" sz="2000" dirty="0"/>
              <a:t>]</a:t>
            </a:r>
          </a:p>
          <a:p>
            <a:r>
              <a:rPr lang="en-US" altLang="zh-CN" sz="2000" dirty="0"/>
              <a:t>            point3 = [</a:t>
            </a:r>
            <a:r>
              <a:rPr lang="en-US" altLang="zh-CN" sz="2000" dirty="0" err="1"/>
              <a:t>midPoint</a:t>
            </a:r>
            <a:r>
              <a:rPr lang="en-US" altLang="zh-CN" sz="2000" dirty="0"/>
              <a:t>[0]+dx_3,midPoint[1]+dy_3]</a:t>
            </a:r>
          </a:p>
          <a:p>
            <a:endParaRPr lang="en-US" altLang="zh-CN" sz="2000" dirty="0"/>
          </a:p>
          <a:p>
            <a:r>
              <a:rPr lang="en-US" altLang="zh-CN" sz="2000" dirty="0"/>
              <a:t>        </a:t>
            </a:r>
            <a:r>
              <a:rPr lang="en-US" altLang="zh-CN" sz="2000" dirty="0" err="1"/>
              <a:t>tempList.append</a:t>
            </a:r>
            <a:r>
              <a:rPr lang="en-US" altLang="zh-CN" sz="2000" dirty="0"/>
              <a:t>(point1+point2)</a:t>
            </a:r>
          </a:p>
          <a:p>
            <a:r>
              <a:rPr lang="en-US" altLang="zh-CN" sz="2000" dirty="0"/>
              <a:t>        </a:t>
            </a:r>
            <a:r>
              <a:rPr lang="en-US" altLang="zh-CN" sz="2000" dirty="0" err="1"/>
              <a:t>tempList.append</a:t>
            </a:r>
            <a:r>
              <a:rPr lang="en-US" altLang="zh-CN" sz="2000" dirty="0"/>
              <a:t>(point2+point3)</a:t>
            </a:r>
          </a:p>
          <a:p>
            <a:r>
              <a:rPr lang="en-US" altLang="zh-CN" sz="2000" dirty="0"/>
              <a:t>        </a:t>
            </a:r>
            <a:r>
              <a:rPr lang="en-US" altLang="zh-CN" sz="2000" dirty="0" err="1"/>
              <a:t>tempList.append</a:t>
            </a:r>
            <a:r>
              <a:rPr lang="en-US" altLang="zh-CN" sz="2000" dirty="0"/>
              <a:t>(point3+point4)</a:t>
            </a:r>
          </a:p>
          <a:p>
            <a:r>
              <a:rPr lang="en-US" altLang="zh-CN" sz="2000" dirty="0"/>
              <a:t>        </a:t>
            </a:r>
            <a:r>
              <a:rPr lang="en-US" altLang="zh-CN" sz="2000" dirty="0" err="1"/>
              <a:t>tempList.append</a:t>
            </a:r>
            <a:r>
              <a:rPr lang="en-US" altLang="zh-CN" sz="2000" dirty="0"/>
              <a:t>(point4+point5)</a:t>
            </a:r>
          </a:p>
          <a:p>
            <a:r>
              <a:rPr lang="en-US" altLang="zh-CN" sz="2000" dirty="0"/>
              <a:t>    </a:t>
            </a:r>
            <a:r>
              <a:rPr lang="en-US" altLang="zh-CN" sz="2000" dirty="0" err="1"/>
              <a:t>lineList</a:t>
            </a:r>
            <a:r>
              <a:rPr lang="en-US" altLang="zh-CN" sz="2000" dirty="0"/>
              <a:t> = </a:t>
            </a:r>
            <a:r>
              <a:rPr lang="en-US" altLang="zh-CN" sz="2000" dirty="0" err="1"/>
              <a:t>tempList</a:t>
            </a:r>
            <a:endParaRPr lang="zh-CN" altLang="en-US" sz="2000" dirty="0"/>
          </a:p>
        </p:txBody>
      </p:sp>
    </p:spTree>
    <p:extLst>
      <p:ext uri="{BB962C8B-B14F-4D97-AF65-F5344CB8AC3E}">
        <p14:creationId xmlns:p14="http://schemas.microsoft.com/office/powerpoint/2010/main" val="2777133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764704"/>
            <a:ext cx="8352928" cy="4985980"/>
          </a:xfrm>
          <a:prstGeom prst="rect">
            <a:avLst/>
          </a:prstGeom>
        </p:spPr>
        <p:txBody>
          <a:bodyPr wrap="square">
            <a:spAutoFit/>
          </a:bodyPr>
          <a:lstStyle/>
          <a:p>
            <a:r>
              <a:rPr lang="en-US" altLang="zh-CN" sz="2000" dirty="0"/>
              <a:t>import </a:t>
            </a:r>
            <a:r>
              <a:rPr lang="en-US" altLang="zh-CN" sz="2000" dirty="0" err="1"/>
              <a:t>arcpy</a:t>
            </a:r>
            <a:endParaRPr lang="en-US" altLang="zh-CN" sz="2000" dirty="0"/>
          </a:p>
          <a:p>
            <a:r>
              <a:rPr lang="en-US" altLang="zh-CN" sz="2000" dirty="0"/>
              <a:t>point = </a:t>
            </a:r>
            <a:r>
              <a:rPr lang="en-US" altLang="zh-CN" sz="2000" dirty="0" err="1"/>
              <a:t>arcpy.Point</a:t>
            </a:r>
            <a:r>
              <a:rPr lang="en-US" altLang="zh-CN" sz="2000" dirty="0"/>
              <a:t>()</a:t>
            </a:r>
          </a:p>
          <a:p>
            <a:r>
              <a:rPr lang="en-US" altLang="zh-CN" sz="2000" dirty="0"/>
              <a:t>array = </a:t>
            </a:r>
            <a:r>
              <a:rPr lang="en-US" altLang="zh-CN" sz="2000" dirty="0" err="1"/>
              <a:t>arcpy.Array</a:t>
            </a:r>
            <a:r>
              <a:rPr lang="en-US" altLang="zh-CN" sz="2000" dirty="0"/>
              <a:t>()</a:t>
            </a:r>
          </a:p>
          <a:p>
            <a:r>
              <a:rPr lang="en-US" altLang="zh-CN" sz="2000" dirty="0" err="1"/>
              <a:t>featureList</a:t>
            </a:r>
            <a:r>
              <a:rPr lang="en-US" altLang="zh-CN" sz="2000" dirty="0"/>
              <a:t> = []</a:t>
            </a:r>
          </a:p>
          <a:p>
            <a:r>
              <a:rPr lang="en-US" altLang="zh-CN" sz="2000" dirty="0"/>
              <a:t>for line in </a:t>
            </a:r>
            <a:r>
              <a:rPr lang="en-US" altLang="zh-CN" sz="2000" dirty="0" err="1"/>
              <a:t>lineList</a:t>
            </a:r>
            <a:r>
              <a:rPr lang="en-US" altLang="zh-CN" sz="2000" dirty="0"/>
              <a:t>:    </a:t>
            </a:r>
          </a:p>
          <a:p>
            <a:r>
              <a:rPr lang="en-US" altLang="zh-CN" sz="2000" dirty="0"/>
              <a:t>    </a:t>
            </a:r>
            <a:r>
              <a:rPr lang="en-US" altLang="zh-CN" sz="2000" dirty="0" err="1"/>
              <a:t>point.X</a:t>
            </a:r>
            <a:r>
              <a:rPr lang="en-US" altLang="zh-CN" sz="2000" dirty="0"/>
              <a:t> = line[0]</a:t>
            </a:r>
          </a:p>
          <a:p>
            <a:r>
              <a:rPr lang="en-US" altLang="zh-CN" sz="2000" dirty="0"/>
              <a:t>    </a:t>
            </a:r>
            <a:r>
              <a:rPr lang="en-US" altLang="zh-CN" sz="2000" dirty="0" err="1"/>
              <a:t>point.Y</a:t>
            </a:r>
            <a:r>
              <a:rPr lang="en-US" altLang="zh-CN" sz="2000" dirty="0"/>
              <a:t> = line[1] </a:t>
            </a:r>
          </a:p>
          <a:p>
            <a:r>
              <a:rPr lang="en-US" altLang="zh-CN" sz="2000" dirty="0"/>
              <a:t>    </a:t>
            </a:r>
            <a:r>
              <a:rPr lang="en-US" altLang="zh-CN" sz="2000" dirty="0" err="1"/>
              <a:t>array.add</a:t>
            </a:r>
            <a:r>
              <a:rPr lang="en-US" altLang="zh-CN" sz="2000" dirty="0"/>
              <a:t>(point)</a:t>
            </a:r>
          </a:p>
          <a:p>
            <a:r>
              <a:rPr lang="en-US" altLang="zh-CN" sz="2000" dirty="0"/>
              <a:t>    </a:t>
            </a:r>
            <a:r>
              <a:rPr lang="en-US" altLang="zh-CN" sz="2000" dirty="0" err="1"/>
              <a:t>point.X</a:t>
            </a:r>
            <a:r>
              <a:rPr lang="en-US" altLang="zh-CN" sz="2000" dirty="0"/>
              <a:t> = line[2]</a:t>
            </a:r>
          </a:p>
          <a:p>
            <a:r>
              <a:rPr lang="en-US" altLang="zh-CN" sz="2000" dirty="0"/>
              <a:t>    </a:t>
            </a:r>
            <a:r>
              <a:rPr lang="en-US" altLang="zh-CN" sz="2000" dirty="0" err="1"/>
              <a:t>point.Y</a:t>
            </a:r>
            <a:r>
              <a:rPr lang="en-US" altLang="zh-CN" sz="2000" dirty="0"/>
              <a:t> = line[3]</a:t>
            </a:r>
          </a:p>
          <a:p>
            <a:r>
              <a:rPr lang="en-US" altLang="zh-CN" sz="2000" dirty="0"/>
              <a:t>    </a:t>
            </a:r>
            <a:r>
              <a:rPr lang="en-US" altLang="zh-CN" sz="2000" dirty="0" err="1"/>
              <a:t>array.add</a:t>
            </a:r>
            <a:r>
              <a:rPr lang="en-US" altLang="zh-CN" sz="2000" dirty="0"/>
              <a:t>(point)</a:t>
            </a:r>
          </a:p>
          <a:p>
            <a:r>
              <a:rPr lang="en-US" altLang="zh-CN" sz="2000" dirty="0"/>
              <a:t>    polyline = </a:t>
            </a:r>
            <a:r>
              <a:rPr lang="en-US" altLang="zh-CN" sz="2000" dirty="0" err="1"/>
              <a:t>arcpy.Polyline</a:t>
            </a:r>
            <a:r>
              <a:rPr lang="en-US" altLang="zh-CN" sz="2000" dirty="0"/>
              <a:t>(array)</a:t>
            </a:r>
          </a:p>
          <a:p>
            <a:r>
              <a:rPr lang="en-US" altLang="zh-CN" sz="2000" dirty="0"/>
              <a:t>    </a:t>
            </a:r>
            <a:r>
              <a:rPr lang="en-US" altLang="zh-CN" sz="2000" dirty="0" err="1"/>
              <a:t>featureList.append</a:t>
            </a:r>
            <a:r>
              <a:rPr lang="en-US" altLang="zh-CN" sz="2000" dirty="0"/>
              <a:t>(polyline)</a:t>
            </a:r>
          </a:p>
          <a:p>
            <a:r>
              <a:rPr lang="en-US" altLang="zh-CN" sz="2000" dirty="0"/>
              <a:t>    </a:t>
            </a:r>
            <a:r>
              <a:rPr lang="en-US" altLang="zh-CN" sz="2000" dirty="0" err="1"/>
              <a:t>array.removeAll</a:t>
            </a:r>
            <a:r>
              <a:rPr lang="en-US" altLang="zh-CN" sz="2000" dirty="0"/>
              <a:t>()</a:t>
            </a:r>
          </a:p>
          <a:p>
            <a:r>
              <a:rPr lang="en-US" altLang="zh-CN" sz="2000" dirty="0" err="1"/>
              <a:t>arcpy.CopyFeatures_management</a:t>
            </a:r>
            <a:r>
              <a:rPr lang="en-US" altLang="zh-CN" sz="2000" dirty="0"/>
              <a:t>(</a:t>
            </a:r>
            <a:r>
              <a:rPr lang="en-US" altLang="zh-CN" sz="2000" dirty="0" err="1"/>
              <a:t>featureList</a:t>
            </a:r>
            <a:r>
              <a:rPr lang="en-US" altLang="zh-CN" sz="2000" dirty="0"/>
              <a:t>, "c:\\data\\tmp\\polylines8.shp")</a:t>
            </a:r>
          </a:p>
          <a:p>
            <a:endParaRPr lang="en-US" altLang="zh-CN" dirty="0"/>
          </a:p>
        </p:txBody>
      </p:sp>
    </p:spTree>
    <p:extLst>
      <p:ext uri="{BB962C8B-B14F-4D97-AF65-F5344CB8AC3E}">
        <p14:creationId xmlns:p14="http://schemas.microsoft.com/office/powerpoint/2010/main" val="2323479506"/>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概述</a:t>
            </a:r>
            <a:endParaRPr lang="en-US" altLang="zh-CN" dirty="0"/>
          </a:p>
          <a:p>
            <a:r>
              <a:rPr lang="en-US" altLang="zh-CN" dirty="0" err="1" smtClean="0"/>
              <a:t>ArcPy</a:t>
            </a:r>
            <a:r>
              <a:rPr lang="zh-CN" altLang="en-US" dirty="0" smtClean="0"/>
              <a:t>基本的函数</a:t>
            </a:r>
            <a:r>
              <a:rPr lang="zh-CN" altLang="en-US" dirty="0"/>
              <a:t>和类</a:t>
            </a:r>
            <a:endParaRPr lang="en-US" altLang="zh-CN" dirty="0"/>
          </a:p>
          <a:p>
            <a:r>
              <a:rPr lang="en-US" altLang="zh-CN" dirty="0" err="1"/>
              <a:t>ArcPy</a:t>
            </a:r>
            <a:r>
              <a:rPr lang="zh-CN" altLang="en-US" dirty="0"/>
              <a:t>专题模块</a:t>
            </a:r>
            <a:endParaRPr lang="en-US" altLang="zh-CN" dirty="0"/>
          </a:p>
          <a:p>
            <a:r>
              <a:rPr lang="zh-CN" altLang="en-US" dirty="0"/>
              <a:t>开发实例</a:t>
            </a:r>
            <a:endParaRPr lang="en-US" altLang="zh-CN" dirty="0"/>
          </a:p>
          <a:p>
            <a:r>
              <a:rPr kumimoji="1" lang="en-US" altLang="zh-CN" b="1" u="sng" dirty="0">
                <a:solidFill>
                  <a:schemeClr val="accent2"/>
                </a:solidFill>
              </a:rPr>
              <a:t>Python add-ins</a:t>
            </a:r>
          </a:p>
        </p:txBody>
      </p:sp>
    </p:spTree>
    <p:extLst>
      <p:ext uri="{BB962C8B-B14F-4D97-AF65-F5344CB8AC3E}">
        <p14:creationId xmlns:p14="http://schemas.microsoft.com/office/powerpoint/2010/main" val="1158511431"/>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864" y="424783"/>
            <a:ext cx="8229600" cy="1060001"/>
          </a:xfrm>
        </p:spPr>
        <p:txBody>
          <a:bodyPr/>
          <a:lstStyle/>
          <a:p>
            <a:r>
              <a:rPr lang="zh-CN" altLang="en-US" dirty="0">
                <a:latin typeface="华文新魏" pitchFamily="2" charset="-122"/>
                <a:ea typeface="华文新魏" pitchFamily="2" charset="-122"/>
              </a:rPr>
              <a:t>什么是</a:t>
            </a:r>
            <a:r>
              <a:rPr lang="en-US" altLang="zh-CN" dirty="0">
                <a:latin typeface="华文新魏" pitchFamily="2" charset="-122"/>
                <a:ea typeface="华文新魏" pitchFamily="2" charset="-122"/>
              </a:rPr>
              <a:t>add-in</a:t>
            </a:r>
            <a:r>
              <a:rPr lang="zh-CN" altLang="en-US" dirty="0">
                <a:latin typeface="华文新魏" pitchFamily="2" charset="-122"/>
                <a:ea typeface="华文新魏" pitchFamily="2" charset="-122"/>
              </a:rPr>
              <a:t>？</a:t>
            </a:r>
          </a:p>
        </p:txBody>
      </p:sp>
      <p:sp>
        <p:nvSpPr>
          <p:cNvPr id="3" name="内容占位符 2"/>
          <p:cNvSpPr>
            <a:spLocks noGrp="1"/>
          </p:cNvSpPr>
          <p:nvPr>
            <p:ph idx="1"/>
          </p:nvPr>
        </p:nvSpPr>
        <p:spPr>
          <a:xfrm>
            <a:off x="457200" y="1556792"/>
            <a:ext cx="8229600" cy="4569371"/>
          </a:xfrm>
        </p:spPr>
        <p:txBody>
          <a:bodyPr/>
          <a:lstStyle/>
          <a:p>
            <a:r>
              <a:rPr lang="en-US" altLang="zh-CN" dirty="0"/>
              <a:t>ArcGIS </a:t>
            </a:r>
            <a:r>
              <a:rPr lang="en-US" altLang="zh-CN" dirty="0" smtClean="0"/>
              <a:t>Desktop</a:t>
            </a:r>
            <a:r>
              <a:rPr lang="zh-CN" altLang="en-US" dirty="0" smtClean="0"/>
              <a:t>支持二次开发，即能扩展</a:t>
            </a:r>
            <a:r>
              <a:rPr lang="en-US" altLang="zh-CN" dirty="0"/>
              <a:t>ArcGIS Desktop</a:t>
            </a:r>
            <a:r>
              <a:rPr lang="zh-CN" altLang="en-US" dirty="0" smtClean="0"/>
              <a:t>功能，扩展功能的主要方式是增加新的按钮或工具，新的按钮或工具可以增加到已有的工具条，也可以集成到一个新的工具条中。</a:t>
            </a:r>
            <a:endParaRPr lang="en-US" altLang="zh-CN" dirty="0" smtClean="0"/>
          </a:p>
          <a:p>
            <a:r>
              <a:rPr lang="zh-CN" altLang="en-US" dirty="0" smtClean="0"/>
              <a:t>开发新的扩展有多种方式，如</a:t>
            </a:r>
            <a:r>
              <a:rPr lang="en-US" altLang="zh-CN" dirty="0" smtClean="0"/>
              <a:t>COM</a:t>
            </a:r>
            <a:r>
              <a:rPr lang="zh-CN" altLang="en-US" dirty="0" smtClean="0"/>
              <a:t>组件</a:t>
            </a:r>
            <a:r>
              <a:rPr lang="zh-CN" altLang="en-US" dirty="0" smtClean="0"/>
              <a:t>对象模型。</a:t>
            </a:r>
            <a:endParaRPr lang="zh-CN" altLang="en-US" dirty="0" smtClean="0"/>
          </a:p>
        </p:txBody>
      </p:sp>
      <p:sp>
        <p:nvSpPr>
          <p:cNvPr id="4" name="Text Box 8"/>
          <p:cNvSpPr txBox="1">
            <a:spLocks noChangeArrowheads="1"/>
          </p:cNvSpPr>
          <p:nvPr/>
        </p:nvSpPr>
        <p:spPr bwMode="auto">
          <a:xfrm>
            <a:off x="612128" y="357635"/>
            <a:ext cx="647700" cy="9144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spcBef>
                <a:spcPct val="50000"/>
              </a:spcBef>
            </a:pPr>
            <a:r>
              <a:rPr lang="en-US" altLang="zh-CN" sz="5400" b="1" dirty="0"/>
              <a:t>1</a:t>
            </a:r>
          </a:p>
        </p:txBody>
      </p:sp>
    </p:spTree>
    <p:extLst>
      <p:ext uri="{BB962C8B-B14F-4D97-AF65-F5344CB8AC3E}">
        <p14:creationId xmlns:p14="http://schemas.microsoft.com/office/powerpoint/2010/main" val="1969725031"/>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ArcGIS</a:t>
            </a:r>
            <a:r>
              <a:rPr lang="zh-CN" altLang="en-US" dirty="0"/>
              <a:t>从</a:t>
            </a:r>
            <a:r>
              <a:rPr lang="en-US" altLang="zh-CN" dirty="0"/>
              <a:t>10.0</a:t>
            </a:r>
            <a:r>
              <a:rPr lang="zh-CN" altLang="en-US" dirty="0"/>
              <a:t>开始引入了一种新的扩展</a:t>
            </a:r>
            <a:r>
              <a:rPr lang="en-US" altLang="zh-CN" dirty="0"/>
              <a:t>ArcGIS Desktop</a:t>
            </a:r>
            <a:r>
              <a:rPr lang="zh-CN" altLang="en-US" dirty="0"/>
              <a:t>功能的方式，称为</a:t>
            </a:r>
            <a:r>
              <a:rPr lang="en-US" altLang="zh-CN" dirty="0"/>
              <a:t>add-in</a:t>
            </a:r>
            <a:r>
              <a:rPr lang="zh-CN" altLang="en-US" dirty="0"/>
              <a:t>。</a:t>
            </a:r>
            <a:r>
              <a:rPr lang="en-US" altLang="zh-CN" dirty="0"/>
              <a:t> add-in</a:t>
            </a:r>
            <a:r>
              <a:rPr lang="zh-CN" altLang="en-US" dirty="0"/>
              <a:t>是把用户定制的功能打包成一个压缩文件（称为</a:t>
            </a:r>
            <a:r>
              <a:rPr lang="en-US" altLang="zh-CN" dirty="0"/>
              <a:t>add-in</a:t>
            </a:r>
            <a:r>
              <a:rPr lang="zh-CN" altLang="en-US" dirty="0"/>
              <a:t>），该文件安装后可插入到</a:t>
            </a:r>
            <a:r>
              <a:rPr lang="en-US" altLang="zh-CN" dirty="0"/>
              <a:t>ArcGIS Desktop</a:t>
            </a:r>
            <a:r>
              <a:rPr lang="zh-CN" altLang="en-US" dirty="0"/>
              <a:t>应用中。与其它扩展方式（如</a:t>
            </a:r>
            <a:r>
              <a:rPr lang="en-US" altLang="zh-CN" dirty="0"/>
              <a:t>COM</a:t>
            </a:r>
            <a:r>
              <a:rPr lang="zh-CN" altLang="en-US" dirty="0"/>
              <a:t>组件对象模型）相比，更加方便。</a:t>
            </a:r>
          </a:p>
          <a:p>
            <a:endParaRPr lang="zh-CN" altLang="en-US" dirty="0"/>
          </a:p>
        </p:txBody>
      </p:sp>
    </p:spTree>
    <p:extLst>
      <p:ext uri="{BB962C8B-B14F-4D97-AF65-F5344CB8AC3E}">
        <p14:creationId xmlns:p14="http://schemas.microsoft.com/office/powerpoint/2010/main" val="36567408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smtClean="0"/>
              <a:t>在</a:t>
            </a:r>
            <a:r>
              <a:rPr lang="en-US" altLang="zh-CN" dirty="0" smtClean="0"/>
              <a:t>ArcGIS10.0</a:t>
            </a:r>
            <a:r>
              <a:rPr lang="zh-CN" altLang="en-US" dirty="0" smtClean="0"/>
              <a:t>时，只能通过</a:t>
            </a:r>
            <a:r>
              <a:rPr lang="en-US" altLang="zh-CN" dirty="0" smtClean="0"/>
              <a:t>.NET</a:t>
            </a:r>
            <a:r>
              <a:rPr lang="zh-CN" altLang="en-US" dirty="0" smtClean="0"/>
              <a:t>或</a:t>
            </a:r>
            <a:r>
              <a:rPr lang="en-US" altLang="zh-CN" dirty="0" smtClean="0"/>
              <a:t>Java</a:t>
            </a:r>
            <a:r>
              <a:rPr lang="zh-CN" altLang="en-US" dirty="0" smtClean="0"/>
              <a:t>创建</a:t>
            </a:r>
            <a:r>
              <a:rPr lang="en-US" altLang="zh-CN" dirty="0" smtClean="0"/>
              <a:t>Add-in</a:t>
            </a:r>
            <a:r>
              <a:rPr lang="zh-CN" altLang="en-US" dirty="0" smtClean="0"/>
              <a:t>，从</a:t>
            </a:r>
            <a:r>
              <a:rPr lang="en-US" altLang="zh-CN" dirty="0" smtClean="0"/>
              <a:t>ArcGIS 10.1</a:t>
            </a:r>
            <a:r>
              <a:rPr lang="zh-CN" altLang="en-US" dirty="0" smtClean="0"/>
              <a:t>开始，</a:t>
            </a:r>
            <a:r>
              <a:rPr lang="zh-CN" altLang="en-US" dirty="0"/>
              <a:t>也</a:t>
            </a:r>
            <a:r>
              <a:rPr lang="zh-CN" altLang="en-US" dirty="0" smtClean="0"/>
              <a:t>可以通过</a:t>
            </a:r>
            <a:r>
              <a:rPr lang="en-US" altLang="zh-CN" dirty="0" smtClean="0"/>
              <a:t>Python</a:t>
            </a:r>
            <a:r>
              <a:rPr lang="zh-CN" altLang="en-US" dirty="0" smtClean="0"/>
              <a:t>来创建</a:t>
            </a:r>
            <a:r>
              <a:rPr lang="en-US" altLang="zh-CN" dirty="0" smtClean="0"/>
              <a:t>Add-in</a:t>
            </a:r>
            <a:r>
              <a:rPr lang="zh-CN" altLang="en-US" dirty="0" smtClean="0"/>
              <a:t>。</a:t>
            </a:r>
            <a:endParaRPr lang="zh-CN" altLang="en-US" dirty="0"/>
          </a:p>
        </p:txBody>
      </p:sp>
    </p:spTree>
    <p:extLst>
      <p:ext uri="{BB962C8B-B14F-4D97-AF65-F5344CB8AC3E}">
        <p14:creationId xmlns:p14="http://schemas.microsoft.com/office/powerpoint/2010/main" val="14529092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24744"/>
            <a:ext cx="8075240" cy="5001419"/>
          </a:xfrm>
        </p:spPr>
        <p:txBody>
          <a:bodyPr/>
          <a:lstStyle/>
          <a:p>
            <a:r>
              <a:rPr lang="zh-CN" altLang="en-US" dirty="0" smtClean="0"/>
              <a:t>参数必须按顺序输入，如最后几个可选参数都为缺省参数，则可以不输入参数；如后面有输入参数，则前面的可选参数也必须输入（如缺省的话，则输入空字符</a:t>
            </a:r>
            <a:r>
              <a:rPr lang="en-US" altLang="zh-CN" dirty="0" smtClean="0"/>
              <a:t>“”</a:t>
            </a:r>
            <a:r>
              <a:rPr lang="zh-CN" altLang="en-US" dirty="0" smtClean="0"/>
              <a:t>），如：</a:t>
            </a:r>
            <a:r>
              <a:rPr lang="en-US" altLang="zh-CN" sz="2800" dirty="0" err="1" smtClean="0"/>
              <a:t>arcpy.CreateFeatureclass_management</a:t>
            </a:r>
            <a:r>
              <a:rPr lang="en-US" altLang="zh-CN" sz="2800" dirty="0" smtClean="0"/>
              <a:t>(</a:t>
            </a:r>
            <a:r>
              <a:rPr lang="en-US" altLang="zh-CN" sz="2800" dirty="0" err="1"/>
              <a:t>out</a:t>
            </a:r>
            <a:r>
              <a:rPr lang="en-US" altLang="zh-CN" sz="2800" dirty="0" err="1" smtClean="0"/>
              <a:t>putWorkspace</a:t>
            </a:r>
            <a:r>
              <a:rPr lang="en-US" altLang="zh-CN" sz="2800" dirty="0"/>
              <a:t>, </a:t>
            </a:r>
            <a:r>
              <a:rPr lang="en-US" altLang="zh-CN" sz="2800" dirty="0" err="1"/>
              <a:t>outputName</a:t>
            </a:r>
            <a:r>
              <a:rPr lang="en-US" altLang="zh-CN" sz="2800" dirty="0"/>
              <a:t>,"POLYLINE", "", "", "", </a:t>
            </a:r>
            <a:r>
              <a:rPr lang="en-US" altLang="zh-CN" sz="2800" dirty="0" err="1"/>
              <a:t>spatialRef</a:t>
            </a:r>
            <a:r>
              <a:rPr lang="en-US" altLang="zh-CN" sz="2800" dirty="0" smtClean="0"/>
              <a:t>)</a:t>
            </a:r>
            <a:r>
              <a:rPr lang="zh-CN" altLang="en-US" dirty="0" smtClean="0"/>
              <a:t>。</a:t>
            </a:r>
          </a:p>
          <a:p>
            <a:endParaRPr lang="zh-CN" altLang="en-US" dirty="0"/>
          </a:p>
        </p:txBody>
      </p:sp>
    </p:spTree>
    <p:extLst>
      <p:ext uri="{BB962C8B-B14F-4D97-AF65-F5344CB8AC3E}">
        <p14:creationId xmlns:p14="http://schemas.microsoft.com/office/powerpoint/2010/main" val="1216109276"/>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altLang="zh-CN" dirty="0" smtClean="0"/>
              <a:t>Python</a:t>
            </a:r>
            <a:r>
              <a:rPr lang="zh-CN" altLang="en-US" dirty="0" smtClean="0"/>
              <a:t>的</a:t>
            </a:r>
            <a:r>
              <a:rPr lang="en-US" altLang="zh-CN" dirty="0" smtClean="0"/>
              <a:t>add-in</a:t>
            </a:r>
            <a:r>
              <a:rPr lang="zh-CN" altLang="en-US" dirty="0" smtClean="0"/>
              <a:t>是一个扩展名为</a:t>
            </a:r>
            <a:r>
              <a:rPr lang="en-US" altLang="zh-CN" dirty="0" err="1" smtClean="0"/>
              <a:t>esriaddin</a:t>
            </a:r>
            <a:r>
              <a:rPr lang="zh-CN" altLang="en-US" dirty="0" smtClean="0"/>
              <a:t>的压缩文件，包含如下文件：</a:t>
            </a:r>
            <a:r>
              <a:rPr lang="en-US" altLang="zh-CN" dirty="0" smtClean="0"/>
              <a:t> </a:t>
            </a:r>
          </a:p>
          <a:p>
            <a:pPr lvl="1"/>
            <a:r>
              <a:rPr lang="en-US" altLang="zh-CN" dirty="0"/>
              <a:t>config.xml</a:t>
            </a:r>
            <a:r>
              <a:rPr lang="zh-CN" altLang="en-US" dirty="0" smtClean="0"/>
              <a:t>，</a:t>
            </a:r>
            <a:r>
              <a:rPr lang="en-US" altLang="zh-CN" dirty="0" smtClean="0"/>
              <a:t>XML</a:t>
            </a:r>
            <a:r>
              <a:rPr lang="zh-CN" altLang="en-US" dirty="0"/>
              <a:t>文件，定义静态的</a:t>
            </a:r>
            <a:r>
              <a:rPr lang="en-US" altLang="zh-CN" dirty="0"/>
              <a:t>add-in</a:t>
            </a:r>
            <a:r>
              <a:rPr lang="zh-CN" altLang="en-US" dirty="0"/>
              <a:t>属性，如作者、版本、标题、分类等。</a:t>
            </a:r>
            <a:endParaRPr lang="en-US" altLang="zh-CN" dirty="0"/>
          </a:p>
          <a:p>
            <a:pPr lvl="1"/>
            <a:r>
              <a:rPr lang="en-US" altLang="zh-CN" dirty="0" smtClean="0"/>
              <a:t>Python</a:t>
            </a:r>
            <a:r>
              <a:rPr lang="zh-CN" altLang="en-US" dirty="0"/>
              <a:t>脚本文件。</a:t>
            </a:r>
            <a:r>
              <a:rPr lang="en-US" altLang="zh-CN" dirty="0"/>
              <a:t> </a:t>
            </a:r>
          </a:p>
          <a:p>
            <a:pPr lvl="1"/>
            <a:r>
              <a:rPr lang="zh-CN" altLang="en-US" dirty="0" smtClean="0"/>
              <a:t>资源文件，如</a:t>
            </a:r>
            <a:r>
              <a:rPr lang="zh-CN" altLang="en-US" dirty="0"/>
              <a:t>图像，有时也包括支持</a:t>
            </a:r>
            <a:r>
              <a:rPr lang="en-US" altLang="zh-CN" dirty="0"/>
              <a:t>add-in</a:t>
            </a:r>
            <a:r>
              <a:rPr lang="zh-CN" altLang="en-US" dirty="0"/>
              <a:t>的数据。</a:t>
            </a:r>
            <a:endParaRPr lang="en-US" altLang="zh-CN" dirty="0"/>
          </a:p>
          <a:p>
            <a:endParaRPr lang="zh-CN" altLang="en-US" dirty="0"/>
          </a:p>
        </p:txBody>
      </p:sp>
    </p:spTree>
    <p:extLst>
      <p:ext uri="{BB962C8B-B14F-4D97-AF65-F5344CB8AC3E}">
        <p14:creationId xmlns:p14="http://schemas.microsoft.com/office/powerpoint/2010/main" val="2781212402"/>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smtClean="0"/>
              <a:t>由于是一个单一的压缩文件，</a:t>
            </a:r>
            <a:r>
              <a:rPr lang="en-US" altLang="zh-CN" dirty="0" smtClean="0"/>
              <a:t>add-in</a:t>
            </a:r>
            <a:r>
              <a:rPr lang="zh-CN" altLang="en-US" dirty="0" smtClean="0"/>
              <a:t>很容易通过文件拷贝、</a:t>
            </a:r>
            <a:r>
              <a:rPr lang="en-US" altLang="zh-CN" dirty="0" smtClean="0"/>
              <a:t>e-mail</a:t>
            </a:r>
            <a:r>
              <a:rPr lang="zh-CN" altLang="en-US" dirty="0" smtClean="0"/>
              <a:t>、网络发布等形式实现共享。</a:t>
            </a:r>
            <a:endParaRPr lang="en-US" altLang="zh-CN" dirty="0" smtClean="0"/>
          </a:p>
          <a:p>
            <a:r>
              <a:rPr lang="en-US" altLang="zh-CN" dirty="0" smtClean="0"/>
              <a:t>Add-ins</a:t>
            </a:r>
            <a:r>
              <a:rPr lang="zh-CN" altLang="en-US" dirty="0" smtClean="0"/>
              <a:t>只能在</a:t>
            </a:r>
            <a:r>
              <a:rPr lang="en-US" altLang="zh-CN" dirty="0" smtClean="0"/>
              <a:t>10.1</a:t>
            </a:r>
            <a:r>
              <a:rPr lang="zh-CN" altLang="en-US" dirty="0" smtClean="0"/>
              <a:t>及之后的版本上运行，不能在</a:t>
            </a:r>
            <a:r>
              <a:rPr lang="en-US" altLang="zh-CN" dirty="0" smtClean="0"/>
              <a:t>10.1</a:t>
            </a:r>
            <a:r>
              <a:rPr lang="zh-CN" altLang="en-US" dirty="0" smtClean="0"/>
              <a:t>之前的版本上运行。</a:t>
            </a:r>
            <a:endParaRPr lang="en-US" altLang="zh-CN" dirty="0" smtClean="0"/>
          </a:p>
          <a:p>
            <a:endParaRPr lang="zh-CN" altLang="en-US" dirty="0"/>
          </a:p>
        </p:txBody>
      </p:sp>
    </p:spTree>
    <p:extLst>
      <p:ext uri="{BB962C8B-B14F-4D97-AF65-F5344CB8AC3E}">
        <p14:creationId xmlns:p14="http://schemas.microsoft.com/office/powerpoint/2010/main" val="3634729004"/>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1"/>
            <a:ext cx="8229600" cy="1324744"/>
          </a:xfrm>
        </p:spPr>
        <p:txBody>
          <a:bodyPr/>
          <a:lstStyle/>
          <a:p>
            <a:r>
              <a:rPr lang="zh-CN" altLang="en-US" dirty="0"/>
              <a:t>详细信息</a:t>
            </a:r>
            <a:r>
              <a:rPr lang="zh-CN" altLang="en-US" dirty="0" smtClean="0"/>
              <a:t>可参阅</a:t>
            </a:r>
            <a:r>
              <a:rPr lang="en-US" altLang="zh-CN" dirty="0" smtClean="0"/>
              <a:t>ArcGIS</a:t>
            </a:r>
            <a:r>
              <a:rPr lang="zh-CN" altLang="en-US" dirty="0" smtClean="0"/>
              <a:t>帮助（</a:t>
            </a:r>
            <a:r>
              <a:rPr lang="en-US" altLang="zh-CN" dirty="0" smtClean="0"/>
              <a:t>Guide Books\ArcGIS Desktop Python add-ins</a:t>
            </a:r>
            <a:r>
              <a:rPr lang="zh-CN" altLang="en-US" dirty="0" smtClean="0"/>
              <a:t>）。</a:t>
            </a:r>
            <a:endParaRPr lang="en-US" altLang="zh-CN" dirty="0" smtClean="0"/>
          </a:p>
        </p:txBody>
      </p:sp>
    </p:spTree>
    <p:extLst>
      <p:ext uri="{BB962C8B-B14F-4D97-AF65-F5344CB8AC3E}">
        <p14:creationId xmlns:p14="http://schemas.microsoft.com/office/powerpoint/2010/main" val="2952849010"/>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501"/>
          <a:stretch/>
        </p:blipFill>
        <p:spPr bwMode="auto">
          <a:xfrm>
            <a:off x="355475" y="620688"/>
            <a:ext cx="8609013" cy="5188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203848" y="5933353"/>
            <a:ext cx="2677400" cy="461665"/>
          </a:xfrm>
          <a:prstGeom prst="rect">
            <a:avLst/>
          </a:prstGeom>
        </p:spPr>
        <p:txBody>
          <a:bodyPr wrap="none">
            <a:spAutoFit/>
          </a:bodyPr>
          <a:lstStyle/>
          <a:p>
            <a:r>
              <a:rPr lang="en-US" altLang="zh-CN" sz="2400" dirty="0"/>
              <a:t>Python </a:t>
            </a:r>
            <a:r>
              <a:rPr lang="en-US" altLang="zh-CN" sz="2400" dirty="0" smtClean="0"/>
              <a:t>add-ins</a:t>
            </a:r>
            <a:r>
              <a:rPr lang="zh-CN" altLang="en-US" sz="2400" dirty="0" smtClean="0"/>
              <a:t>帮助</a:t>
            </a:r>
            <a:endParaRPr lang="zh-CN" altLang="en-US" sz="2400" dirty="0"/>
          </a:p>
        </p:txBody>
      </p:sp>
    </p:spTree>
    <p:extLst>
      <p:ext uri="{BB962C8B-B14F-4D97-AF65-F5344CB8AC3E}">
        <p14:creationId xmlns:p14="http://schemas.microsoft.com/office/powerpoint/2010/main" val="2097017127"/>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6896" y="413792"/>
            <a:ext cx="8229600" cy="1143000"/>
          </a:xfrm>
        </p:spPr>
        <p:txBody>
          <a:bodyPr/>
          <a:lstStyle/>
          <a:p>
            <a:r>
              <a:rPr lang="zh-CN" altLang="en-US" dirty="0">
                <a:latin typeface="华文新魏" pitchFamily="2" charset="-122"/>
                <a:ea typeface="华文新魏" pitchFamily="2" charset="-122"/>
              </a:rPr>
              <a:t>如何构建</a:t>
            </a:r>
            <a:r>
              <a:rPr lang="en-US" altLang="zh-CN" dirty="0">
                <a:latin typeface="华文新魏" pitchFamily="2" charset="-122"/>
                <a:ea typeface="华文新魏" pitchFamily="2" charset="-122"/>
              </a:rPr>
              <a:t>Python Add-In</a:t>
            </a:r>
            <a:r>
              <a:rPr lang="zh-CN" altLang="en-US" dirty="0">
                <a:latin typeface="华文新魏" pitchFamily="2" charset="-122"/>
                <a:ea typeface="华文新魏" pitchFamily="2" charset="-122"/>
              </a:rPr>
              <a:t>？</a:t>
            </a:r>
          </a:p>
        </p:txBody>
      </p:sp>
      <p:sp>
        <p:nvSpPr>
          <p:cNvPr id="3" name="内容占位符 2"/>
          <p:cNvSpPr>
            <a:spLocks noGrp="1"/>
          </p:cNvSpPr>
          <p:nvPr>
            <p:ph idx="1"/>
          </p:nvPr>
        </p:nvSpPr>
        <p:spPr/>
        <p:txBody>
          <a:bodyPr>
            <a:normAutofit/>
          </a:bodyPr>
          <a:lstStyle/>
          <a:p>
            <a:r>
              <a:rPr lang="en-US" altLang="zh-CN" dirty="0" smtClean="0"/>
              <a:t>Python Add-In</a:t>
            </a:r>
            <a:r>
              <a:rPr lang="zh-CN" altLang="en-US" dirty="0" smtClean="0"/>
              <a:t>的构建包括以下三个步骤：</a:t>
            </a:r>
            <a:endParaRPr lang="en-US" altLang="zh-CN" dirty="0" smtClean="0"/>
          </a:p>
          <a:p>
            <a:pPr lvl="1"/>
            <a:r>
              <a:rPr lang="zh-CN" altLang="en-US" dirty="0" smtClean="0"/>
              <a:t>构建</a:t>
            </a:r>
            <a:r>
              <a:rPr lang="en-US" altLang="zh-CN" dirty="0"/>
              <a:t>python add-in</a:t>
            </a:r>
            <a:r>
              <a:rPr lang="zh-CN" altLang="en-US" dirty="0" smtClean="0"/>
              <a:t>框架（设计界面）。</a:t>
            </a:r>
            <a:r>
              <a:rPr lang="zh-CN" altLang="en-US" dirty="0" smtClean="0"/>
              <a:t>利用</a:t>
            </a:r>
            <a:r>
              <a:rPr lang="en-US" altLang="zh-CN" dirty="0" smtClean="0"/>
              <a:t>python add-in</a:t>
            </a:r>
            <a:r>
              <a:rPr lang="zh-CN" altLang="en-US" dirty="0" smtClean="0"/>
              <a:t>向导设置</a:t>
            </a:r>
            <a:r>
              <a:rPr lang="en-US" altLang="zh-CN" dirty="0" smtClean="0"/>
              <a:t>add-in</a:t>
            </a:r>
            <a:r>
              <a:rPr lang="zh-CN" altLang="en-US" dirty="0" smtClean="0"/>
              <a:t>的项目属性、组成元素、元素属性等。</a:t>
            </a:r>
            <a:endParaRPr lang="en-US" altLang="zh-CN" dirty="0" smtClean="0"/>
          </a:p>
          <a:p>
            <a:pPr lvl="1"/>
            <a:r>
              <a:rPr lang="zh-CN" altLang="en-US" dirty="0" smtClean="0"/>
              <a:t>编写</a:t>
            </a:r>
            <a:r>
              <a:rPr lang="en-US" altLang="zh-CN" dirty="0"/>
              <a:t>python</a:t>
            </a:r>
            <a:r>
              <a:rPr lang="zh-CN" altLang="en-US" dirty="0" smtClean="0"/>
              <a:t>程序。根据要响应的事件（如点击某个按钮），在相应的函数体中编写</a:t>
            </a:r>
            <a:r>
              <a:rPr lang="en-US" altLang="zh-CN" dirty="0" smtClean="0"/>
              <a:t>python</a:t>
            </a:r>
            <a:r>
              <a:rPr lang="zh-CN" altLang="en-US" dirty="0" smtClean="0"/>
              <a:t>程序。</a:t>
            </a:r>
            <a:endParaRPr lang="en-US" altLang="zh-CN" dirty="0" smtClean="0"/>
          </a:p>
          <a:p>
            <a:pPr lvl="1"/>
            <a:r>
              <a:rPr lang="zh-CN" altLang="en-US" dirty="0" smtClean="0"/>
              <a:t>文件打包。把创建的</a:t>
            </a:r>
            <a:r>
              <a:rPr lang="en-US" altLang="zh-CN" dirty="0"/>
              <a:t>python add-in</a:t>
            </a:r>
            <a:r>
              <a:rPr lang="zh-CN" altLang="en-US" dirty="0" smtClean="0"/>
              <a:t>打包</a:t>
            </a:r>
            <a:r>
              <a:rPr lang="zh-CN" altLang="en-US" dirty="0"/>
              <a:t>成一个压缩</a:t>
            </a:r>
            <a:r>
              <a:rPr lang="zh-CN" altLang="en-US" dirty="0" smtClean="0"/>
              <a:t>文件。</a:t>
            </a:r>
            <a:endParaRPr lang="en-US" altLang="zh-CN" dirty="0" smtClean="0"/>
          </a:p>
          <a:p>
            <a:pPr lvl="1"/>
            <a:endParaRPr lang="en-US" altLang="zh-CN" dirty="0" smtClean="0"/>
          </a:p>
        </p:txBody>
      </p:sp>
      <p:sp>
        <p:nvSpPr>
          <p:cNvPr id="4" name="Text Box 8"/>
          <p:cNvSpPr txBox="1">
            <a:spLocks noChangeArrowheads="1"/>
          </p:cNvSpPr>
          <p:nvPr/>
        </p:nvSpPr>
        <p:spPr bwMode="auto">
          <a:xfrm>
            <a:off x="612128" y="357635"/>
            <a:ext cx="647700" cy="9144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spcBef>
                <a:spcPct val="50000"/>
              </a:spcBef>
            </a:pPr>
            <a:r>
              <a:rPr lang="en-US" altLang="zh-CN" sz="5400" b="1" dirty="0"/>
              <a:t>2</a:t>
            </a:r>
          </a:p>
        </p:txBody>
      </p:sp>
    </p:spTree>
    <p:extLst>
      <p:ext uri="{BB962C8B-B14F-4D97-AF65-F5344CB8AC3E}">
        <p14:creationId xmlns:p14="http://schemas.microsoft.com/office/powerpoint/2010/main" val="1495603941"/>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332656"/>
            <a:ext cx="4824536" cy="936104"/>
          </a:xfrm>
          <a:solidFill>
            <a:schemeClr val="tx2">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anchor="ctr" anchorCtr="0" compatLnSpc="1">
            <a:prstTxWarp prst="textNoShape">
              <a:avLst/>
            </a:prstTxWarp>
          </a:bodyPr>
          <a:lstStyle/>
          <a:p>
            <a:r>
              <a:rPr lang="zh-CN" altLang="en-US" sz="3600" dirty="0">
                <a:ea typeface="华文新魏" pitchFamily="2" charset="-122"/>
              </a:rPr>
              <a:t>构建</a:t>
            </a:r>
            <a:r>
              <a:rPr lang="en-US" altLang="zh-CN" sz="3600" dirty="0">
                <a:ea typeface="华文新魏" pitchFamily="2" charset="-122"/>
              </a:rPr>
              <a:t>python add-in</a:t>
            </a:r>
            <a:r>
              <a:rPr lang="zh-CN" altLang="en-US" sz="3600" dirty="0">
                <a:ea typeface="华文新魏" pitchFamily="2" charset="-122"/>
              </a:rPr>
              <a:t>框架</a:t>
            </a:r>
          </a:p>
        </p:txBody>
      </p:sp>
      <p:sp>
        <p:nvSpPr>
          <p:cNvPr id="3" name="内容占位符 2"/>
          <p:cNvSpPr>
            <a:spLocks noGrp="1"/>
          </p:cNvSpPr>
          <p:nvPr>
            <p:ph idx="1"/>
          </p:nvPr>
        </p:nvSpPr>
        <p:spPr>
          <a:xfrm>
            <a:off x="457200" y="1700808"/>
            <a:ext cx="8229600" cy="4425355"/>
          </a:xfrm>
        </p:spPr>
        <p:txBody>
          <a:bodyPr/>
          <a:lstStyle/>
          <a:p>
            <a:r>
              <a:rPr lang="zh-CN" altLang="en-US" dirty="0"/>
              <a:t>为了简化</a:t>
            </a:r>
            <a:r>
              <a:rPr lang="en-US" altLang="zh-CN" dirty="0"/>
              <a:t>Python </a:t>
            </a:r>
            <a:r>
              <a:rPr lang="en-US" altLang="zh-CN" dirty="0" smtClean="0"/>
              <a:t>add-in</a:t>
            </a:r>
            <a:r>
              <a:rPr lang="zh-CN" altLang="en-US" dirty="0" smtClean="0"/>
              <a:t>的</a:t>
            </a:r>
            <a:r>
              <a:rPr lang="zh-CN" altLang="en-US" dirty="0"/>
              <a:t>开发，</a:t>
            </a:r>
            <a:r>
              <a:rPr lang="en-US" altLang="zh-CN" dirty="0"/>
              <a:t>ESRI</a:t>
            </a:r>
            <a:r>
              <a:rPr lang="zh-CN" altLang="en-US" dirty="0"/>
              <a:t>公司提供了一个</a:t>
            </a:r>
            <a:r>
              <a:rPr lang="en-US" altLang="zh-CN" dirty="0" err="1"/>
              <a:t>addin_assistant</a:t>
            </a:r>
            <a:r>
              <a:rPr lang="zh-CN" altLang="en-US" dirty="0"/>
              <a:t>软件</a:t>
            </a:r>
            <a:r>
              <a:rPr lang="zh-CN" altLang="en-US" dirty="0" smtClean="0"/>
              <a:t>，用于构建</a:t>
            </a:r>
            <a:r>
              <a:rPr lang="en-US" altLang="zh-CN" dirty="0"/>
              <a:t>add-in</a:t>
            </a:r>
            <a:r>
              <a:rPr lang="zh-CN" altLang="en-US" dirty="0" smtClean="0"/>
              <a:t>框架</a:t>
            </a:r>
            <a:r>
              <a:rPr lang="zh-CN" altLang="en-US" dirty="0" smtClean="0"/>
              <a:t>。</a:t>
            </a:r>
            <a:endParaRPr lang="en-US" altLang="zh-CN" dirty="0" smtClean="0"/>
          </a:p>
          <a:p>
            <a:r>
              <a:rPr lang="zh-CN" altLang="en-US" dirty="0" smtClean="0"/>
              <a:t>该</a:t>
            </a:r>
            <a:r>
              <a:rPr lang="zh-CN" altLang="en-US" dirty="0"/>
              <a:t>软件可以在</a:t>
            </a:r>
            <a:r>
              <a:rPr lang="en-US" altLang="zh-CN" dirty="0"/>
              <a:t>ESRI</a:t>
            </a:r>
            <a:r>
              <a:rPr lang="zh-CN" altLang="en-US" dirty="0"/>
              <a:t>公司网上下载（压缩</a:t>
            </a:r>
            <a:r>
              <a:rPr lang="zh-CN" altLang="en-US" dirty="0" smtClean="0"/>
              <a:t>文件，</a:t>
            </a:r>
            <a:r>
              <a:rPr lang="en-US" altLang="zh-CN" dirty="0"/>
              <a:t> </a:t>
            </a:r>
            <a:r>
              <a:rPr lang="en-US" altLang="zh-CN" dirty="0" smtClean="0"/>
              <a:t>addin_assistant.zip</a:t>
            </a:r>
            <a:r>
              <a:rPr lang="zh-CN" altLang="en-US" dirty="0" smtClean="0"/>
              <a:t>），</a:t>
            </a:r>
            <a:r>
              <a:rPr lang="zh-CN" altLang="en-US" dirty="0"/>
              <a:t>解压</a:t>
            </a:r>
            <a:r>
              <a:rPr lang="zh-CN" altLang="en-US" dirty="0" smtClean="0"/>
              <a:t>后在</a:t>
            </a:r>
            <a:r>
              <a:rPr lang="en-US" altLang="zh-CN" dirty="0" err="1" smtClean="0"/>
              <a:t>addin_assistant</a:t>
            </a:r>
            <a:r>
              <a:rPr lang="en-US" altLang="zh-CN" dirty="0" smtClean="0"/>
              <a:t>\bin</a:t>
            </a:r>
            <a:r>
              <a:rPr lang="zh-CN" altLang="en-US" dirty="0"/>
              <a:t>文件夹</a:t>
            </a:r>
            <a:r>
              <a:rPr lang="zh-CN" altLang="en-US" dirty="0" smtClean="0"/>
              <a:t>中有多个文件。</a:t>
            </a:r>
            <a:endParaRPr lang="en-US" altLang="zh-CN" dirty="0" smtClean="0"/>
          </a:p>
          <a:p>
            <a:endParaRPr lang="zh-CN" altLang="en-US" dirty="0"/>
          </a:p>
        </p:txBody>
      </p:sp>
    </p:spTree>
    <p:extLst>
      <p:ext uri="{BB962C8B-B14F-4D97-AF65-F5344CB8AC3E}">
        <p14:creationId xmlns:p14="http://schemas.microsoft.com/office/powerpoint/2010/main" val="3004501188"/>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双击</a:t>
            </a:r>
            <a:r>
              <a:rPr lang="en-US" altLang="zh-CN" dirty="0" err="1"/>
              <a:t>addin_assistant</a:t>
            </a:r>
            <a:r>
              <a:rPr lang="en-US" altLang="zh-CN" dirty="0"/>
              <a:t>\bin</a:t>
            </a:r>
            <a:r>
              <a:rPr lang="zh-CN" altLang="en-US" dirty="0"/>
              <a:t>文件夹中</a:t>
            </a:r>
            <a:r>
              <a:rPr lang="en-US" altLang="zh-CN" dirty="0" err="1"/>
              <a:t>addin_assistant</a:t>
            </a:r>
            <a:r>
              <a:rPr lang="zh-CN" altLang="en-US" dirty="0"/>
              <a:t>，将显示创建</a:t>
            </a:r>
            <a:r>
              <a:rPr lang="en-US" altLang="zh-CN" dirty="0"/>
              <a:t>python add-in</a:t>
            </a:r>
            <a:r>
              <a:rPr lang="zh-CN" altLang="en-US" dirty="0"/>
              <a:t>的向导</a:t>
            </a:r>
            <a:r>
              <a:rPr lang="zh-CN" altLang="en-US" dirty="0" smtClean="0"/>
              <a:t>。注意：在</a:t>
            </a:r>
            <a:r>
              <a:rPr lang="zh-CN" altLang="en-US" dirty="0"/>
              <a:t>创建</a:t>
            </a:r>
            <a:r>
              <a:rPr lang="en-US" altLang="zh-CN" dirty="0"/>
              <a:t>python </a:t>
            </a:r>
            <a:r>
              <a:rPr lang="en-US" altLang="zh-CN" dirty="0" smtClean="0"/>
              <a:t>add-in</a:t>
            </a:r>
            <a:r>
              <a:rPr lang="zh-CN" altLang="en-US" dirty="0" smtClean="0"/>
              <a:t>前应新建一个空的文件夹用于存放</a:t>
            </a:r>
            <a:r>
              <a:rPr lang="en-US" altLang="zh-CN" dirty="0"/>
              <a:t>python </a:t>
            </a:r>
            <a:r>
              <a:rPr lang="en-US" altLang="zh-CN" dirty="0" smtClean="0"/>
              <a:t>add-in</a:t>
            </a:r>
            <a:r>
              <a:rPr lang="zh-CN" altLang="en-US" dirty="0" smtClean="0"/>
              <a:t>。</a:t>
            </a:r>
            <a:endParaRPr lang="zh-CN" altLang="en-US" dirty="0"/>
          </a:p>
        </p:txBody>
      </p:sp>
    </p:spTree>
    <p:extLst>
      <p:ext uri="{BB962C8B-B14F-4D97-AF65-F5344CB8AC3E}">
        <p14:creationId xmlns:p14="http://schemas.microsoft.com/office/powerpoint/2010/main" val="67131962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980728"/>
            <a:ext cx="8229600" cy="4929411"/>
          </a:xfrm>
        </p:spPr>
        <p:txBody>
          <a:bodyPr/>
          <a:lstStyle/>
          <a:p>
            <a:r>
              <a:rPr lang="zh-CN" altLang="en-US" dirty="0" smtClean="0"/>
              <a:t>利用向导创建</a:t>
            </a:r>
            <a:r>
              <a:rPr lang="en-US" altLang="zh-CN" dirty="0"/>
              <a:t>python </a:t>
            </a:r>
            <a:r>
              <a:rPr lang="en-US" altLang="zh-CN" dirty="0" smtClean="0"/>
              <a:t>add-in</a:t>
            </a:r>
            <a:r>
              <a:rPr lang="zh-CN" altLang="en-US" dirty="0" smtClean="0"/>
              <a:t>框架的步骤：</a:t>
            </a:r>
            <a:endParaRPr lang="en-US" altLang="zh-CN" dirty="0" smtClean="0"/>
          </a:p>
          <a:p>
            <a:pPr lvl="1"/>
            <a:r>
              <a:rPr lang="zh-CN" altLang="en-US" dirty="0" smtClean="0"/>
              <a:t>新建</a:t>
            </a:r>
            <a:r>
              <a:rPr lang="en-US" altLang="zh-CN" dirty="0" smtClean="0"/>
              <a:t>add-in</a:t>
            </a:r>
            <a:r>
              <a:rPr lang="zh-CN" altLang="en-US" dirty="0" smtClean="0"/>
              <a:t>项目，设置项目属性。</a:t>
            </a:r>
            <a:endParaRPr lang="en-US" altLang="zh-CN" dirty="0" smtClean="0"/>
          </a:p>
          <a:p>
            <a:pPr lvl="1"/>
            <a:r>
              <a:rPr lang="zh-CN" altLang="en-US" dirty="0"/>
              <a:t>在项目中增加</a:t>
            </a:r>
            <a:r>
              <a:rPr lang="en-US" altLang="zh-CN" dirty="0"/>
              <a:t>Add-In</a:t>
            </a:r>
            <a:r>
              <a:rPr lang="zh-CN" altLang="en-US" dirty="0" smtClean="0"/>
              <a:t>内容，包括</a:t>
            </a:r>
            <a:r>
              <a:rPr lang="zh-CN" altLang="en-US" dirty="0"/>
              <a:t>工具条、菜单以及</a:t>
            </a:r>
            <a:r>
              <a:rPr lang="zh-CN" altLang="en-US" dirty="0" smtClean="0"/>
              <a:t>扩展，设置内容属性。</a:t>
            </a:r>
            <a:r>
              <a:rPr lang="zh-CN" altLang="en-US" dirty="0"/>
              <a:t>工具条和菜单在</a:t>
            </a:r>
            <a:r>
              <a:rPr lang="en-US" altLang="zh-CN" dirty="0"/>
              <a:t>Add-In</a:t>
            </a:r>
            <a:r>
              <a:rPr lang="zh-CN" altLang="en-US" dirty="0"/>
              <a:t>安装后，会显示在</a:t>
            </a:r>
            <a:r>
              <a:rPr lang="en-US" altLang="zh-CN" dirty="0"/>
              <a:t>customize</a:t>
            </a:r>
            <a:r>
              <a:rPr lang="zh-CN" altLang="en-US" dirty="0"/>
              <a:t>窗口的</a:t>
            </a:r>
            <a:r>
              <a:rPr lang="en-US" altLang="zh-CN" dirty="0"/>
              <a:t>Toolbars</a:t>
            </a:r>
            <a:r>
              <a:rPr lang="zh-CN" altLang="en-US" dirty="0"/>
              <a:t>列表和</a:t>
            </a:r>
            <a:r>
              <a:rPr lang="en-US" altLang="zh-CN" dirty="0"/>
              <a:t>Commands\Menus</a:t>
            </a:r>
            <a:r>
              <a:rPr lang="zh-CN" altLang="en-US" dirty="0"/>
              <a:t>列表中，</a:t>
            </a:r>
            <a:r>
              <a:rPr lang="en-US" altLang="zh-CN" dirty="0"/>
              <a:t> </a:t>
            </a:r>
            <a:r>
              <a:rPr lang="zh-CN" altLang="en-US" dirty="0"/>
              <a:t>其中菜单通过拖拉的方式可以加到主菜单或其它工具条中。扩展是不可见的，是对用户操作的响应，如增加或移去一个图层</a:t>
            </a:r>
            <a:r>
              <a:rPr lang="zh-CN" altLang="en-US" dirty="0" smtClean="0"/>
              <a:t>。</a:t>
            </a:r>
            <a:endParaRPr lang="en-US" altLang="zh-CN" dirty="0" smtClean="0"/>
          </a:p>
          <a:p>
            <a:pPr lvl="1"/>
            <a:r>
              <a:rPr lang="zh-CN" altLang="en-US" dirty="0"/>
              <a:t>在工具条、菜单中增加</a:t>
            </a:r>
            <a:r>
              <a:rPr lang="zh-CN" altLang="en-US" dirty="0" smtClean="0"/>
              <a:t>元素，设置元素属性。</a:t>
            </a:r>
            <a:endParaRPr lang="en-US" altLang="zh-CN" dirty="0"/>
          </a:p>
          <a:p>
            <a:pPr lvl="1"/>
            <a:endParaRPr lang="zh-CN" altLang="en-US" dirty="0"/>
          </a:p>
        </p:txBody>
      </p:sp>
    </p:spTree>
    <p:extLst>
      <p:ext uri="{BB962C8B-B14F-4D97-AF65-F5344CB8AC3E}">
        <p14:creationId xmlns:p14="http://schemas.microsoft.com/office/powerpoint/2010/main" val="376152276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908720"/>
            <a:ext cx="8229600" cy="2880320"/>
          </a:xfrm>
        </p:spPr>
        <p:txBody>
          <a:bodyPr>
            <a:normAutofit/>
          </a:bodyPr>
          <a:lstStyle/>
          <a:p>
            <a:r>
              <a:rPr lang="zh-CN" altLang="en-US" dirty="0" smtClean="0"/>
              <a:t>创建</a:t>
            </a:r>
            <a:r>
              <a:rPr lang="en-US" altLang="zh-CN" dirty="0" smtClean="0"/>
              <a:t>add-in</a:t>
            </a:r>
            <a:r>
              <a:rPr lang="zh-CN" altLang="en-US" dirty="0" smtClean="0"/>
              <a:t>的第一步是新建一个</a:t>
            </a:r>
            <a:r>
              <a:rPr lang="en-US" altLang="zh-CN" dirty="0" smtClean="0"/>
              <a:t>add-in</a:t>
            </a:r>
            <a:r>
              <a:rPr lang="zh-CN" altLang="en-US" dirty="0" smtClean="0"/>
              <a:t>项目。</a:t>
            </a:r>
            <a:endParaRPr lang="en-US" altLang="zh-CN" dirty="0" smtClean="0"/>
          </a:p>
          <a:p>
            <a:pPr lvl="1"/>
            <a:r>
              <a:rPr lang="zh-CN" altLang="en-US" dirty="0" smtClean="0"/>
              <a:t>在</a:t>
            </a:r>
            <a:r>
              <a:rPr lang="en-US" altLang="zh-CN" dirty="0" smtClean="0"/>
              <a:t>Browse For Folder </a:t>
            </a:r>
            <a:r>
              <a:rPr lang="zh-CN" altLang="en-US" dirty="0" smtClean="0"/>
              <a:t>对话框中选择一个空的文件夹用于存放</a:t>
            </a:r>
            <a:r>
              <a:rPr lang="en-US" altLang="zh-CN" dirty="0" smtClean="0"/>
              <a:t>add-in</a:t>
            </a:r>
            <a:r>
              <a:rPr lang="zh-CN" altLang="en-US" dirty="0"/>
              <a:t>项目</a:t>
            </a:r>
            <a:r>
              <a:rPr lang="zh-CN" altLang="en-US" dirty="0" smtClean="0"/>
              <a:t>。</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780928"/>
            <a:ext cx="3473393"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7353745"/>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492896"/>
            <a:ext cx="4719691" cy="4139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内容占位符 3"/>
          <p:cNvSpPr>
            <a:spLocks noGrp="1"/>
          </p:cNvSpPr>
          <p:nvPr>
            <p:ph idx="1"/>
          </p:nvPr>
        </p:nvSpPr>
        <p:spPr>
          <a:xfrm>
            <a:off x="323528" y="692696"/>
            <a:ext cx="8229600" cy="1872208"/>
          </a:xfrm>
        </p:spPr>
        <p:txBody>
          <a:bodyPr/>
          <a:lstStyle/>
          <a:p>
            <a:pPr lvl="1"/>
            <a:r>
              <a:rPr lang="zh-CN" altLang="en-US" dirty="0" smtClean="0"/>
              <a:t>选择文件夹后，</a:t>
            </a:r>
            <a:r>
              <a:rPr lang="zh-CN" altLang="en-US" dirty="0"/>
              <a:t>将显示向导的第一个面</a:t>
            </a:r>
            <a:r>
              <a:rPr lang="zh-CN" altLang="en-US" dirty="0" smtClean="0"/>
              <a:t>板（</a:t>
            </a:r>
            <a:r>
              <a:rPr lang="en-US" altLang="zh-CN" dirty="0" smtClean="0"/>
              <a:t>Project Settings</a:t>
            </a:r>
            <a:r>
              <a:rPr lang="zh-CN" altLang="en-US" dirty="0" smtClean="0"/>
              <a:t>），</a:t>
            </a:r>
            <a:r>
              <a:rPr lang="zh-CN" altLang="en-US" dirty="0"/>
              <a:t>用于输入项目的设置，</a:t>
            </a:r>
            <a:r>
              <a:rPr lang="zh-CN" altLang="en-US" dirty="0" smtClean="0"/>
              <a:t>包括</a:t>
            </a:r>
            <a:r>
              <a:rPr lang="zh-CN" altLang="en-US" dirty="0"/>
              <a:t>项目</a:t>
            </a:r>
            <a:r>
              <a:rPr lang="zh-CN" altLang="en-US" dirty="0" smtClean="0"/>
              <a:t>名称</a:t>
            </a:r>
            <a:r>
              <a:rPr lang="zh-CN" altLang="en-US" dirty="0"/>
              <a:t>、版本、完成单位、描述信息、完成人、项目图标等。</a:t>
            </a:r>
            <a:endParaRPr lang="en-US" altLang="zh-CN" dirty="0"/>
          </a:p>
          <a:p>
            <a:pPr lvl="1"/>
            <a:endParaRPr lang="zh-CN" altLang="en-US" dirty="0"/>
          </a:p>
        </p:txBody>
      </p:sp>
    </p:spTree>
    <p:extLst>
      <p:ext uri="{BB962C8B-B14F-4D97-AF65-F5344CB8AC3E}">
        <p14:creationId xmlns:p14="http://schemas.microsoft.com/office/powerpoint/2010/main" val="35086679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0152" y="692696"/>
            <a:ext cx="2674640" cy="5544616"/>
          </a:xfrm>
        </p:spPr>
        <p:txBody>
          <a:bodyPr/>
          <a:lstStyle/>
          <a:p>
            <a:r>
              <a:rPr lang="zh-CN" altLang="en-US" dirty="0" smtClean="0"/>
              <a:t>可从帮助信息中了解每个参数的数据类型及详细解释。</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692696"/>
            <a:ext cx="5368447" cy="542936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48080463"/>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980728"/>
            <a:ext cx="8229600" cy="2717031"/>
          </a:xfrm>
        </p:spPr>
        <p:txBody>
          <a:bodyPr>
            <a:normAutofit/>
          </a:bodyPr>
          <a:lstStyle/>
          <a:p>
            <a:r>
              <a:rPr lang="zh-CN" altLang="en-US" dirty="0" smtClean="0"/>
              <a:t>在项目中增加</a:t>
            </a:r>
            <a:r>
              <a:rPr lang="en-US" altLang="zh-CN" dirty="0" smtClean="0"/>
              <a:t>Add-In</a:t>
            </a:r>
            <a:r>
              <a:rPr lang="zh-CN" altLang="en-US" dirty="0" smtClean="0"/>
              <a:t>内容。</a:t>
            </a:r>
            <a:endParaRPr lang="en-US" altLang="zh-CN" dirty="0" smtClean="0"/>
          </a:p>
          <a:p>
            <a:pPr lvl="1"/>
            <a:r>
              <a:rPr lang="zh-CN" altLang="en-US" dirty="0" smtClean="0"/>
              <a:t>点击</a:t>
            </a:r>
            <a:r>
              <a:rPr lang="en-US" altLang="zh-CN" dirty="0" smtClean="0"/>
              <a:t>Add-In Contents</a:t>
            </a:r>
            <a:r>
              <a:rPr lang="zh-CN" altLang="en-US" dirty="0" smtClean="0"/>
              <a:t>选项卡，可以在</a:t>
            </a:r>
            <a:r>
              <a:rPr lang="en-US" altLang="zh-CN" dirty="0" smtClean="0"/>
              <a:t>add-in</a:t>
            </a:r>
            <a:r>
              <a:rPr lang="zh-CN" altLang="en-US" dirty="0" smtClean="0"/>
              <a:t>中增加内容（右击鼠标），可以增加的内容</a:t>
            </a:r>
            <a:r>
              <a:rPr lang="zh-CN" altLang="en-US" dirty="0"/>
              <a:t>包括工具</a:t>
            </a:r>
            <a:r>
              <a:rPr lang="zh-CN" altLang="en-US" dirty="0" smtClean="0"/>
              <a:t>条</a:t>
            </a:r>
            <a:r>
              <a:rPr lang="zh-CN" altLang="en-US" dirty="0"/>
              <a:t>、</a:t>
            </a:r>
            <a:r>
              <a:rPr lang="zh-CN" altLang="en-US" dirty="0" smtClean="0"/>
              <a:t>菜单以及扩展</a:t>
            </a:r>
            <a:r>
              <a:rPr lang="zh-CN" altLang="en-US" dirty="0" smtClean="0"/>
              <a:t>。</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3284983"/>
            <a:ext cx="6657975" cy="239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490867"/>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pPr lvl="1"/>
            <a:r>
              <a:rPr lang="zh-CN" altLang="en-US" dirty="0" smtClean="0"/>
              <a:t>对</a:t>
            </a:r>
            <a:r>
              <a:rPr lang="zh-CN" altLang="en-US" dirty="0"/>
              <a:t>每个新增内容，可以在右边的窗口中设置属性</a:t>
            </a:r>
            <a:r>
              <a:rPr lang="zh-CN" altLang="en-US" dirty="0" smtClean="0"/>
              <a:t>值，不同内容可以设置的属性值是不一样的。</a:t>
            </a:r>
            <a:endParaRPr lang="zh-CN" altLang="en-US" dirty="0"/>
          </a:p>
          <a:p>
            <a:pPr lvl="1"/>
            <a:endParaRPr lang="zh-CN" altLang="en-US" dirty="0"/>
          </a:p>
        </p:txBody>
      </p:sp>
    </p:spTree>
    <p:extLst>
      <p:ext uri="{BB962C8B-B14F-4D97-AF65-F5344CB8AC3E}">
        <p14:creationId xmlns:p14="http://schemas.microsoft.com/office/powerpoint/2010/main" val="3029554257"/>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692696"/>
            <a:ext cx="6667500" cy="523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347864" y="6093296"/>
            <a:ext cx="2304256" cy="461665"/>
          </a:xfrm>
          <a:prstGeom prst="rect">
            <a:avLst/>
          </a:prstGeom>
          <a:noFill/>
        </p:spPr>
        <p:txBody>
          <a:bodyPr wrap="square" rtlCol="0">
            <a:spAutoFit/>
          </a:bodyPr>
          <a:lstStyle/>
          <a:p>
            <a:r>
              <a:rPr lang="zh-CN" altLang="en-US" sz="2400" dirty="0" smtClean="0"/>
              <a:t>新增工具条</a:t>
            </a:r>
            <a:endParaRPr lang="zh-CN" altLang="en-US" sz="2400" dirty="0"/>
          </a:p>
        </p:txBody>
      </p:sp>
    </p:spTree>
    <p:extLst>
      <p:ext uri="{BB962C8B-B14F-4D97-AF65-F5344CB8AC3E}">
        <p14:creationId xmlns:p14="http://schemas.microsoft.com/office/powerpoint/2010/main" val="3439855596"/>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809625"/>
            <a:ext cx="6667500" cy="523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563888" y="6093296"/>
            <a:ext cx="1656184" cy="461665"/>
          </a:xfrm>
          <a:prstGeom prst="rect">
            <a:avLst/>
          </a:prstGeom>
          <a:noFill/>
        </p:spPr>
        <p:txBody>
          <a:bodyPr wrap="square" rtlCol="0">
            <a:spAutoFit/>
          </a:bodyPr>
          <a:lstStyle/>
          <a:p>
            <a:r>
              <a:rPr lang="zh-CN" altLang="en-US" sz="2400" dirty="0" smtClean="0"/>
              <a:t>新增菜单</a:t>
            </a:r>
            <a:endParaRPr lang="zh-CN" altLang="en-US" sz="2400" dirty="0"/>
          </a:p>
        </p:txBody>
      </p:sp>
    </p:spTree>
    <p:extLst>
      <p:ext uri="{BB962C8B-B14F-4D97-AF65-F5344CB8AC3E}">
        <p14:creationId xmlns:p14="http://schemas.microsoft.com/office/powerpoint/2010/main" val="169136652"/>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764704"/>
            <a:ext cx="6667500" cy="523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563888" y="6093296"/>
            <a:ext cx="1512168" cy="461665"/>
          </a:xfrm>
          <a:prstGeom prst="rect">
            <a:avLst/>
          </a:prstGeom>
          <a:noFill/>
        </p:spPr>
        <p:txBody>
          <a:bodyPr wrap="square" rtlCol="0">
            <a:spAutoFit/>
          </a:bodyPr>
          <a:lstStyle/>
          <a:p>
            <a:r>
              <a:rPr lang="zh-CN" altLang="en-US" sz="2400" dirty="0" smtClean="0"/>
              <a:t>新增扩展</a:t>
            </a:r>
            <a:endParaRPr lang="zh-CN" altLang="en-US" sz="2400" dirty="0"/>
          </a:p>
        </p:txBody>
      </p:sp>
    </p:spTree>
    <p:extLst>
      <p:ext uri="{BB962C8B-B14F-4D97-AF65-F5344CB8AC3E}">
        <p14:creationId xmlns:p14="http://schemas.microsoft.com/office/powerpoint/2010/main" val="1450814790"/>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68760"/>
            <a:ext cx="8229600" cy="4857403"/>
          </a:xfrm>
        </p:spPr>
        <p:txBody>
          <a:bodyPr>
            <a:normAutofit/>
          </a:bodyPr>
          <a:lstStyle/>
          <a:p>
            <a:r>
              <a:rPr lang="zh-CN" altLang="en-US" dirty="0" smtClean="0"/>
              <a:t>在工具条、菜单中增加</a:t>
            </a:r>
            <a:r>
              <a:rPr lang="zh-CN" altLang="en-US" dirty="0" smtClean="0"/>
              <a:t>元素。</a:t>
            </a:r>
            <a:endParaRPr lang="en-US" altLang="zh-CN" dirty="0" smtClean="0"/>
          </a:p>
          <a:p>
            <a:pPr lvl="1"/>
            <a:r>
              <a:rPr lang="zh-CN" altLang="en-US" dirty="0" smtClean="0"/>
              <a:t>工具条可以增加的元素包括菜单、工具面板、按钮、工具和组合框；菜单可以增加的元素包括菜单和按钮。菜单和工具</a:t>
            </a:r>
            <a:r>
              <a:rPr lang="zh-CN" altLang="en-US" dirty="0"/>
              <a:t>面</a:t>
            </a:r>
            <a:r>
              <a:rPr lang="zh-CN" altLang="en-US" dirty="0" smtClean="0"/>
              <a:t>板是容器（工具面板中可以新增工具），不响应事件；按钮</a:t>
            </a:r>
            <a:r>
              <a:rPr lang="zh-CN" altLang="en-US" dirty="0"/>
              <a:t>、工具和组合</a:t>
            </a:r>
            <a:r>
              <a:rPr lang="zh-CN" altLang="en-US" dirty="0" smtClean="0"/>
              <a:t>框可以响应事件。</a:t>
            </a:r>
            <a:endParaRPr lang="en-US" altLang="zh-CN" dirty="0" smtClean="0"/>
          </a:p>
          <a:p>
            <a:pPr lvl="1"/>
            <a:r>
              <a:rPr lang="zh-CN" altLang="en-US" dirty="0"/>
              <a:t>对</a:t>
            </a:r>
            <a:r>
              <a:rPr lang="zh-CN" altLang="en-US" dirty="0" smtClean="0"/>
              <a:t>每个元素需要</a:t>
            </a:r>
            <a:r>
              <a:rPr lang="zh-CN" altLang="en-US" dirty="0"/>
              <a:t>在面板右侧定义属性，不同</a:t>
            </a:r>
            <a:r>
              <a:rPr lang="zh-CN" altLang="en-US" dirty="0" smtClean="0"/>
              <a:t>类型元素具有</a:t>
            </a:r>
            <a:r>
              <a:rPr lang="zh-CN" altLang="en-US" dirty="0"/>
              <a:t>不同属性。</a:t>
            </a:r>
            <a:endParaRPr lang="en-US" altLang="zh-CN" dirty="0"/>
          </a:p>
          <a:p>
            <a:pPr lvl="1"/>
            <a:endParaRPr lang="en-US" altLang="zh-CN" dirty="0" smtClean="0"/>
          </a:p>
        </p:txBody>
      </p:sp>
    </p:spTree>
    <p:extLst>
      <p:ext uri="{BB962C8B-B14F-4D97-AF65-F5344CB8AC3E}">
        <p14:creationId xmlns:p14="http://schemas.microsoft.com/office/powerpoint/2010/main" val="193408408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358" t="20600" r="20144" b="18870"/>
          <a:stretch/>
        </p:blipFill>
        <p:spPr bwMode="auto">
          <a:xfrm>
            <a:off x="1331640" y="692696"/>
            <a:ext cx="6480720" cy="5055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059832" y="5862463"/>
            <a:ext cx="3570208" cy="461665"/>
          </a:xfrm>
          <a:prstGeom prst="rect">
            <a:avLst/>
          </a:prstGeom>
        </p:spPr>
        <p:txBody>
          <a:bodyPr wrap="none">
            <a:spAutoFit/>
          </a:bodyPr>
          <a:lstStyle/>
          <a:p>
            <a:r>
              <a:rPr lang="zh-CN" altLang="en-US" sz="2400" dirty="0" smtClean="0"/>
              <a:t>在工具条中增加新的元素</a:t>
            </a:r>
            <a:endParaRPr lang="zh-CN" altLang="en-US" sz="2400" dirty="0"/>
          </a:p>
        </p:txBody>
      </p:sp>
    </p:spTree>
    <p:extLst>
      <p:ext uri="{BB962C8B-B14F-4D97-AF65-F5344CB8AC3E}">
        <p14:creationId xmlns:p14="http://schemas.microsoft.com/office/powerpoint/2010/main" val="2223017317"/>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75" t="14920" r="20144" b="24988"/>
          <a:stretch/>
        </p:blipFill>
        <p:spPr bwMode="auto">
          <a:xfrm>
            <a:off x="1115616" y="692696"/>
            <a:ext cx="6635945" cy="5151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915816" y="6021288"/>
            <a:ext cx="3262432" cy="461665"/>
          </a:xfrm>
          <a:prstGeom prst="rect">
            <a:avLst/>
          </a:prstGeom>
        </p:spPr>
        <p:txBody>
          <a:bodyPr wrap="none">
            <a:spAutoFit/>
          </a:bodyPr>
          <a:lstStyle/>
          <a:p>
            <a:r>
              <a:rPr lang="zh-CN" altLang="en-US" sz="2400" dirty="0" smtClean="0"/>
              <a:t>在菜单中增加新的元素</a:t>
            </a:r>
            <a:endParaRPr lang="zh-CN" altLang="en-US" sz="2400" dirty="0"/>
          </a:p>
        </p:txBody>
      </p:sp>
    </p:spTree>
    <p:extLst>
      <p:ext uri="{BB962C8B-B14F-4D97-AF65-F5344CB8AC3E}">
        <p14:creationId xmlns:p14="http://schemas.microsoft.com/office/powerpoint/2010/main" val="3498495281"/>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620688"/>
            <a:ext cx="6667500" cy="523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545886" y="5949280"/>
            <a:ext cx="2052228" cy="461665"/>
          </a:xfrm>
          <a:prstGeom prst="rect">
            <a:avLst/>
          </a:prstGeom>
          <a:noFill/>
        </p:spPr>
        <p:txBody>
          <a:bodyPr wrap="square" rtlCol="0">
            <a:spAutoFit/>
          </a:bodyPr>
          <a:lstStyle/>
          <a:p>
            <a:r>
              <a:rPr lang="zh-CN" altLang="en-US" sz="2400" dirty="0" smtClean="0"/>
              <a:t>按钮的属性</a:t>
            </a:r>
            <a:endParaRPr lang="zh-CN" altLang="en-US" sz="2400" dirty="0"/>
          </a:p>
        </p:txBody>
      </p:sp>
    </p:spTree>
    <p:extLst>
      <p:ext uri="{BB962C8B-B14F-4D97-AF65-F5344CB8AC3E}">
        <p14:creationId xmlns:p14="http://schemas.microsoft.com/office/powerpoint/2010/main" val="65291412"/>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47864" y="5836622"/>
            <a:ext cx="2052228" cy="461665"/>
          </a:xfrm>
          <a:prstGeom prst="rect">
            <a:avLst/>
          </a:prstGeom>
          <a:noFill/>
        </p:spPr>
        <p:txBody>
          <a:bodyPr wrap="square" rtlCol="0">
            <a:spAutoFit/>
          </a:bodyPr>
          <a:lstStyle/>
          <a:p>
            <a:r>
              <a:rPr lang="zh-CN" altLang="en-US" sz="2400" dirty="0"/>
              <a:t>工具</a:t>
            </a:r>
            <a:r>
              <a:rPr lang="zh-CN" altLang="en-US" sz="2400" dirty="0" smtClean="0"/>
              <a:t>的属性</a:t>
            </a:r>
            <a:endParaRPr lang="zh-CN" altLang="en-US" sz="24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716" y="404664"/>
            <a:ext cx="6667500" cy="523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5488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smtClean="0"/>
              <a:t>大多数工具</a:t>
            </a:r>
            <a:r>
              <a:rPr lang="zh-CN" altLang="en-US" dirty="0"/>
              <a:t>参数都可以简单字符串的形式指定，如数据集的路径或</a:t>
            </a:r>
            <a:r>
              <a:rPr lang="zh-CN" altLang="en-US" dirty="0" smtClean="0"/>
              <a:t>关键字；对于</a:t>
            </a:r>
            <a:r>
              <a:rPr lang="zh-CN" altLang="en-US" dirty="0"/>
              <a:t>某些参数（如空间参考</a:t>
            </a:r>
            <a:r>
              <a:rPr lang="zh-CN" altLang="en-US" dirty="0" smtClean="0"/>
              <a:t>），通过对象指定。</a:t>
            </a:r>
            <a:endParaRPr lang="zh-CN" altLang="en-US" dirty="0"/>
          </a:p>
        </p:txBody>
      </p:sp>
    </p:spTree>
    <p:extLst>
      <p:ext uri="{BB962C8B-B14F-4D97-AF65-F5344CB8AC3E}">
        <p14:creationId xmlns:p14="http://schemas.microsoft.com/office/powerpoint/2010/main" val="1711321259"/>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488" y="809625"/>
            <a:ext cx="6677025" cy="523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91880" y="6087170"/>
            <a:ext cx="2052228" cy="461665"/>
          </a:xfrm>
          <a:prstGeom prst="rect">
            <a:avLst/>
          </a:prstGeom>
          <a:noFill/>
        </p:spPr>
        <p:txBody>
          <a:bodyPr wrap="square" rtlCol="0">
            <a:spAutoFit/>
          </a:bodyPr>
          <a:lstStyle/>
          <a:p>
            <a:r>
              <a:rPr lang="zh-CN" altLang="en-US" sz="2400" dirty="0" smtClean="0"/>
              <a:t>组合框的属性</a:t>
            </a:r>
            <a:endParaRPr lang="zh-CN" altLang="en-US" sz="2400" dirty="0"/>
          </a:p>
        </p:txBody>
      </p:sp>
    </p:spTree>
    <p:extLst>
      <p:ext uri="{BB962C8B-B14F-4D97-AF65-F5344CB8AC3E}">
        <p14:creationId xmlns:p14="http://schemas.microsoft.com/office/powerpoint/2010/main" val="60676423"/>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692696"/>
            <a:ext cx="6667500" cy="523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93858" y="6070995"/>
            <a:ext cx="2556284" cy="461665"/>
          </a:xfrm>
          <a:prstGeom prst="rect">
            <a:avLst/>
          </a:prstGeom>
          <a:noFill/>
        </p:spPr>
        <p:txBody>
          <a:bodyPr wrap="square" rtlCol="0">
            <a:spAutoFit/>
          </a:bodyPr>
          <a:lstStyle/>
          <a:p>
            <a:r>
              <a:rPr lang="zh-CN" altLang="en-US" sz="2400" dirty="0" smtClean="0"/>
              <a:t>工具面板的属性</a:t>
            </a:r>
            <a:endParaRPr lang="zh-CN" altLang="en-US" sz="2400" dirty="0"/>
          </a:p>
        </p:txBody>
      </p:sp>
    </p:spTree>
    <p:extLst>
      <p:ext uri="{BB962C8B-B14F-4D97-AF65-F5344CB8AC3E}">
        <p14:creationId xmlns:p14="http://schemas.microsoft.com/office/powerpoint/2010/main" val="1452356536"/>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39552" y="1600200"/>
            <a:ext cx="8147248" cy="4525963"/>
          </a:xfrm>
        </p:spPr>
        <p:txBody>
          <a:bodyPr/>
          <a:lstStyle/>
          <a:p>
            <a:r>
              <a:rPr lang="zh-CN" altLang="en-US" dirty="0" smtClean="0"/>
              <a:t>保存</a:t>
            </a:r>
            <a:r>
              <a:rPr lang="en-US" altLang="zh-CN" dirty="0" smtClean="0"/>
              <a:t>add-in</a:t>
            </a:r>
            <a:r>
              <a:rPr lang="zh-CN" altLang="en-US" dirty="0" smtClean="0"/>
              <a:t>框架。</a:t>
            </a:r>
            <a:endParaRPr lang="en-US" altLang="zh-CN" dirty="0" smtClean="0"/>
          </a:p>
          <a:p>
            <a:pPr lvl="1"/>
            <a:r>
              <a:rPr lang="zh-CN" altLang="en-US" dirty="0" smtClean="0"/>
              <a:t>点击</a:t>
            </a:r>
            <a:r>
              <a:rPr lang="en-US" altLang="zh-CN" dirty="0"/>
              <a:t>Save</a:t>
            </a:r>
            <a:r>
              <a:rPr lang="zh-CN" altLang="en-US" dirty="0"/>
              <a:t>按钮，将在该文件夹下产生</a:t>
            </a:r>
            <a:r>
              <a:rPr lang="en-US" altLang="zh-CN" dirty="0"/>
              <a:t>Images</a:t>
            </a:r>
            <a:r>
              <a:rPr lang="zh-CN" altLang="en-US" dirty="0"/>
              <a:t>和</a:t>
            </a:r>
            <a:r>
              <a:rPr lang="en-US" altLang="zh-CN" dirty="0"/>
              <a:t>Install</a:t>
            </a:r>
            <a:r>
              <a:rPr lang="zh-CN" altLang="en-US" dirty="0"/>
              <a:t>两个文件夹以及</a:t>
            </a:r>
            <a:r>
              <a:rPr lang="en-US" altLang="zh-CN" dirty="0" smtClean="0"/>
              <a:t>config.xml</a:t>
            </a:r>
            <a:r>
              <a:rPr lang="zh-CN" altLang="en-US" dirty="0" smtClean="0"/>
              <a:t>、</a:t>
            </a:r>
            <a:r>
              <a:rPr lang="en-US" altLang="zh-CN" dirty="0"/>
              <a:t>makeaddin.py</a:t>
            </a:r>
            <a:r>
              <a:rPr lang="zh-CN" altLang="en-US" dirty="0"/>
              <a:t>以及</a:t>
            </a:r>
            <a:r>
              <a:rPr lang="en-US" altLang="zh-CN" dirty="0"/>
              <a:t>README</a:t>
            </a:r>
            <a:r>
              <a:rPr lang="zh-CN" altLang="en-US" dirty="0"/>
              <a:t>三个</a:t>
            </a:r>
            <a:r>
              <a:rPr lang="zh-CN" altLang="en-US" dirty="0" smtClean="0"/>
              <a:t>文件，其中</a:t>
            </a:r>
            <a:r>
              <a:rPr lang="en-US" altLang="zh-CN" dirty="0" smtClean="0"/>
              <a:t>Install</a:t>
            </a:r>
            <a:r>
              <a:rPr lang="zh-CN" altLang="en-US" dirty="0" smtClean="0"/>
              <a:t>文件夹中的</a:t>
            </a:r>
            <a:r>
              <a:rPr lang="en-US" altLang="zh-CN" dirty="0" smtClean="0"/>
              <a:t>python</a:t>
            </a:r>
            <a:r>
              <a:rPr lang="zh-CN" altLang="en-US" dirty="0" smtClean="0"/>
              <a:t>文件已经添加所有事件的函数体。</a:t>
            </a:r>
            <a:endParaRPr lang="zh-CN" altLang="en-US" dirty="0"/>
          </a:p>
          <a:p>
            <a:pPr lvl="1"/>
            <a:endParaRPr lang="zh-CN" altLang="en-US" dirty="0"/>
          </a:p>
        </p:txBody>
      </p:sp>
    </p:spTree>
    <p:extLst>
      <p:ext uri="{BB962C8B-B14F-4D97-AF65-F5344CB8AC3E}">
        <p14:creationId xmlns:p14="http://schemas.microsoft.com/office/powerpoint/2010/main" val="2821492248"/>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8003" y="6052646"/>
            <a:ext cx="7488832" cy="738664"/>
          </a:xfrm>
          <a:prstGeom prst="rect">
            <a:avLst/>
          </a:prstGeom>
          <a:noFill/>
        </p:spPr>
        <p:txBody>
          <a:bodyPr wrap="square" rtlCol="0">
            <a:spAutoFit/>
          </a:bodyPr>
          <a:lstStyle/>
          <a:p>
            <a:pPr marL="0" lvl="1"/>
            <a:r>
              <a:rPr lang="zh-CN" altLang="en-US" sz="2400" dirty="0" smtClean="0"/>
              <a:t>根据</a:t>
            </a:r>
            <a:r>
              <a:rPr lang="zh-CN" altLang="en-US" sz="2400" dirty="0" smtClean="0"/>
              <a:t>框架会在</a:t>
            </a:r>
            <a:r>
              <a:rPr lang="en-US" altLang="zh-CN" sz="2400" dirty="0"/>
              <a:t>python</a:t>
            </a:r>
            <a:r>
              <a:rPr lang="zh-CN" altLang="en-US" sz="2400" dirty="0" smtClean="0"/>
              <a:t>文件自动添加</a:t>
            </a:r>
            <a:r>
              <a:rPr lang="zh-CN" altLang="en-US" sz="2400" dirty="0"/>
              <a:t>所有事件的函数</a:t>
            </a:r>
            <a:r>
              <a:rPr lang="zh-CN" altLang="en-US" sz="2400" dirty="0" smtClean="0"/>
              <a:t>体</a:t>
            </a:r>
            <a:endParaRPr lang="zh-CN" altLang="en-US" sz="2400" dirty="0"/>
          </a:p>
          <a:p>
            <a:endParaRPr lang="zh-CN" alt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167" y="476706"/>
            <a:ext cx="7766273" cy="54385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6624538"/>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124744"/>
            <a:ext cx="8229600" cy="4857403"/>
          </a:xfrm>
        </p:spPr>
        <p:txBody>
          <a:bodyPr/>
          <a:lstStyle/>
          <a:p>
            <a:r>
              <a:rPr lang="zh-CN" altLang="en-US" dirty="0" smtClean="0"/>
              <a:t>需要注意的几点：</a:t>
            </a:r>
            <a:endParaRPr lang="en-US" altLang="zh-CN" dirty="0" smtClean="0"/>
          </a:p>
          <a:p>
            <a:pPr lvl="1"/>
            <a:r>
              <a:rPr lang="zh-CN" altLang="en-US" dirty="0" smtClean="0"/>
              <a:t>文件夹名是最终</a:t>
            </a:r>
            <a:r>
              <a:rPr lang="en-US" altLang="zh-CN" dirty="0" smtClean="0"/>
              <a:t>add-in</a:t>
            </a:r>
            <a:r>
              <a:rPr lang="zh-CN" altLang="en-US" dirty="0" smtClean="0"/>
              <a:t>压缩文件的文件名；项目名称是</a:t>
            </a:r>
            <a:r>
              <a:rPr lang="en-US" altLang="zh-CN" dirty="0" smtClean="0"/>
              <a:t>add-in</a:t>
            </a:r>
            <a:r>
              <a:rPr lang="zh-CN" altLang="en-US" dirty="0" smtClean="0"/>
              <a:t>安装后在</a:t>
            </a:r>
            <a:r>
              <a:rPr lang="en-US" altLang="zh-CN" dirty="0" smtClean="0"/>
              <a:t>ArcGIS Desktop</a:t>
            </a:r>
            <a:r>
              <a:rPr lang="zh-CN" altLang="en-US" dirty="0" smtClean="0"/>
              <a:t>中看到的</a:t>
            </a:r>
            <a:r>
              <a:rPr lang="en-US" altLang="zh-CN" dirty="0" smtClean="0"/>
              <a:t>add-in</a:t>
            </a:r>
            <a:r>
              <a:rPr lang="zh-CN" altLang="en-US" dirty="0" smtClean="0"/>
              <a:t>名称；工具条和菜单的标题（</a:t>
            </a:r>
            <a:r>
              <a:rPr lang="en-US" altLang="zh-CN" dirty="0" smtClean="0"/>
              <a:t>Caption</a:t>
            </a:r>
            <a:r>
              <a:rPr lang="zh-CN" altLang="en-US" dirty="0" smtClean="0"/>
              <a:t>）是</a:t>
            </a:r>
            <a:r>
              <a:rPr lang="en-US" altLang="zh-CN" dirty="0" smtClean="0"/>
              <a:t>Customize</a:t>
            </a:r>
            <a:r>
              <a:rPr lang="zh-CN" altLang="en-US" dirty="0" smtClean="0"/>
              <a:t>对话框中显示的工具</a:t>
            </a:r>
            <a:r>
              <a:rPr lang="zh-CN" altLang="en-US" dirty="0"/>
              <a:t>条和</a:t>
            </a:r>
            <a:r>
              <a:rPr lang="zh-CN" altLang="en-US" dirty="0" smtClean="0"/>
              <a:t>菜单的名称。三者可以相同也可以不相同</a:t>
            </a:r>
            <a:r>
              <a:rPr lang="zh-CN" altLang="en-US" dirty="0" smtClean="0"/>
              <a:t>。</a:t>
            </a:r>
            <a:endParaRPr lang="en-US" altLang="zh-CN" dirty="0" smtClean="0"/>
          </a:p>
        </p:txBody>
      </p:sp>
    </p:spTree>
    <p:extLst>
      <p:ext uri="{BB962C8B-B14F-4D97-AF65-F5344CB8AC3E}">
        <p14:creationId xmlns:p14="http://schemas.microsoft.com/office/powerpoint/2010/main" val="176213721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23528" y="1600200"/>
            <a:ext cx="8280920" cy="4525963"/>
          </a:xfrm>
        </p:spPr>
        <p:txBody>
          <a:bodyPr/>
          <a:lstStyle/>
          <a:p>
            <a:pPr lvl="1"/>
            <a:r>
              <a:rPr lang="zh-CN" altLang="en-US" dirty="0"/>
              <a:t>在</a:t>
            </a:r>
            <a:r>
              <a:rPr lang="en-US" altLang="zh-CN" dirty="0"/>
              <a:t>add-in</a:t>
            </a:r>
            <a:r>
              <a:rPr lang="zh-CN" altLang="en-US" dirty="0"/>
              <a:t>中新建的内容（工具条、菜单、扩展）以及在工具条和菜单中增加的要素都有一个</a:t>
            </a:r>
            <a:r>
              <a:rPr lang="en-US" altLang="zh-CN" dirty="0"/>
              <a:t>ID</a:t>
            </a:r>
            <a:r>
              <a:rPr lang="zh-CN" altLang="en-US" dirty="0"/>
              <a:t>（</a:t>
            </a:r>
            <a:r>
              <a:rPr lang="en-US" altLang="zh-CN" dirty="0"/>
              <a:t>Variable Name </a:t>
            </a:r>
            <a:r>
              <a:rPr lang="zh-CN" altLang="en-US" dirty="0"/>
              <a:t>），</a:t>
            </a:r>
            <a:r>
              <a:rPr lang="en-US" altLang="zh-CN" dirty="0"/>
              <a:t>ID</a:t>
            </a:r>
            <a:r>
              <a:rPr lang="zh-CN" altLang="en-US" dirty="0"/>
              <a:t>名称不能有</a:t>
            </a:r>
            <a:r>
              <a:rPr lang="zh-CN" altLang="en-US" dirty="0" smtClean="0"/>
              <a:t>重复，通常是以</a:t>
            </a:r>
            <a:r>
              <a:rPr lang="en-US" altLang="zh-CN" dirty="0" smtClean="0"/>
              <a:t>add-in</a:t>
            </a:r>
            <a:r>
              <a:rPr lang="zh-CN" altLang="en-US" dirty="0" smtClean="0"/>
              <a:t>的名作为前缀，后接对象名（如</a:t>
            </a:r>
            <a:r>
              <a:rPr lang="en-US" altLang="zh-CN" dirty="0" smtClean="0"/>
              <a:t>myToolbar1_addin.clip</a:t>
            </a:r>
            <a:r>
              <a:rPr lang="zh-CN" altLang="en-US" dirty="0" smtClean="0"/>
              <a:t>）。可通过</a:t>
            </a:r>
            <a:r>
              <a:rPr lang="en-US" altLang="zh-CN" dirty="0" smtClean="0"/>
              <a:t>ID</a:t>
            </a:r>
            <a:r>
              <a:rPr lang="zh-CN" altLang="en-US" dirty="0" smtClean="0"/>
              <a:t>调用同个</a:t>
            </a:r>
            <a:r>
              <a:rPr lang="en-US" altLang="zh-CN" dirty="0" smtClean="0"/>
              <a:t>add-in</a:t>
            </a:r>
            <a:r>
              <a:rPr lang="zh-CN" altLang="en-US" dirty="0" smtClean="0"/>
              <a:t>中的对象或其它</a:t>
            </a:r>
            <a:r>
              <a:rPr lang="en-US" altLang="zh-CN" dirty="0" smtClean="0"/>
              <a:t>add-in</a:t>
            </a:r>
            <a:r>
              <a:rPr lang="zh-CN" altLang="en-US" dirty="0" smtClean="0"/>
              <a:t>中的对象，当调用的对象在同个</a:t>
            </a:r>
            <a:r>
              <a:rPr lang="en-US" altLang="zh-CN" dirty="0" smtClean="0"/>
              <a:t>add-in</a:t>
            </a:r>
            <a:r>
              <a:rPr lang="zh-CN" altLang="en-US" dirty="0" smtClean="0"/>
              <a:t>时，</a:t>
            </a:r>
            <a:r>
              <a:rPr lang="en-US" altLang="zh-CN" dirty="0" smtClean="0"/>
              <a:t>ID</a:t>
            </a:r>
            <a:r>
              <a:rPr lang="zh-CN" altLang="en-US" dirty="0" smtClean="0"/>
              <a:t>可以不加前缀。</a:t>
            </a:r>
            <a:endParaRPr lang="zh-CN" altLang="en-US" dirty="0"/>
          </a:p>
          <a:p>
            <a:pPr lvl="1"/>
            <a:endParaRPr lang="zh-CN" altLang="en-US" dirty="0"/>
          </a:p>
        </p:txBody>
      </p:sp>
    </p:spTree>
    <p:extLst>
      <p:ext uri="{BB962C8B-B14F-4D97-AF65-F5344CB8AC3E}">
        <p14:creationId xmlns:p14="http://schemas.microsoft.com/office/powerpoint/2010/main" val="99731917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404664"/>
            <a:ext cx="3682752" cy="792088"/>
          </a:xfrm>
          <a:solidFill>
            <a:schemeClr val="tx2">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anchor="ctr" anchorCtr="0" compatLnSpc="1">
            <a:prstTxWarp prst="textNoShape">
              <a:avLst/>
            </a:prstTxWarp>
          </a:bodyPr>
          <a:lstStyle/>
          <a:p>
            <a:r>
              <a:rPr lang="zh-CN" altLang="en-US" sz="3600" dirty="0">
                <a:ea typeface="华文新魏" pitchFamily="2" charset="-122"/>
              </a:rPr>
              <a:t>编写</a:t>
            </a:r>
            <a:r>
              <a:rPr lang="en-US" altLang="zh-CN" sz="3600" dirty="0">
                <a:ea typeface="华文新魏" pitchFamily="2" charset="-122"/>
              </a:rPr>
              <a:t>python</a:t>
            </a:r>
            <a:r>
              <a:rPr lang="zh-CN" altLang="en-US" sz="3600" dirty="0">
                <a:ea typeface="华文新魏" pitchFamily="2" charset="-122"/>
              </a:rPr>
              <a:t>程序</a:t>
            </a:r>
          </a:p>
        </p:txBody>
      </p:sp>
      <p:sp>
        <p:nvSpPr>
          <p:cNvPr id="3" name="内容占位符 2"/>
          <p:cNvSpPr>
            <a:spLocks noGrp="1"/>
          </p:cNvSpPr>
          <p:nvPr>
            <p:ph idx="1"/>
          </p:nvPr>
        </p:nvSpPr>
        <p:spPr/>
        <p:txBody>
          <a:bodyPr/>
          <a:lstStyle/>
          <a:p>
            <a:r>
              <a:rPr lang="zh-CN" altLang="en-US" dirty="0" smtClean="0"/>
              <a:t>在</a:t>
            </a:r>
            <a:r>
              <a:rPr lang="en-US" altLang="zh-CN" dirty="0" smtClean="0"/>
              <a:t>python</a:t>
            </a:r>
            <a:r>
              <a:rPr lang="zh-CN" altLang="en-US" dirty="0" smtClean="0"/>
              <a:t>编程环境中打开</a:t>
            </a:r>
            <a:r>
              <a:rPr lang="en-US" altLang="zh-CN" dirty="0" smtClean="0"/>
              <a:t>install</a:t>
            </a:r>
            <a:r>
              <a:rPr lang="zh-CN" altLang="en-US" dirty="0" smtClean="0"/>
              <a:t>文件夹中的</a:t>
            </a:r>
            <a:r>
              <a:rPr lang="en-US" altLang="zh-CN" dirty="0" smtClean="0"/>
              <a:t>python</a:t>
            </a:r>
            <a:r>
              <a:rPr lang="zh-CN" altLang="en-US" dirty="0" smtClean="0"/>
              <a:t>文件，根据要</a:t>
            </a:r>
            <a:r>
              <a:rPr lang="zh-CN" altLang="en-US" dirty="0"/>
              <a:t>响应</a:t>
            </a:r>
            <a:r>
              <a:rPr lang="zh-CN" altLang="en-US" dirty="0" smtClean="0"/>
              <a:t>的事件，在相应的函数体中编写代码。</a:t>
            </a:r>
            <a:endParaRPr lang="zh-CN" altLang="en-US" dirty="0"/>
          </a:p>
        </p:txBody>
      </p:sp>
    </p:spTree>
    <p:extLst>
      <p:ext uri="{BB962C8B-B14F-4D97-AF65-F5344CB8AC3E}">
        <p14:creationId xmlns:p14="http://schemas.microsoft.com/office/powerpoint/2010/main" val="3133468534"/>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9328" y="735397"/>
            <a:ext cx="6984776" cy="2862322"/>
          </a:xfrm>
          <a:prstGeom prst="rect">
            <a:avLst/>
          </a:prstGeom>
          <a:solidFill>
            <a:schemeClr val="accent5">
              <a:lumMod val="20000"/>
              <a:lumOff val="80000"/>
            </a:schemeClr>
          </a:solidFill>
        </p:spPr>
        <p:txBody>
          <a:bodyPr wrap="square">
            <a:spAutoFit/>
          </a:bodyPr>
          <a:lstStyle/>
          <a:p>
            <a:r>
              <a:rPr lang="en-US" altLang="zh-CN" dirty="0"/>
              <a:t>import </a:t>
            </a:r>
            <a:r>
              <a:rPr lang="en-US" altLang="zh-CN" dirty="0" err="1"/>
              <a:t>arcpy</a:t>
            </a:r>
            <a:endParaRPr lang="en-US" altLang="zh-CN" dirty="0"/>
          </a:p>
          <a:p>
            <a:r>
              <a:rPr lang="en-US" altLang="zh-CN" dirty="0"/>
              <a:t>import </a:t>
            </a:r>
            <a:r>
              <a:rPr lang="en-US" altLang="zh-CN" dirty="0" err="1"/>
              <a:t>pythonaddins</a:t>
            </a:r>
            <a:endParaRPr lang="en-US" altLang="zh-CN" dirty="0"/>
          </a:p>
          <a:p>
            <a:endParaRPr lang="en-US" altLang="zh-CN" dirty="0"/>
          </a:p>
          <a:p>
            <a:r>
              <a:rPr lang="en-US" altLang="zh-CN" dirty="0"/>
              <a:t>class ButtonClass1(object):</a:t>
            </a:r>
          </a:p>
          <a:p>
            <a:r>
              <a:rPr lang="en-US" altLang="zh-CN" dirty="0"/>
              <a:t>    """Implementation for </a:t>
            </a:r>
            <a:r>
              <a:rPr lang="en-US" altLang="zh-CN" dirty="0" err="1"/>
              <a:t>test_addin.button</a:t>
            </a:r>
            <a:r>
              <a:rPr lang="en-US" altLang="zh-CN" dirty="0"/>
              <a:t> (Button)"""</a:t>
            </a:r>
          </a:p>
          <a:p>
            <a:r>
              <a:rPr lang="en-US" altLang="zh-CN" dirty="0"/>
              <a:t>    </a:t>
            </a:r>
            <a:r>
              <a:rPr lang="en-US" altLang="zh-CN" dirty="0" err="1"/>
              <a:t>def</a:t>
            </a:r>
            <a:r>
              <a:rPr lang="en-US" altLang="zh-CN" dirty="0"/>
              <a:t> __</a:t>
            </a:r>
            <a:r>
              <a:rPr lang="en-US" altLang="zh-CN" dirty="0" err="1"/>
              <a:t>init</a:t>
            </a:r>
            <a:r>
              <a:rPr lang="en-US" altLang="zh-CN" dirty="0"/>
              <a:t>__(self):</a:t>
            </a:r>
          </a:p>
          <a:p>
            <a:r>
              <a:rPr lang="en-US" altLang="zh-CN" dirty="0"/>
              <a:t>        </a:t>
            </a:r>
            <a:r>
              <a:rPr lang="en-US" altLang="zh-CN" dirty="0" err="1"/>
              <a:t>self.enabled</a:t>
            </a:r>
            <a:r>
              <a:rPr lang="en-US" altLang="zh-CN" dirty="0"/>
              <a:t> = True</a:t>
            </a:r>
          </a:p>
          <a:p>
            <a:r>
              <a:rPr lang="en-US" altLang="zh-CN" dirty="0"/>
              <a:t>        </a:t>
            </a:r>
            <a:r>
              <a:rPr lang="en-US" altLang="zh-CN" dirty="0" err="1"/>
              <a:t>self.checked</a:t>
            </a:r>
            <a:r>
              <a:rPr lang="en-US" altLang="zh-CN" dirty="0"/>
              <a:t> = False</a:t>
            </a:r>
          </a:p>
          <a:p>
            <a:r>
              <a:rPr lang="en-US" altLang="zh-CN" dirty="0"/>
              <a:t>    </a:t>
            </a:r>
            <a:r>
              <a:rPr lang="en-US" altLang="zh-CN" dirty="0" err="1"/>
              <a:t>def</a:t>
            </a:r>
            <a:r>
              <a:rPr lang="en-US" altLang="zh-CN" dirty="0"/>
              <a:t> </a:t>
            </a:r>
            <a:r>
              <a:rPr lang="en-US" altLang="zh-CN" dirty="0" err="1"/>
              <a:t>onClick</a:t>
            </a:r>
            <a:r>
              <a:rPr lang="en-US" altLang="zh-CN" dirty="0"/>
              <a:t>(self):</a:t>
            </a:r>
          </a:p>
          <a:p>
            <a:r>
              <a:rPr lang="en-US" altLang="zh-CN" dirty="0"/>
              <a:t>        </a:t>
            </a:r>
            <a:r>
              <a:rPr lang="en-US" altLang="zh-CN" dirty="0">
                <a:solidFill>
                  <a:srgbClr val="FF0000"/>
                </a:solidFill>
              </a:rPr>
              <a:t>pass</a:t>
            </a:r>
            <a:endParaRPr lang="zh-CN" altLang="en-US" dirty="0">
              <a:solidFill>
                <a:srgbClr val="FF0000"/>
              </a:solidFill>
            </a:endParaRPr>
          </a:p>
        </p:txBody>
      </p:sp>
      <p:sp>
        <p:nvSpPr>
          <p:cNvPr id="2" name="矩形 1"/>
          <p:cNvSpPr/>
          <p:nvPr/>
        </p:nvSpPr>
        <p:spPr>
          <a:xfrm>
            <a:off x="899592" y="4941168"/>
            <a:ext cx="6804248" cy="923330"/>
          </a:xfrm>
          <a:prstGeom prst="rect">
            <a:avLst/>
          </a:prstGeom>
          <a:solidFill>
            <a:schemeClr val="accent5">
              <a:lumMod val="20000"/>
              <a:lumOff val="80000"/>
            </a:schemeClr>
          </a:solidFill>
          <a:ln>
            <a:noFill/>
          </a:ln>
        </p:spPr>
        <p:txBody>
          <a:bodyPr wrap="square">
            <a:spAutoFit/>
          </a:bodyPr>
          <a:lstStyle/>
          <a:p>
            <a:r>
              <a:rPr lang="en-US" altLang="zh-CN" dirty="0" err="1"/>
              <a:t>mxd</a:t>
            </a:r>
            <a:r>
              <a:rPr lang="en-US" altLang="zh-CN" dirty="0"/>
              <a:t> = </a:t>
            </a:r>
            <a:r>
              <a:rPr lang="en-US" altLang="zh-CN" dirty="0" err="1"/>
              <a:t>arcpy.mapping.MapDocument</a:t>
            </a:r>
            <a:r>
              <a:rPr lang="en-US" altLang="zh-CN" dirty="0"/>
              <a:t>("CURRENT")</a:t>
            </a:r>
          </a:p>
          <a:p>
            <a:r>
              <a:rPr lang="en-US" altLang="zh-CN" dirty="0" err="1"/>
              <a:t>arcpy.mapping.ExportToJPEG</a:t>
            </a:r>
            <a:r>
              <a:rPr lang="en-US" altLang="zh-CN" dirty="0"/>
              <a:t>(</a:t>
            </a:r>
            <a:r>
              <a:rPr lang="en-US" altLang="zh-CN" dirty="0" err="1"/>
              <a:t>mxd</a:t>
            </a:r>
            <a:r>
              <a:rPr lang="en-US" altLang="zh-CN" dirty="0"/>
              <a:t>,"c:\\data\\</a:t>
            </a:r>
            <a:r>
              <a:rPr lang="en-US" altLang="zh-CN" dirty="0" err="1"/>
              <a:t>tmp</a:t>
            </a:r>
            <a:r>
              <a:rPr lang="en-US" altLang="zh-CN" dirty="0"/>
              <a:t>\\test.jpg")</a:t>
            </a:r>
          </a:p>
          <a:p>
            <a:r>
              <a:rPr lang="en-US" altLang="zh-CN" dirty="0"/>
              <a:t>del </a:t>
            </a:r>
            <a:r>
              <a:rPr lang="en-US" altLang="zh-CN" dirty="0" err="1"/>
              <a:t>mxd</a:t>
            </a:r>
            <a:endParaRPr lang="en-US" altLang="zh-CN" dirty="0"/>
          </a:p>
        </p:txBody>
      </p:sp>
      <p:sp>
        <p:nvSpPr>
          <p:cNvPr id="5" name="下箭头 4"/>
          <p:cNvSpPr/>
          <p:nvPr/>
        </p:nvSpPr>
        <p:spPr>
          <a:xfrm rot="10800000">
            <a:off x="1320814" y="3717032"/>
            <a:ext cx="360040" cy="936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4700597"/>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476672"/>
            <a:ext cx="2808312" cy="792088"/>
          </a:xfrm>
          <a:solidFill>
            <a:schemeClr val="tx2">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anchor="ctr" anchorCtr="0" compatLnSpc="1">
            <a:prstTxWarp prst="textNoShape">
              <a:avLst/>
            </a:prstTxWarp>
          </a:bodyPr>
          <a:lstStyle/>
          <a:p>
            <a:r>
              <a:rPr lang="zh-CN" altLang="en-US" sz="3600" dirty="0">
                <a:ea typeface="华文新魏" pitchFamily="2" charset="-122"/>
              </a:rPr>
              <a:t>文件打包</a:t>
            </a:r>
          </a:p>
        </p:txBody>
      </p:sp>
      <p:sp>
        <p:nvSpPr>
          <p:cNvPr id="3" name="内容占位符 2"/>
          <p:cNvSpPr>
            <a:spLocks noGrp="1"/>
          </p:cNvSpPr>
          <p:nvPr>
            <p:ph idx="1"/>
          </p:nvPr>
        </p:nvSpPr>
        <p:spPr/>
        <p:txBody>
          <a:bodyPr>
            <a:normAutofit/>
          </a:bodyPr>
          <a:lstStyle/>
          <a:p>
            <a:r>
              <a:rPr lang="zh-CN" altLang="en-US" dirty="0" smtClean="0"/>
              <a:t>选中文件夹中的</a:t>
            </a:r>
            <a:r>
              <a:rPr lang="en-US" altLang="zh-CN" dirty="0" smtClean="0"/>
              <a:t>makeaddin.py</a:t>
            </a:r>
            <a:r>
              <a:rPr lang="zh-CN" altLang="en-US" dirty="0" smtClean="0"/>
              <a:t>脚本文件，右击鼠标，在“打开方式”中选择“</a:t>
            </a:r>
            <a:r>
              <a:rPr lang="en-US" altLang="zh-CN" dirty="0" smtClean="0"/>
              <a:t>python</a:t>
            </a:r>
            <a:r>
              <a:rPr lang="zh-CN" altLang="en-US" dirty="0" smtClean="0"/>
              <a:t>”，将拷贝所有文件和文件夹到一个压缩的</a:t>
            </a:r>
            <a:r>
              <a:rPr lang="en-US" altLang="zh-CN" dirty="0" smtClean="0"/>
              <a:t>add-in</a:t>
            </a:r>
            <a:r>
              <a:rPr lang="zh-CN" altLang="en-US" dirty="0" smtClean="0"/>
              <a:t>文件中，文件名是文件夹名，扩展名为</a:t>
            </a:r>
            <a:r>
              <a:rPr lang="en-US" altLang="zh-CN" dirty="0" err="1" smtClean="0"/>
              <a:t>esriaddin</a:t>
            </a:r>
            <a:r>
              <a:rPr lang="zh-CN" altLang="en-US" dirty="0" smtClean="0"/>
              <a:t>，如文件夹名为</a:t>
            </a:r>
            <a:r>
              <a:rPr lang="en-US" altLang="zh-CN" dirty="0" err="1" smtClean="0"/>
              <a:t>mytoolbar</a:t>
            </a:r>
            <a:r>
              <a:rPr lang="zh-CN" altLang="en-US" dirty="0" smtClean="0"/>
              <a:t>，则</a:t>
            </a:r>
            <a:r>
              <a:rPr lang="zh-CN" altLang="en-US" dirty="0"/>
              <a:t>压缩的</a:t>
            </a:r>
            <a:r>
              <a:rPr lang="en-US" altLang="zh-CN" dirty="0"/>
              <a:t>add-in</a:t>
            </a:r>
            <a:r>
              <a:rPr lang="zh-CN" altLang="en-US" dirty="0" smtClean="0"/>
              <a:t>文件为</a:t>
            </a:r>
            <a:r>
              <a:rPr lang="en-US" altLang="zh-CN" dirty="0" err="1" smtClean="0"/>
              <a:t>mytoolbar.esriaddin</a:t>
            </a:r>
            <a:r>
              <a:rPr lang="zh-CN" altLang="en-US" dirty="0" smtClean="0"/>
              <a:t>。</a:t>
            </a:r>
            <a:endParaRPr lang="en-US" altLang="zh-CN" dirty="0" smtClean="0"/>
          </a:p>
          <a:p>
            <a:pPr lvl="1"/>
            <a:endParaRPr lang="zh-CN" altLang="en-US" dirty="0"/>
          </a:p>
        </p:txBody>
      </p:sp>
    </p:spTree>
    <p:extLst>
      <p:ext uri="{BB962C8B-B14F-4D97-AF65-F5344CB8AC3E}">
        <p14:creationId xmlns:p14="http://schemas.microsoft.com/office/powerpoint/2010/main" val="3045179390"/>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74638"/>
            <a:ext cx="4176464" cy="922114"/>
          </a:xfrm>
          <a:solidFill>
            <a:schemeClr val="tx2">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anchor="ctr" anchorCtr="0" compatLnSpc="1">
            <a:prstTxWarp prst="textNoShape">
              <a:avLst/>
            </a:prstTxWarp>
          </a:bodyPr>
          <a:lstStyle/>
          <a:p>
            <a:r>
              <a:rPr lang="en-US" altLang="zh-CN" sz="3600" dirty="0" smtClean="0">
                <a:ea typeface="华文新魏" pitchFamily="2" charset="-122"/>
              </a:rPr>
              <a:t>Add-in</a:t>
            </a:r>
            <a:r>
              <a:rPr lang="zh-CN" altLang="en-US" sz="3600" dirty="0" smtClean="0">
                <a:ea typeface="华文新魏" pitchFamily="2" charset="-122"/>
              </a:rPr>
              <a:t>安装与测试</a:t>
            </a:r>
            <a:endParaRPr lang="zh-CN" altLang="en-US" sz="3600" dirty="0">
              <a:ea typeface="华文新魏" pitchFamily="2" charset="-122"/>
            </a:endParaRPr>
          </a:p>
        </p:txBody>
      </p:sp>
      <p:sp>
        <p:nvSpPr>
          <p:cNvPr id="3" name="内容占位符 2"/>
          <p:cNvSpPr>
            <a:spLocks noGrp="1"/>
          </p:cNvSpPr>
          <p:nvPr>
            <p:ph idx="1"/>
          </p:nvPr>
        </p:nvSpPr>
        <p:spPr/>
        <p:txBody>
          <a:bodyPr/>
          <a:lstStyle/>
          <a:p>
            <a:r>
              <a:rPr lang="en-US" altLang="zh-CN" dirty="0" smtClean="0"/>
              <a:t>ArcGIS Desktop</a:t>
            </a:r>
            <a:r>
              <a:rPr lang="zh-CN" altLang="en-US" dirty="0" smtClean="0"/>
              <a:t>应用启动后，会在指定文件夹（称为</a:t>
            </a:r>
            <a:r>
              <a:rPr lang="en-US" altLang="zh-CN" dirty="0" smtClean="0"/>
              <a:t>well-known</a:t>
            </a:r>
            <a:r>
              <a:rPr lang="zh-CN" altLang="en-US" dirty="0"/>
              <a:t>文件夹</a:t>
            </a:r>
            <a:r>
              <a:rPr lang="zh-CN" altLang="en-US" dirty="0" smtClean="0"/>
              <a:t>）中查找是否有</a:t>
            </a:r>
            <a:r>
              <a:rPr lang="en-US" altLang="zh-CN" dirty="0"/>
              <a:t>Add-in</a:t>
            </a:r>
            <a:r>
              <a:rPr lang="zh-CN" altLang="en-US" dirty="0" smtClean="0"/>
              <a:t>文件，如有</a:t>
            </a:r>
            <a:r>
              <a:rPr lang="en-US" altLang="zh-CN" dirty="0"/>
              <a:t>Add-in</a:t>
            </a:r>
            <a:r>
              <a:rPr lang="zh-CN" altLang="en-US" dirty="0" smtClean="0"/>
              <a:t>文件，就加载该</a:t>
            </a:r>
            <a:r>
              <a:rPr lang="en-US" altLang="zh-CN" dirty="0" smtClean="0"/>
              <a:t>Add-in</a:t>
            </a:r>
            <a:r>
              <a:rPr lang="zh-CN" altLang="en-US" dirty="0" smtClean="0"/>
              <a:t>。</a:t>
            </a:r>
            <a:endParaRPr lang="en-US" altLang="zh-CN" dirty="0" smtClean="0"/>
          </a:p>
          <a:p>
            <a:r>
              <a:rPr lang="zh-CN" altLang="en-US" dirty="0"/>
              <a:t>在</a:t>
            </a:r>
            <a:r>
              <a:rPr lang="en-US" altLang="zh-CN" dirty="0"/>
              <a:t>Windows 7</a:t>
            </a:r>
            <a:r>
              <a:rPr lang="zh-CN" altLang="en-US" dirty="0"/>
              <a:t>或</a:t>
            </a:r>
            <a:r>
              <a:rPr lang="en-US" altLang="zh-CN" dirty="0"/>
              <a:t>Windows Vista</a:t>
            </a:r>
            <a:r>
              <a:rPr lang="zh-CN" altLang="en-US" dirty="0"/>
              <a:t>机器中，</a:t>
            </a:r>
            <a:r>
              <a:rPr lang="zh-CN" altLang="en-US" dirty="0" smtClean="0"/>
              <a:t>缺省的</a:t>
            </a:r>
            <a:r>
              <a:rPr lang="en-US" altLang="zh-CN" dirty="0"/>
              <a:t>well-known</a:t>
            </a:r>
            <a:r>
              <a:rPr lang="zh-CN" altLang="en-US" dirty="0" smtClean="0"/>
              <a:t>文件夹是：</a:t>
            </a:r>
            <a:r>
              <a:rPr lang="en-US" altLang="zh-CN" dirty="0" smtClean="0"/>
              <a:t>C</a:t>
            </a:r>
            <a:r>
              <a:rPr lang="en-US" altLang="zh-CN" dirty="0"/>
              <a:t>:\Users\&lt;username&gt;\</a:t>
            </a:r>
            <a:r>
              <a:rPr lang="en-US" altLang="zh-CN" dirty="0" smtClean="0"/>
              <a:t>Documents\ArcGIS\AddIns\Desktop10.1</a:t>
            </a:r>
            <a:r>
              <a:rPr lang="zh-CN" altLang="en-US" dirty="0" smtClean="0"/>
              <a:t>。</a:t>
            </a:r>
            <a:endParaRPr lang="en-US" altLang="zh-CN" dirty="0"/>
          </a:p>
          <a:p>
            <a:endParaRPr lang="zh-CN" altLang="en-US" dirty="0"/>
          </a:p>
        </p:txBody>
      </p:sp>
    </p:spTree>
    <p:extLst>
      <p:ext uri="{BB962C8B-B14F-4D97-AF65-F5344CB8AC3E}">
        <p14:creationId xmlns:p14="http://schemas.microsoft.com/office/powerpoint/2010/main" val="2123010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3568" y="1844824"/>
            <a:ext cx="7416824" cy="1938992"/>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Workspace = "c:\\data"</a:t>
            </a:r>
          </a:p>
          <a:p>
            <a:r>
              <a:rPr lang="en-US" altLang="zh-CN" sz="2400" dirty="0" err="1"/>
              <a:t>FileName</a:t>
            </a:r>
            <a:r>
              <a:rPr lang="en-US" altLang="zh-CN" sz="2400" dirty="0"/>
              <a:t> = "</a:t>
            </a:r>
            <a:r>
              <a:rPr lang="en-US" altLang="zh-CN" sz="2400" dirty="0" err="1"/>
              <a:t>rivers.shp</a:t>
            </a:r>
            <a:r>
              <a:rPr lang="en-US" altLang="zh-CN" sz="2400" dirty="0"/>
              <a:t>"</a:t>
            </a:r>
          </a:p>
          <a:p>
            <a:r>
              <a:rPr lang="en-US" altLang="zh-CN" sz="2400" dirty="0" err="1"/>
              <a:t>arcpy.CreateFeatureclass_management</a:t>
            </a:r>
            <a:r>
              <a:rPr lang="en-US" altLang="zh-CN" sz="2400" dirty="0"/>
              <a:t>(Workspace,</a:t>
            </a:r>
            <a:r>
              <a:rPr lang="en-US" altLang="zh-CN" sz="2400" dirty="0" err="1"/>
              <a:t>FileName</a:t>
            </a:r>
            <a:r>
              <a:rPr lang="en-US" altLang="zh-CN" sz="2400" dirty="0"/>
              <a:t>,"POLYLINE")</a:t>
            </a:r>
            <a:endParaRPr lang="zh-CN" altLang="en-US" sz="2400" dirty="0"/>
          </a:p>
        </p:txBody>
      </p:sp>
      <p:sp>
        <p:nvSpPr>
          <p:cNvPr id="2" name="TextBox 1"/>
          <p:cNvSpPr txBox="1"/>
          <p:nvPr/>
        </p:nvSpPr>
        <p:spPr>
          <a:xfrm>
            <a:off x="1115616" y="5229200"/>
            <a:ext cx="6696744" cy="461665"/>
          </a:xfrm>
          <a:prstGeom prst="rect">
            <a:avLst/>
          </a:prstGeom>
          <a:noFill/>
        </p:spPr>
        <p:txBody>
          <a:bodyPr wrap="square" rtlCol="0">
            <a:spAutoFit/>
          </a:bodyPr>
          <a:lstStyle/>
          <a:p>
            <a:r>
              <a:rPr lang="zh-CN" altLang="en-US" sz="2400" dirty="0" smtClean="0"/>
              <a:t>产生一个线要素类，后</a:t>
            </a:r>
            <a:r>
              <a:rPr lang="zh-CN" altLang="en-US" sz="2400" dirty="0"/>
              <a:t>四</a:t>
            </a:r>
            <a:r>
              <a:rPr lang="zh-CN" altLang="en-US" sz="2400" dirty="0" smtClean="0"/>
              <a:t>个参数为缺省参数。</a:t>
            </a:r>
            <a:endParaRPr lang="zh-CN" altLang="en-US" sz="2400" dirty="0"/>
          </a:p>
        </p:txBody>
      </p:sp>
    </p:spTree>
    <p:extLst>
      <p:ext uri="{BB962C8B-B14F-4D97-AF65-F5344CB8AC3E}">
        <p14:creationId xmlns:p14="http://schemas.microsoft.com/office/powerpoint/2010/main" val="2799477552"/>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0742" y="836713"/>
            <a:ext cx="8229600" cy="1296143"/>
          </a:xfrm>
        </p:spPr>
        <p:txBody>
          <a:bodyPr>
            <a:normAutofit/>
          </a:bodyPr>
          <a:lstStyle/>
          <a:p>
            <a:r>
              <a:rPr lang="zh-CN" altLang="en-US" dirty="0" smtClean="0"/>
              <a:t>利用</a:t>
            </a:r>
            <a:r>
              <a:rPr lang="en-US" altLang="zh-CN" dirty="0" smtClean="0"/>
              <a:t>ArcGIS Desktop</a:t>
            </a:r>
            <a:r>
              <a:rPr lang="zh-CN" altLang="en-US" dirty="0" smtClean="0"/>
              <a:t>的</a:t>
            </a:r>
            <a:r>
              <a:rPr lang="en-US" altLang="zh-CN" dirty="0" smtClean="0"/>
              <a:t>Add-In</a:t>
            </a:r>
            <a:r>
              <a:rPr lang="zh-CN" altLang="en-US" dirty="0" smtClean="0"/>
              <a:t>管理器可以增加自定义的</a:t>
            </a:r>
            <a:r>
              <a:rPr lang="en-US" altLang="zh-CN" dirty="0" smtClean="0"/>
              <a:t>well-known</a:t>
            </a:r>
            <a:r>
              <a:rPr lang="zh-CN" altLang="en-US" dirty="0" smtClean="0"/>
              <a:t>文件夹等。</a:t>
            </a:r>
            <a:r>
              <a:rPr lang="en-US" altLang="zh-CN" dirty="0" smtClean="0"/>
              <a:t> </a:t>
            </a:r>
            <a:endParaRPr lang="en-US" altLang="zh-CN" dirty="0"/>
          </a:p>
          <a:p>
            <a:endParaRPr lang="en-US" altLang="zh-CN" dirty="0" smtClean="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060848"/>
            <a:ext cx="6507807" cy="4342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0810836"/>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52736"/>
            <a:ext cx="8229600" cy="5073427"/>
          </a:xfrm>
        </p:spPr>
        <p:txBody>
          <a:bodyPr/>
          <a:lstStyle/>
          <a:p>
            <a:r>
              <a:rPr lang="en-US" altLang="zh-CN" dirty="0" smtClean="0"/>
              <a:t>Add-In</a:t>
            </a:r>
            <a:r>
              <a:rPr lang="zh-CN" altLang="en-US" dirty="0" smtClean="0"/>
              <a:t>的安装就是把</a:t>
            </a:r>
            <a:r>
              <a:rPr lang="en-US" altLang="zh-CN" dirty="0" smtClean="0"/>
              <a:t>Add-In</a:t>
            </a:r>
            <a:r>
              <a:rPr lang="zh-CN" altLang="en-US" dirty="0" smtClean="0"/>
              <a:t>文件拷贝到</a:t>
            </a:r>
            <a:r>
              <a:rPr lang="en-US" altLang="zh-CN" dirty="0"/>
              <a:t>well-known</a:t>
            </a:r>
            <a:r>
              <a:rPr lang="zh-CN" altLang="en-US" dirty="0" smtClean="0"/>
              <a:t>文件夹中。可以直接双击</a:t>
            </a:r>
            <a:r>
              <a:rPr lang="en-US" altLang="zh-CN" dirty="0" smtClean="0"/>
              <a:t>add-in</a:t>
            </a:r>
            <a:r>
              <a:rPr lang="zh-CN" altLang="en-US" dirty="0" smtClean="0"/>
              <a:t>文件</a:t>
            </a:r>
            <a:r>
              <a:rPr lang="zh-CN" altLang="en-US" dirty="0"/>
              <a:t>运行</a:t>
            </a:r>
            <a:r>
              <a:rPr lang="en-US" altLang="zh-CN" dirty="0"/>
              <a:t>ESRI ArcGIS Add-In</a:t>
            </a:r>
            <a:r>
              <a:rPr lang="zh-CN" altLang="en-US" dirty="0"/>
              <a:t>安装工具</a:t>
            </a:r>
            <a:r>
              <a:rPr lang="zh-CN" altLang="en-US" dirty="0" smtClean="0"/>
              <a:t>把</a:t>
            </a:r>
            <a:r>
              <a:rPr lang="en-US" altLang="zh-CN" dirty="0" smtClean="0"/>
              <a:t>add-in</a:t>
            </a:r>
            <a:r>
              <a:rPr lang="zh-CN" altLang="en-US" dirty="0" smtClean="0"/>
              <a:t>拷贝到缺省的</a:t>
            </a:r>
            <a:r>
              <a:rPr lang="en-US" altLang="zh-CN" dirty="0"/>
              <a:t>well-known</a:t>
            </a:r>
            <a:r>
              <a:rPr lang="zh-CN" altLang="en-US" dirty="0" smtClean="0"/>
              <a:t>文件夹中。</a:t>
            </a:r>
            <a:endParaRPr lang="en-US" altLang="zh-CN" dirty="0" smtClean="0"/>
          </a:p>
        </p:txBody>
      </p:sp>
    </p:spTree>
    <p:extLst>
      <p:ext uri="{BB962C8B-B14F-4D97-AF65-F5344CB8AC3E}">
        <p14:creationId xmlns:p14="http://schemas.microsoft.com/office/powerpoint/2010/main" val="3066372812"/>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340768"/>
            <a:ext cx="4114800" cy="4525963"/>
          </a:xfrm>
        </p:spPr>
        <p:txBody>
          <a:bodyPr>
            <a:normAutofit lnSpcReduction="10000"/>
          </a:bodyPr>
          <a:lstStyle/>
          <a:p>
            <a:r>
              <a:rPr lang="en-US" altLang="zh-CN" dirty="0" smtClean="0"/>
              <a:t>Add-In</a:t>
            </a:r>
            <a:r>
              <a:rPr lang="zh-CN" altLang="en-US" dirty="0" smtClean="0"/>
              <a:t>安装工具</a:t>
            </a:r>
            <a:r>
              <a:rPr lang="zh-CN" altLang="en-US" dirty="0"/>
              <a:t>运行时，</a:t>
            </a:r>
            <a:r>
              <a:rPr lang="zh-CN" altLang="en-US" dirty="0" smtClean="0"/>
              <a:t>将弹出一个信息框，</a:t>
            </a:r>
            <a:r>
              <a:rPr lang="zh-CN" altLang="en-US" dirty="0"/>
              <a:t>显示</a:t>
            </a:r>
            <a:r>
              <a:rPr lang="zh-CN" altLang="en-US" dirty="0" smtClean="0"/>
              <a:t>项目</a:t>
            </a:r>
            <a:r>
              <a:rPr lang="zh-CN" altLang="en-US" dirty="0"/>
              <a:t>信息</a:t>
            </a:r>
            <a:r>
              <a:rPr lang="zh-CN" altLang="en-US" dirty="0" smtClean="0"/>
              <a:t>、是否包含数字签名等</a:t>
            </a:r>
            <a:r>
              <a:rPr lang="zh-CN" altLang="en-US" dirty="0"/>
              <a:t>。点击</a:t>
            </a:r>
            <a:r>
              <a:rPr lang="en-US" altLang="zh-CN" dirty="0"/>
              <a:t>Install Add-In</a:t>
            </a:r>
            <a:r>
              <a:rPr lang="zh-CN" altLang="en-US" dirty="0"/>
              <a:t>按钮，这个工具将拷贝</a:t>
            </a:r>
            <a:r>
              <a:rPr lang="en-US" altLang="zh-CN" dirty="0"/>
              <a:t>add-in</a:t>
            </a:r>
            <a:r>
              <a:rPr lang="zh-CN" altLang="en-US" dirty="0"/>
              <a:t>文件</a:t>
            </a:r>
            <a:r>
              <a:rPr lang="zh-CN" altLang="en-US" dirty="0" smtClean="0"/>
              <a:t>到缺省的</a:t>
            </a:r>
            <a:r>
              <a:rPr lang="en-US" altLang="zh-CN" dirty="0"/>
              <a:t>well-known</a:t>
            </a:r>
            <a:r>
              <a:rPr lang="zh-CN" altLang="en-US" dirty="0"/>
              <a:t>文件夹的一个子目录中。</a:t>
            </a:r>
          </a:p>
          <a:p>
            <a:endParaRPr lang="en-US" altLang="zh-CN" dirty="0"/>
          </a:p>
          <a:p>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484783"/>
            <a:ext cx="3840163" cy="407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9070227"/>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08720"/>
            <a:ext cx="8229600" cy="2232248"/>
          </a:xfrm>
        </p:spPr>
        <p:txBody>
          <a:bodyPr/>
          <a:lstStyle/>
          <a:p>
            <a:r>
              <a:rPr lang="zh-CN" altLang="en-US" dirty="0" smtClean="0"/>
              <a:t>子目录是自动产生，子目录名是</a:t>
            </a:r>
            <a:r>
              <a:rPr lang="en-US" altLang="zh-CN" dirty="0" smtClean="0"/>
              <a:t>add-in</a:t>
            </a:r>
            <a:r>
              <a:rPr lang="zh-CN" altLang="en-US" dirty="0" smtClean="0"/>
              <a:t>的全球唯一标识码（</a:t>
            </a:r>
            <a:r>
              <a:rPr lang="en-US" altLang="zh-CN" dirty="0" smtClean="0"/>
              <a:t>globally </a:t>
            </a:r>
            <a:r>
              <a:rPr lang="en-US" altLang="zh-CN" dirty="0"/>
              <a:t>unique </a:t>
            </a:r>
            <a:r>
              <a:rPr lang="en-US" altLang="zh-CN" dirty="0" smtClean="0"/>
              <a:t>identifier</a:t>
            </a:r>
            <a:r>
              <a:rPr lang="zh-CN" altLang="en-US" dirty="0" smtClean="0"/>
              <a:t>，</a:t>
            </a:r>
            <a:r>
              <a:rPr lang="en-US" altLang="zh-CN" dirty="0" smtClean="0"/>
              <a:t>GUID</a:t>
            </a:r>
            <a:r>
              <a:rPr lang="zh-CN" altLang="en-US" dirty="0" smtClean="0"/>
              <a:t>），该标识码定义在</a:t>
            </a:r>
            <a:r>
              <a:rPr lang="en-US" altLang="zh-CN" dirty="0" smtClean="0"/>
              <a:t>add-in</a:t>
            </a:r>
            <a:r>
              <a:rPr lang="zh-CN" altLang="en-US" dirty="0" smtClean="0"/>
              <a:t>的</a:t>
            </a:r>
            <a:r>
              <a:rPr lang="en-US" altLang="zh-CN" dirty="0" err="1" smtClean="0"/>
              <a:t>config</a:t>
            </a:r>
            <a:r>
              <a:rPr lang="zh-CN" altLang="en-US" dirty="0" smtClean="0"/>
              <a:t>文件中。</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 y="3356992"/>
            <a:ext cx="8810625" cy="26193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50506"/>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688"/>
            <a:ext cx="8229600" cy="2448272"/>
          </a:xfrm>
        </p:spPr>
        <p:txBody>
          <a:bodyPr/>
          <a:lstStyle/>
          <a:p>
            <a:r>
              <a:rPr lang="zh-CN" altLang="en-US" dirty="0" smtClean="0"/>
              <a:t>点击</a:t>
            </a:r>
            <a:r>
              <a:rPr lang="en-US" altLang="zh-CN" dirty="0" smtClean="0"/>
              <a:t>Customize</a:t>
            </a:r>
            <a:r>
              <a:rPr lang="zh-CN" altLang="en-US" dirty="0" smtClean="0"/>
              <a:t>菜单下的</a:t>
            </a:r>
            <a:r>
              <a:rPr lang="en-US" altLang="zh-CN" dirty="0" smtClean="0"/>
              <a:t>Add-In Manager</a:t>
            </a:r>
            <a:r>
              <a:rPr lang="zh-CN" altLang="en-US" dirty="0" smtClean="0"/>
              <a:t>将显示</a:t>
            </a:r>
            <a:r>
              <a:rPr lang="en-US" altLang="zh-CN" dirty="0"/>
              <a:t>Add-In </a:t>
            </a:r>
            <a:r>
              <a:rPr lang="en-US" altLang="zh-CN" dirty="0" smtClean="0"/>
              <a:t>Manager</a:t>
            </a:r>
            <a:r>
              <a:rPr lang="zh-CN" altLang="en-US" dirty="0"/>
              <a:t>对话</a:t>
            </a:r>
            <a:r>
              <a:rPr lang="zh-CN" altLang="en-US" dirty="0" smtClean="0"/>
              <a:t>框，从对话框中可以看到有哪些</a:t>
            </a:r>
            <a:r>
              <a:rPr lang="en-US" altLang="zh-CN" dirty="0" smtClean="0"/>
              <a:t>Add-In</a:t>
            </a:r>
            <a:r>
              <a:rPr lang="zh-CN" altLang="en-US" dirty="0" smtClean="0"/>
              <a:t>以及每个</a:t>
            </a:r>
            <a:r>
              <a:rPr lang="en-US" altLang="zh-CN" dirty="0" smtClean="0"/>
              <a:t>Add-In</a:t>
            </a:r>
            <a:r>
              <a:rPr lang="zh-CN" altLang="en-US" dirty="0" smtClean="0"/>
              <a:t>包含的工具条和命令。可以在对话框中删除</a:t>
            </a:r>
            <a:r>
              <a:rPr lang="en-US" altLang="zh-CN" dirty="0" smtClean="0"/>
              <a:t>My Add-Ins</a:t>
            </a:r>
            <a:r>
              <a:rPr lang="zh-CN" altLang="en-US" dirty="0" smtClean="0"/>
              <a:t>下的</a:t>
            </a:r>
            <a:r>
              <a:rPr lang="en-US" altLang="zh-CN" dirty="0" smtClean="0"/>
              <a:t>Add-In</a:t>
            </a:r>
            <a:r>
              <a:rPr lang="zh-CN" altLang="en-US" dirty="0" smtClean="0"/>
              <a:t>（缺省</a:t>
            </a:r>
            <a:r>
              <a:rPr lang="en-US" altLang="zh-CN" dirty="0"/>
              <a:t>well-known</a:t>
            </a:r>
            <a:r>
              <a:rPr lang="zh-CN" altLang="en-US" dirty="0"/>
              <a:t>文件夹</a:t>
            </a:r>
            <a:r>
              <a:rPr lang="zh-CN" altLang="en-US" dirty="0" smtClean="0"/>
              <a:t>中的</a:t>
            </a:r>
            <a:r>
              <a:rPr lang="en-US" altLang="zh-CN" dirty="0"/>
              <a:t>Add-In </a:t>
            </a:r>
            <a:r>
              <a:rPr lang="zh-CN" altLang="en-US" dirty="0" smtClean="0"/>
              <a:t>）。</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3146316"/>
            <a:ext cx="5238750"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62027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如果</a:t>
            </a:r>
            <a:r>
              <a:rPr lang="en-US" altLang="zh-CN" dirty="0" smtClean="0"/>
              <a:t>Python</a:t>
            </a:r>
            <a:r>
              <a:rPr lang="zh-CN" altLang="en-US" dirty="0" smtClean="0"/>
              <a:t>文件存在语法错误，工具条上的工具或按钮不能按定义的图标或名称显示，而是显示</a:t>
            </a:r>
            <a:r>
              <a:rPr lang="en-US" altLang="zh-CN" dirty="0" smtClean="0"/>
              <a:t>Missing</a:t>
            </a:r>
            <a:r>
              <a:rPr lang="zh-CN" altLang="en-US" dirty="0" smtClean="0"/>
              <a:t>。</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714781"/>
            <a:ext cx="5726306" cy="754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502465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6856" y="980728"/>
            <a:ext cx="8229600" cy="1972816"/>
          </a:xfrm>
        </p:spPr>
        <p:txBody>
          <a:bodyPr/>
          <a:lstStyle/>
          <a:p>
            <a:r>
              <a:rPr lang="zh-CN" altLang="en-US" dirty="0" smtClean="0"/>
              <a:t>如</a:t>
            </a:r>
            <a:r>
              <a:rPr lang="en-US" altLang="zh-CN" dirty="0" smtClean="0"/>
              <a:t>add-in</a:t>
            </a:r>
            <a:r>
              <a:rPr lang="zh-CN" altLang="en-US" dirty="0" smtClean="0"/>
              <a:t>不能正常运行，可以打开</a:t>
            </a:r>
            <a:r>
              <a:rPr lang="en-US" altLang="zh-CN" dirty="0" smtClean="0"/>
              <a:t>ArcGIS</a:t>
            </a:r>
            <a:r>
              <a:rPr lang="zh-CN" altLang="en-US" dirty="0" smtClean="0"/>
              <a:t>中的</a:t>
            </a:r>
            <a:r>
              <a:rPr lang="en-US" altLang="zh-CN" dirty="0" smtClean="0"/>
              <a:t>Python</a:t>
            </a:r>
            <a:r>
              <a:rPr lang="zh-CN" altLang="en-US" dirty="0" smtClean="0"/>
              <a:t>窗口查看运行时出现异常情况的信息。</a:t>
            </a:r>
            <a:r>
              <a:rPr lang="en-US" altLang="zh-CN" dirty="0" smtClean="0"/>
              <a:t> </a:t>
            </a:r>
            <a:r>
              <a:rPr lang="zh-CN" altLang="en-US" dirty="0" smtClean="0"/>
              <a:t>也可以利用</a:t>
            </a:r>
            <a:r>
              <a:rPr lang="en-US" altLang="zh-CN" dirty="0" smtClean="0"/>
              <a:t>print</a:t>
            </a:r>
            <a:r>
              <a:rPr lang="zh-CN" altLang="en-US" dirty="0" smtClean="0"/>
              <a:t>语句在</a:t>
            </a:r>
            <a:r>
              <a:rPr lang="en-US" altLang="zh-CN" dirty="0"/>
              <a:t>Python</a:t>
            </a:r>
            <a:r>
              <a:rPr lang="zh-CN" altLang="en-US" dirty="0"/>
              <a:t>窗口</a:t>
            </a:r>
            <a:r>
              <a:rPr lang="zh-CN" altLang="en-US" dirty="0" smtClean="0"/>
              <a:t>打印变量值或其它信息用于调试。</a:t>
            </a:r>
            <a:endParaRPr lang="zh-CN" altLang="en-US" dirty="0"/>
          </a:p>
        </p:txBody>
      </p:sp>
      <p:sp>
        <p:nvSpPr>
          <p:cNvPr id="4" name="AutoShape 2" descr="Traceback"/>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770" y="3284984"/>
            <a:ext cx="6466931"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238247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99802"/>
            <a:ext cx="8229600" cy="1084982"/>
          </a:xfrm>
        </p:spPr>
        <p:txBody>
          <a:bodyPr/>
          <a:lstStyle/>
          <a:p>
            <a:r>
              <a:rPr lang="en-US" altLang="zh-CN" dirty="0">
                <a:latin typeface="华文新魏" pitchFamily="2" charset="-122"/>
                <a:ea typeface="华文新魏" pitchFamily="2" charset="-122"/>
              </a:rPr>
              <a:t>Python add-in</a:t>
            </a:r>
            <a:r>
              <a:rPr lang="zh-CN" altLang="en-US" dirty="0">
                <a:latin typeface="华文新魏" pitchFamily="2" charset="-122"/>
                <a:ea typeface="华文新魏" pitchFamily="2" charset="-122"/>
              </a:rPr>
              <a:t>类</a:t>
            </a:r>
          </a:p>
        </p:txBody>
      </p:sp>
      <p:sp>
        <p:nvSpPr>
          <p:cNvPr id="3" name="内容占位符 2"/>
          <p:cNvSpPr>
            <a:spLocks noGrp="1"/>
          </p:cNvSpPr>
          <p:nvPr>
            <p:ph idx="1"/>
          </p:nvPr>
        </p:nvSpPr>
        <p:spPr/>
        <p:txBody>
          <a:bodyPr/>
          <a:lstStyle/>
          <a:p>
            <a:r>
              <a:rPr lang="en-US" altLang="zh-CN" dirty="0" smtClean="0"/>
              <a:t>Python add-in</a:t>
            </a:r>
            <a:r>
              <a:rPr lang="zh-CN" altLang="en-US" dirty="0" smtClean="0"/>
              <a:t>有四个类：</a:t>
            </a:r>
            <a:endParaRPr lang="en-US" altLang="zh-CN" dirty="0" smtClean="0"/>
          </a:p>
          <a:p>
            <a:pPr lvl="1"/>
            <a:r>
              <a:rPr lang="en-US" altLang="zh-CN" dirty="0"/>
              <a:t>Button</a:t>
            </a:r>
            <a:r>
              <a:rPr lang="zh-CN" altLang="en-US" dirty="0" smtClean="0"/>
              <a:t>类</a:t>
            </a:r>
            <a:endParaRPr lang="en-US" altLang="zh-CN" dirty="0" smtClean="0"/>
          </a:p>
          <a:p>
            <a:pPr lvl="1"/>
            <a:r>
              <a:rPr lang="en-US" altLang="zh-CN" dirty="0"/>
              <a:t>Tool</a:t>
            </a:r>
            <a:r>
              <a:rPr lang="zh-CN" altLang="en-US" dirty="0" smtClean="0"/>
              <a:t>类</a:t>
            </a:r>
            <a:endParaRPr lang="en-US" altLang="zh-CN" dirty="0" smtClean="0"/>
          </a:p>
          <a:p>
            <a:pPr lvl="1"/>
            <a:r>
              <a:rPr lang="en-US" altLang="zh-CN" dirty="0"/>
              <a:t>Combo Box</a:t>
            </a:r>
            <a:r>
              <a:rPr lang="zh-CN" altLang="en-US" dirty="0" smtClean="0"/>
              <a:t>类</a:t>
            </a:r>
            <a:endParaRPr lang="en-US" altLang="zh-CN" dirty="0" smtClean="0"/>
          </a:p>
          <a:p>
            <a:pPr lvl="1"/>
            <a:r>
              <a:rPr lang="en-US" altLang="zh-CN" dirty="0"/>
              <a:t>Functions of the extension</a:t>
            </a:r>
            <a:r>
              <a:rPr lang="zh-CN" altLang="en-US" dirty="0" smtClean="0"/>
              <a:t>类</a:t>
            </a:r>
            <a:endParaRPr lang="en-US" altLang="zh-CN" dirty="0" smtClean="0"/>
          </a:p>
          <a:p>
            <a:r>
              <a:rPr lang="zh-CN" altLang="en-US" dirty="0" smtClean="0"/>
              <a:t>每个类有相应的属性及响应事件的函数。</a:t>
            </a:r>
            <a:endParaRPr lang="zh-CN" altLang="en-US" dirty="0"/>
          </a:p>
        </p:txBody>
      </p:sp>
      <p:sp>
        <p:nvSpPr>
          <p:cNvPr id="4" name="Text Box 8"/>
          <p:cNvSpPr txBox="1">
            <a:spLocks noChangeArrowheads="1"/>
          </p:cNvSpPr>
          <p:nvPr/>
        </p:nvSpPr>
        <p:spPr bwMode="auto">
          <a:xfrm>
            <a:off x="683940" y="332656"/>
            <a:ext cx="647700" cy="9144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spcBef>
                <a:spcPct val="50000"/>
              </a:spcBef>
            </a:pPr>
            <a:r>
              <a:rPr lang="en-US" altLang="zh-CN" sz="5400" b="1" dirty="0"/>
              <a:t>3</a:t>
            </a:r>
          </a:p>
        </p:txBody>
      </p:sp>
    </p:spTree>
    <p:extLst>
      <p:ext uri="{BB962C8B-B14F-4D97-AF65-F5344CB8AC3E}">
        <p14:creationId xmlns:p14="http://schemas.microsoft.com/office/powerpoint/2010/main" val="4031443255"/>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79975162"/>
              </p:ext>
            </p:extLst>
          </p:nvPr>
        </p:nvGraphicFramePr>
        <p:xfrm>
          <a:off x="539552" y="980728"/>
          <a:ext cx="8136904" cy="1973582"/>
        </p:xfrm>
        <a:graphic>
          <a:graphicData uri="http://schemas.openxmlformats.org/drawingml/2006/table">
            <a:tbl>
              <a:tblPr firstRow="1" bandRow="1">
                <a:tableStyleId>{5C22544A-7EE6-4342-B048-85BDC9FD1C3A}</a:tableStyleId>
              </a:tblPr>
              <a:tblGrid>
                <a:gridCol w="2376264"/>
                <a:gridCol w="5760640"/>
              </a:tblGrid>
              <a:tr h="419102">
                <a:tc>
                  <a:txBody>
                    <a:bodyPr/>
                    <a:lstStyle/>
                    <a:p>
                      <a:r>
                        <a:rPr lang="zh-CN" altLang="en-US" dirty="0" smtClean="0">
                          <a:solidFill>
                            <a:schemeClr val="bg1"/>
                          </a:solidFill>
                        </a:rPr>
                        <a:t>属性</a:t>
                      </a:r>
                      <a:endParaRPr lang="zh-CN" altLang="en-US" dirty="0">
                        <a:solidFill>
                          <a:schemeClr val="bg1"/>
                        </a:solidFill>
                      </a:endParaRPr>
                    </a:p>
                  </a:txBody>
                  <a:tcPr/>
                </a:tc>
                <a:tc>
                  <a:txBody>
                    <a:bodyPr/>
                    <a:lstStyle/>
                    <a:p>
                      <a:r>
                        <a:rPr lang="zh-CN" altLang="en-US" dirty="0" smtClean="0">
                          <a:solidFill>
                            <a:schemeClr val="bg1"/>
                          </a:solidFill>
                        </a:rPr>
                        <a:t>解释</a:t>
                      </a:r>
                      <a:endParaRPr lang="zh-CN" altLang="en-US" dirty="0">
                        <a:solidFill>
                          <a:schemeClr val="bg1"/>
                        </a:solidFill>
                      </a:endParaRPr>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checked</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kern="1200" dirty="0">
                        <a:solidFill>
                          <a:schemeClr val="dk1"/>
                        </a:solidFill>
                        <a:latin typeface="+mn-lt"/>
                        <a:ea typeface="+mn-ea"/>
                        <a:cs typeface="+mn-cs"/>
                      </a:endParaRPr>
                    </a:p>
                  </a:txBody>
                  <a:tcPr/>
                </a:tc>
                <a:tc>
                  <a:txBody>
                    <a:bodyPr/>
                    <a:lstStyle/>
                    <a:p>
                      <a:r>
                        <a:rPr lang="zh-CN" altLang="en-US" dirty="0" smtClean="0"/>
                        <a:t>按钮状态，即“按下”或“未按下”，缺省为</a:t>
                      </a:r>
                      <a:r>
                        <a:rPr lang="en-US" altLang="zh-CN" dirty="0" smtClean="0"/>
                        <a:t>False</a:t>
                      </a:r>
                      <a:r>
                        <a:rPr lang="zh-CN" altLang="en-US" dirty="0" smtClean="0"/>
                        <a:t>（未按下）。</a:t>
                      </a:r>
                      <a:endParaRPr lang="zh-CN" altLang="en-US" dirty="0"/>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enabled</a:t>
                      </a:r>
                      <a:endParaRPr lang="en-US" altLang="zh-CN" dirty="0" smtClean="0"/>
                    </a:p>
                    <a:p>
                      <a:endParaRPr lang="en-US" altLang="zh-CN" dirty="0" smtClean="0"/>
                    </a:p>
                  </a:txBody>
                  <a:tcPr/>
                </a:tc>
                <a:tc>
                  <a:txBody>
                    <a:bodyPr/>
                    <a:lstStyle/>
                    <a:p>
                      <a:r>
                        <a:rPr lang="zh-CN" altLang="en-US" dirty="0" smtClean="0"/>
                        <a:t>按钮是否可用，缺省为</a:t>
                      </a:r>
                      <a:r>
                        <a:rPr lang="en-US" altLang="zh-CN" dirty="0" smtClean="0"/>
                        <a:t>True</a:t>
                      </a:r>
                      <a:r>
                        <a:rPr lang="zh-CN" altLang="en-US" dirty="0" smtClean="0"/>
                        <a:t>，如设置为</a:t>
                      </a:r>
                      <a:r>
                        <a:rPr lang="en-US" altLang="zh-CN" dirty="0" smtClean="0"/>
                        <a:t>False</a:t>
                      </a:r>
                      <a:r>
                        <a:rPr lang="zh-CN" altLang="en-US" dirty="0" smtClean="0"/>
                        <a:t>，按钮不能操作。这个属性可以根据状态设置按钮是否可用，如对图层的操作，在没有图层的情况下，按钮设置成不可用。</a:t>
                      </a:r>
                      <a:endParaRPr lang="zh-CN" altLang="en-US" dirty="0"/>
                    </a:p>
                  </a:txBody>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954607807"/>
              </p:ext>
            </p:extLst>
          </p:nvPr>
        </p:nvGraphicFramePr>
        <p:xfrm>
          <a:off x="611560" y="4033994"/>
          <a:ext cx="8136904" cy="1699262"/>
        </p:xfrm>
        <a:graphic>
          <a:graphicData uri="http://schemas.openxmlformats.org/drawingml/2006/table">
            <a:tbl>
              <a:tblPr firstRow="1" bandRow="1">
                <a:tableStyleId>{5C22544A-7EE6-4342-B048-85BDC9FD1C3A}</a:tableStyleId>
              </a:tblPr>
              <a:tblGrid>
                <a:gridCol w="2376264"/>
                <a:gridCol w="5760640"/>
              </a:tblGrid>
              <a:tr h="419102">
                <a:tc>
                  <a:txBody>
                    <a:bodyPr/>
                    <a:lstStyle/>
                    <a:p>
                      <a:r>
                        <a:rPr lang="zh-CN" altLang="en-US" dirty="0" smtClean="0">
                          <a:solidFill>
                            <a:schemeClr val="bg1"/>
                          </a:solidFill>
                        </a:rPr>
                        <a:t>函数</a:t>
                      </a:r>
                      <a:endParaRPr lang="zh-CN" altLang="en-US" dirty="0">
                        <a:solidFill>
                          <a:schemeClr val="bg1"/>
                        </a:solidFill>
                      </a:endParaRPr>
                    </a:p>
                  </a:txBody>
                  <a:tcPr/>
                </a:tc>
                <a:tc>
                  <a:txBody>
                    <a:bodyPr/>
                    <a:lstStyle/>
                    <a:p>
                      <a:r>
                        <a:rPr lang="zh-CN" altLang="en-US" dirty="0" smtClean="0">
                          <a:solidFill>
                            <a:schemeClr val="bg1"/>
                          </a:solidFill>
                        </a:rPr>
                        <a:t>解释</a:t>
                      </a:r>
                      <a:endParaRPr lang="zh-CN" altLang="en-US" dirty="0">
                        <a:solidFill>
                          <a:schemeClr val="bg1"/>
                        </a:solidFill>
                      </a:endParaRPr>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__</a:t>
                      </a:r>
                      <a:r>
                        <a:rPr lang="en-US" altLang="zh-CN" b="1" dirty="0" err="1" smtClean="0"/>
                        <a:t>init</a:t>
                      </a:r>
                      <a:r>
                        <a:rPr lang="en-US" altLang="zh-CN" b="1" dirty="0" smtClean="0"/>
                        <a:t>__</a:t>
                      </a:r>
                      <a:r>
                        <a:rPr lang="en-US" altLang="zh-CN" dirty="0" smtClean="0"/>
                        <a:t>(self)</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kern="1200" dirty="0">
                        <a:solidFill>
                          <a:schemeClr val="dk1"/>
                        </a:solidFill>
                        <a:latin typeface="+mn-lt"/>
                        <a:ea typeface="+mn-ea"/>
                        <a:cs typeface="+mn-cs"/>
                      </a:endParaRPr>
                    </a:p>
                  </a:txBody>
                  <a:tcPr/>
                </a:tc>
                <a:tc>
                  <a:txBody>
                    <a:bodyPr/>
                    <a:lstStyle/>
                    <a:p>
                      <a:r>
                        <a:rPr lang="en-US" altLang="zh-CN" dirty="0" smtClean="0"/>
                        <a:t>Python</a:t>
                      </a:r>
                      <a:r>
                        <a:rPr lang="zh-CN" altLang="en-US" dirty="0" smtClean="0"/>
                        <a:t>内置函数，缺省情况下，</a:t>
                      </a:r>
                      <a:r>
                        <a:rPr lang="en-US" altLang="zh-CN" dirty="0" smtClean="0"/>
                        <a:t>checked</a:t>
                      </a:r>
                      <a:r>
                        <a:rPr lang="zh-CN" altLang="en-US" dirty="0" smtClean="0"/>
                        <a:t>和</a:t>
                      </a:r>
                      <a:r>
                        <a:rPr lang="en-US" altLang="zh-CN" dirty="0" smtClean="0"/>
                        <a:t>enabled </a:t>
                      </a:r>
                      <a:r>
                        <a:rPr lang="zh-CN" altLang="en-US" dirty="0" smtClean="0"/>
                        <a:t>属性被初始化。</a:t>
                      </a:r>
                      <a:endParaRPr lang="zh-CN" altLang="en-US" dirty="0"/>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err="1" smtClean="0"/>
                        <a:t>onClick</a:t>
                      </a:r>
                      <a:r>
                        <a:rPr lang="en-US" altLang="zh-CN" dirty="0" smtClean="0"/>
                        <a:t>(self)</a:t>
                      </a:r>
                    </a:p>
                    <a:p>
                      <a:endParaRPr lang="en-US" altLang="zh-CN" dirty="0" smtClean="0"/>
                    </a:p>
                  </a:txBody>
                  <a:tcPr/>
                </a:tc>
                <a:tc>
                  <a:txBody>
                    <a:bodyPr/>
                    <a:lstStyle/>
                    <a:p>
                      <a:r>
                        <a:rPr lang="zh-CN" altLang="en-US" dirty="0" smtClean="0"/>
                        <a:t>点击</a:t>
                      </a:r>
                      <a:r>
                        <a:rPr lang="en-US" altLang="zh-CN" sz="1800" dirty="0" smtClean="0"/>
                        <a:t>Button</a:t>
                      </a:r>
                      <a:r>
                        <a:rPr lang="zh-CN" altLang="en-US" sz="1800" dirty="0" smtClean="0"/>
                        <a:t>时执行的函数。</a:t>
                      </a:r>
                      <a:endParaRPr lang="zh-CN" altLang="en-US" dirty="0"/>
                    </a:p>
                  </a:txBody>
                  <a:tcPr/>
                </a:tc>
              </a:tr>
            </a:tbl>
          </a:graphicData>
        </a:graphic>
      </p:graphicFrame>
      <p:sp>
        <p:nvSpPr>
          <p:cNvPr id="2" name="矩形 1"/>
          <p:cNvSpPr/>
          <p:nvPr/>
        </p:nvSpPr>
        <p:spPr>
          <a:xfrm>
            <a:off x="3302625" y="476672"/>
            <a:ext cx="1989455" cy="461665"/>
          </a:xfrm>
          <a:prstGeom prst="rect">
            <a:avLst/>
          </a:prstGeom>
        </p:spPr>
        <p:txBody>
          <a:bodyPr wrap="none">
            <a:spAutoFit/>
          </a:bodyPr>
          <a:lstStyle/>
          <a:p>
            <a:r>
              <a:rPr lang="en-US" altLang="zh-CN" sz="2400" dirty="0" smtClean="0"/>
              <a:t>Button</a:t>
            </a:r>
            <a:r>
              <a:rPr lang="zh-CN" altLang="en-US" sz="2400" dirty="0" smtClean="0"/>
              <a:t>类属性</a:t>
            </a:r>
            <a:endParaRPr lang="zh-CN" altLang="en-US" sz="2400" dirty="0"/>
          </a:p>
        </p:txBody>
      </p:sp>
      <p:sp>
        <p:nvSpPr>
          <p:cNvPr id="5" name="矩形 4"/>
          <p:cNvSpPr/>
          <p:nvPr/>
        </p:nvSpPr>
        <p:spPr>
          <a:xfrm>
            <a:off x="3131840" y="3471391"/>
            <a:ext cx="3804888" cy="461665"/>
          </a:xfrm>
          <a:prstGeom prst="rect">
            <a:avLst/>
          </a:prstGeom>
        </p:spPr>
        <p:txBody>
          <a:bodyPr wrap="none">
            <a:spAutoFit/>
          </a:bodyPr>
          <a:lstStyle/>
          <a:p>
            <a:r>
              <a:rPr lang="en-US" altLang="zh-CN" sz="2400" dirty="0" smtClean="0"/>
              <a:t>Button</a:t>
            </a:r>
            <a:r>
              <a:rPr lang="zh-CN" altLang="en-US" sz="2400" dirty="0" smtClean="0"/>
              <a:t>类函数（响应事件）</a:t>
            </a:r>
            <a:endParaRPr lang="zh-CN" altLang="en-US" sz="2400" dirty="0"/>
          </a:p>
        </p:txBody>
      </p:sp>
    </p:spTree>
    <p:extLst>
      <p:ext uri="{BB962C8B-B14F-4D97-AF65-F5344CB8AC3E}">
        <p14:creationId xmlns:p14="http://schemas.microsoft.com/office/powerpoint/2010/main" val="94674028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572479192"/>
              </p:ext>
            </p:extLst>
          </p:nvPr>
        </p:nvGraphicFramePr>
        <p:xfrm>
          <a:off x="539552" y="1074440"/>
          <a:ext cx="8136904" cy="4941894"/>
        </p:xfrm>
        <a:graphic>
          <a:graphicData uri="http://schemas.openxmlformats.org/drawingml/2006/table">
            <a:tbl>
              <a:tblPr firstRow="1" bandRow="1">
                <a:tableStyleId>{5C22544A-7EE6-4342-B048-85BDC9FD1C3A}</a:tableStyleId>
              </a:tblPr>
              <a:tblGrid>
                <a:gridCol w="2016224"/>
                <a:gridCol w="6120680"/>
              </a:tblGrid>
              <a:tr h="419102">
                <a:tc>
                  <a:txBody>
                    <a:bodyPr/>
                    <a:lstStyle/>
                    <a:p>
                      <a:r>
                        <a:rPr lang="zh-CN" altLang="en-US" dirty="0" smtClean="0">
                          <a:solidFill>
                            <a:schemeClr val="bg1"/>
                          </a:solidFill>
                        </a:rPr>
                        <a:t>属性</a:t>
                      </a:r>
                      <a:endParaRPr lang="zh-CN" altLang="en-US" dirty="0">
                        <a:solidFill>
                          <a:schemeClr val="bg1"/>
                        </a:solidFill>
                      </a:endParaRPr>
                    </a:p>
                  </a:txBody>
                  <a:tcPr/>
                </a:tc>
                <a:tc>
                  <a:txBody>
                    <a:bodyPr/>
                    <a:lstStyle/>
                    <a:p>
                      <a:r>
                        <a:rPr lang="zh-CN" altLang="en-US" dirty="0" smtClean="0">
                          <a:solidFill>
                            <a:schemeClr val="bg1"/>
                          </a:solidFill>
                        </a:rPr>
                        <a:t>解释</a:t>
                      </a:r>
                      <a:endParaRPr lang="zh-CN" altLang="en-US" dirty="0">
                        <a:solidFill>
                          <a:schemeClr val="bg1"/>
                        </a:solidFill>
                      </a:endParaRPr>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enabled</a:t>
                      </a:r>
                      <a:endParaRPr lang="en-US" altLang="zh-CN" dirty="0" smtClean="0"/>
                    </a:p>
                  </a:txBody>
                  <a:tcPr/>
                </a:tc>
                <a:tc>
                  <a:txBody>
                    <a:bodyPr/>
                    <a:lstStyle/>
                    <a:p>
                      <a:r>
                        <a:rPr lang="zh-CN" altLang="en-US" dirty="0" smtClean="0"/>
                        <a:t>同</a:t>
                      </a:r>
                      <a:r>
                        <a:rPr lang="en-US" altLang="zh-CN" dirty="0" smtClean="0"/>
                        <a:t>Button</a:t>
                      </a:r>
                      <a:r>
                        <a:rPr lang="zh-CN" altLang="en-US" dirty="0" smtClean="0"/>
                        <a:t>。</a:t>
                      </a:r>
                      <a:endParaRPr lang="zh-CN" altLang="en-US" dirty="0"/>
                    </a:p>
                  </a:txBody>
                  <a:tcPr/>
                </a:tc>
              </a:tr>
              <a:tr h="3189290">
                <a:tc>
                  <a:txBody>
                    <a:bodyPr/>
                    <a:lstStyle/>
                    <a:p>
                      <a:r>
                        <a:rPr lang="en-US" b="1" dirty="0"/>
                        <a:t>cursor</a:t>
                      </a:r>
                      <a:endParaRPr lang="en-US" dirty="0"/>
                    </a:p>
                  </a:txBody>
                  <a:tcPr anchor="ctr"/>
                </a:tc>
                <a:tc>
                  <a:txBody>
                    <a:bodyPr/>
                    <a:lstStyle/>
                    <a:p>
                      <a:r>
                        <a:rPr lang="en-US" altLang="zh-CN" dirty="0" smtClean="0"/>
                        <a:t>Cursor ID</a:t>
                      </a:r>
                      <a:r>
                        <a:rPr lang="zh-CN" altLang="en-US" dirty="0" smtClean="0"/>
                        <a:t>值，定义点击工具后光标的显示形式，缺省为</a:t>
                      </a:r>
                      <a:r>
                        <a:rPr lang="en-US" dirty="0" smtClean="0"/>
                        <a:t> 0</a:t>
                      </a:r>
                      <a:r>
                        <a:rPr lang="zh-CN" altLang="en-US" dirty="0" smtClean="0"/>
                        <a:t>。不同</a:t>
                      </a:r>
                      <a:r>
                        <a:rPr lang="en-US" altLang="zh-CN" dirty="0" smtClean="0"/>
                        <a:t>ID</a:t>
                      </a:r>
                      <a:r>
                        <a:rPr lang="zh-CN" altLang="en-US" dirty="0" smtClean="0"/>
                        <a:t>值对应的光标形式如下：</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a:txBody>
                  <a:tcPr anchor="ctr"/>
                </a:tc>
              </a:tr>
              <a:tr h="419102">
                <a:tc>
                  <a:txBody>
                    <a:bodyPr/>
                    <a:lstStyle/>
                    <a:p>
                      <a:r>
                        <a:rPr lang="en-US" b="1" dirty="0"/>
                        <a:t>shape</a:t>
                      </a:r>
                      <a:endParaRPr lang="en-US" dirty="0"/>
                    </a:p>
                  </a:txBody>
                  <a:tcPr anchor="ctr"/>
                </a:tc>
                <a:tc>
                  <a:txBody>
                    <a:bodyPr/>
                    <a:lstStyle/>
                    <a:p>
                      <a:r>
                        <a:rPr lang="zh-CN" altLang="en-US" dirty="0" smtClean="0"/>
                        <a:t>设置在地图上绘制的图形类型，绘制的图形可用于选择要素、定义范围或作为地处理工具的输入。</a:t>
                      </a:r>
                      <a:r>
                        <a:rPr lang="en-US" dirty="0" smtClean="0"/>
                        <a:t> </a:t>
                      </a:r>
                      <a:r>
                        <a:rPr lang="zh-CN" altLang="en-US" dirty="0" smtClean="0"/>
                        <a:t>有三种类型图形：</a:t>
                      </a:r>
                      <a:r>
                        <a:rPr lang="en-US" dirty="0" smtClean="0"/>
                        <a:t>Line</a:t>
                      </a:r>
                      <a:r>
                        <a:rPr lang="zh-CN" altLang="en-US" dirty="0" smtClean="0"/>
                        <a:t>、</a:t>
                      </a:r>
                      <a:r>
                        <a:rPr lang="en-US" dirty="0" smtClean="0"/>
                        <a:t>Rectangle</a:t>
                      </a:r>
                      <a:r>
                        <a:rPr lang="zh-CN" altLang="en-US" dirty="0" smtClean="0"/>
                        <a:t>和</a:t>
                      </a:r>
                      <a:r>
                        <a:rPr lang="en-US" dirty="0" smtClean="0"/>
                        <a:t>Circle</a:t>
                      </a:r>
                      <a:endParaRPr lang="en-US" dirty="0"/>
                    </a:p>
                  </a:txBody>
                  <a:tcPr anchor="ctr"/>
                </a:tc>
              </a:tr>
            </a:tbl>
          </a:graphicData>
        </a:graphic>
      </p:graphicFrame>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2374751"/>
            <a:ext cx="1304925"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446641" y="476672"/>
            <a:ext cx="1625638" cy="461665"/>
          </a:xfrm>
          <a:prstGeom prst="rect">
            <a:avLst/>
          </a:prstGeom>
        </p:spPr>
        <p:txBody>
          <a:bodyPr wrap="none">
            <a:spAutoFit/>
          </a:bodyPr>
          <a:lstStyle/>
          <a:p>
            <a:r>
              <a:rPr lang="en-US" altLang="zh-CN" sz="2400" dirty="0"/>
              <a:t>Tool</a:t>
            </a:r>
            <a:r>
              <a:rPr lang="zh-CN" altLang="en-US" sz="2400" dirty="0" smtClean="0"/>
              <a:t>类属性</a:t>
            </a:r>
            <a:endParaRPr lang="zh-CN" altLang="en-US" sz="2400" dirty="0"/>
          </a:p>
        </p:txBody>
      </p:sp>
    </p:spTree>
    <p:extLst>
      <p:ext uri="{BB962C8B-B14F-4D97-AF65-F5344CB8AC3E}">
        <p14:creationId xmlns:p14="http://schemas.microsoft.com/office/powerpoint/2010/main" val="12799672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7760" y="1340768"/>
            <a:ext cx="8640960" cy="2677656"/>
          </a:xfrm>
          <a:prstGeom prst="rect">
            <a:avLst/>
          </a:prstGeom>
        </p:spPr>
        <p:txBody>
          <a:bodyPr wrap="square">
            <a:spAutoFit/>
          </a:bodyPr>
          <a:lstStyle/>
          <a:p>
            <a:r>
              <a:rPr lang="en-US" altLang="zh-CN" sz="2400" dirty="0"/>
              <a:t>import </a:t>
            </a:r>
            <a:r>
              <a:rPr lang="en-US" altLang="zh-CN" sz="2400" dirty="0" err="1" smtClean="0"/>
              <a:t>arcpy</a:t>
            </a:r>
            <a:endParaRPr lang="en-US" altLang="zh-CN" sz="2400" dirty="0"/>
          </a:p>
          <a:p>
            <a:r>
              <a:rPr lang="en-US" altLang="zh-CN" sz="2400" dirty="0" smtClean="0"/>
              <a:t>Workspace </a:t>
            </a:r>
            <a:r>
              <a:rPr lang="en-US" altLang="zh-CN" sz="2400" dirty="0"/>
              <a:t>= "c:\data"</a:t>
            </a:r>
          </a:p>
          <a:p>
            <a:r>
              <a:rPr lang="en-US" altLang="zh-CN" sz="2400" dirty="0" err="1"/>
              <a:t>File</a:t>
            </a:r>
            <a:r>
              <a:rPr lang="en-US" altLang="zh-CN" sz="2400" dirty="0" err="1" smtClean="0"/>
              <a:t>Name</a:t>
            </a:r>
            <a:r>
              <a:rPr lang="en-US" altLang="zh-CN" sz="2400" dirty="0" smtClean="0"/>
              <a:t> </a:t>
            </a:r>
            <a:r>
              <a:rPr lang="en-US" altLang="zh-CN" sz="2400" dirty="0"/>
              <a:t>=  "</a:t>
            </a:r>
            <a:r>
              <a:rPr lang="en-US" altLang="zh-CN" sz="2400" dirty="0" err="1"/>
              <a:t>rivers.shp</a:t>
            </a:r>
            <a:r>
              <a:rPr lang="en-US" altLang="zh-CN" sz="2400" dirty="0" smtClean="0"/>
              <a:t>"</a:t>
            </a:r>
            <a:endParaRPr lang="en-US" altLang="zh-CN" sz="2400" dirty="0"/>
          </a:p>
          <a:p>
            <a:r>
              <a:rPr lang="en-US" altLang="zh-CN" sz="2400" dirty="0" err="1"/>
              <a:t>spatialRef</a:t>
            </a:r>
            <a:r>
              <a:rPr lang="en-US" altLang="zh-CN" sz="2400" dirty="0"/>
              <a:t> = </a:t>
            </a:r>
            <a:r>
              <a:rPr lang="en-US" altLang="zh-CN" sz="2400" dirty="0" err="1"/>
              <a:t>arcpy.SpatialReference</a:t>
            </a:r>
            <a:r>
              <a:rPr lang="en-US" altLang="zh-CN" sz="2400" dirty="0" smtClean="0"/>
              <a:t>()</a:t>
            </a:r>
            <a:endParaRPr lang="en-US" altLang="zh-CN" sz="2400" dirty="0"/>
          </a:p>
          <a:p>
            <a:r>
              <a:rPr lang="en-US" altLang="zh-CN" sz="2400" dirty="0" err="1"/>
              <a:t>spatialRef.createFromFile</a:t>
            </a:r>
            <a:r>
              <a:rPr lang="en-US" altLang="zh-CN" sz="2400" dirty="0"/>
              <a:t>("c:\data\</a:t>
            </a:r>
            <a:r>
              <a:rPr lang="en-US" altLang="zh-CN" sz="2400" dirty="0" err="1"/>
              <a:t>majorrds.prj</a:t>
            </a:r>
            <a:r>
              <a:rPr lang="en-US" altLang="zh-CN" sz="2400" dirty="0" smtClean="0"/>
              <a:t>")</a:t>
            </a:r>
            <a:endParaRPr lang="en-US" altLang="zh-CN" sz="2400" dirty="0"/>
          </a:p>
          <a:p>
            <a:r>
              <a:rPr lang="en-US" altLang="zh-CN" sz="2400" dirty="0" err="1" smtClean="0"/>
              <a:t>arcpy.CreateFeatureclass_management</a:t>
            </a:r>
            <a:r>
              <a:rPr lang="en-US" altLang="zh-CN" sz="2400" dirty="0" smtClean="0"/>
              <a:t>(Workspace</a:t>
            </a:r>
            <a:r>
              <a:rPr lang="en-US" altLang="zh-CN" sz="2400" dirty="0"/>
              <a:t>, </a:t>
            </a:r>
            <a:r>
              <a:rPr lang="en-US" altLang="zh-CN" sz="2400" dirty="0" err="1"/>
              <a:t>File</a:t>
            </a:r>
            <a:r>
              <a:rPr lang="en-US" altLang="zh-CN" sz="2400" dirty="0" err="1" smtClean="0"/>
              <a:t>Name</a:t>
            </a:r>
            <a:r>
              <a:rPr lang="en-US" altLang="zh-CN" sz="2400" dirty="0"/>
              <a:t>,"POLYLINE", "", "", "", </a:t>
            </a:r>
            <a:r>
              <a:rPr lang="en-US" altLang="zh-CN" sz="2400" dirty="0" err="1"/>
              <a:t>spatialRef</a:t>
            </a:r>
            <a:r>
              <a:rPr lang="en-US" altLang="zh-CN" sz="2400" dirty="0"/>
              <a:t>)</a:t>
            </a:r>
          </a:p>
        </p:txBody>
      </p:sp>
      <p:sp>
        <p:nvSpPr>
          <p:cNvPr id="4" name="TextBox 3"/>
          <p:cNvSpPr txBox="1"/>
          <p:nvPr/>
        </p:nvSpPr>
        <p:spPr>
          <a:xfrm>
            <a:off x="1115616" y="5373216"/>
            <a:ext cx="6696744" cy="461665"/>
          </a:xfrm>
          <a:prstGeom prst="rect">
            <a:avLst/>
          </a:prstGeom>
          <a:noFill/>
        </p:spPr>
        <p:txBody>
          <a:bodyPr wrap="square" rtlCol="0">
            <a:spAutoFit/>
          </a:bodyPr>
          <a:lstStyle/>
          <a:p>
            <a:r>
              <a:rPr lang="zh-CN" altLang="en-US" sz="2400" dirty="0" smtClean="0"/>
              <a:t>产生一个线要素类，定义空间参照对象。</a:t>
            </a:r>
            <a:endParaRPr lang="zh-CN" altLang="en-US" sz="2400" dirty="0"/>
          </a:p>
        </p:txBody>
      </p:sp>
    </p:spTree>
    <p:extLst>
      <p:ext uri="{BB962C8B-B14F-4D97-AF65-F5344CB8AC3E}">
        <p14:creationId xmlns:p14="http://schemas.microsoft.com/office/powerpoint/2010/main" val="3976863857"/>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669996693"/>
              </p:ext>
            </p:extLst>
          </p:nvPr>
        </p:nvGraphicFramePr>
        <p:xfrm>
          <a:off x="539552" y="1268760"/>
          <a:ext cx="8136904" cy="4716782"/>
        </p:xfrm>
        <a:graphic>
          <a:graphicData uri="http://schemas.openxmlformats.org/drawingml/2006/table">
            <a:tbl>
              <a:tblPr firstRow="1" bandRow="1">
                <a:tableStyleId>{5C22544A-7EE6-4342-B048-85BDC9FD1C3A}</a:tableStyleId>
              </a:tblPr>
              <a:tblGrid>
                <a:gridCol w="4248472"/>
                <a:gridCol w="3888432"/>
              </a:tblGrid>
              <a:tr h="419102">
                <a:tc>
                  <a:txBody>
                    <a:bodyPr/>
                    <a:lstStyle/>
                    <a:p>
                      <a:r>
                        <a:rPr lang="zh-CN" altLang="en-US" dirty="0" smtClean="0">
                          <a:solidFill>
                            <a:schemeClr val="bg1"/>
                          </a:solidFill>
                        </a:rPr>
                        <a:t>函数</a:t>
                      </a:r>
                      <a:endParaRPr lang="zh-CN" altLang="en-US" dirty="0">
                        <a:solidFill>
                          <a:schemeClr val="bg1"/>
                        </a:solidFill>
                      </a:endParaRPr>
                    </a:p>
                  </a:txBody>
                  <a:tcPr/>
                </a:tc>
                <a:tc>
                  <a:txBody>
                    <a:bodyPr/>
                    <a:lstStyle/>
                    <a:p>
                      <a:r>
                        <a:rPr lang="zh-CN" altLang="en-US" dirty="0" smtClean="0">
                          <a:solidFill>
                            <a:schemeClr val="bg1"/>
                          </a:solidFill>
                        </a:rPr>
                        <a:t>解释</a:t>
                      </a:r>
                      <a:endParaRPr lang="zh-CN" altLang="en-US" dirty="0">
                        <a:solidFill>
                          <a:schemeClr val="bg1"/>
                        </a:solidFill>
                      </a:endParaRPr>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__</a:t>
                      </a:r>
                      <a:r>
                        <a:rPr lang="en-US" altLang="zh-CN" b="1" dirty="0" err="1" smtClean="0"/>
                        <a:t>init</a:t>
                      </a:r>
                      <a:r>
                        <a:rPr lang="en-US" altLang="zh-CN" b="1" dirty="0" smtClean="0"/>
                        <a:t>__</a:t>
                      </a:r>
                      <a:r>
                        <a:rPr lang="en-US" altLang="zh-CN" dirty="0" smtClean="0"/>
                        <a:t>(self)</a:t>
                      </a:r>
                      <a:endParaRPr lang="zh-CN" altLang="en-US" sz="1800" kern="1200" dirty="0">
                        <a:solidFill>
                          <a:schemeClr val="dk1"/>
                        </a:solidFill>
                        <a:latin typeface="+mn-lt"/>
                        <a:ea typeface="+mn-ea"/>
                        <a:cs typeface="+mn-cs"/>
                      </a:endParaRPr>
                    </a:p>
                  </a:txBody>
                  <a:tcPr/>
                </a:tc>
                <a:tc>
                  <a:txBody>
                    <a:bodyPr/>
                    <a:lstStyle/>
                    <a:p>
                      <a:r>
                        <a:rPr lang="en-US" altLang="zh-CN" dirty="0" smtClean="0"/>
                        <a:t>Python</a:t>
                      </a:r>
                      <a:r>
                        <a:rPr lang="zh-CN" altLang="en-US" dirty="0" smtClean="0"/>
                        <a:t>内置函数，缺省情况下，</a:t>
                      </a:r>
                      <a:r>
                        <a:rPr lang="en-US" altLang="zh-CN" dirty="0" smtClean="0"/>
                        <a:t>cursor</a:t>
                      </a:r>
                      <a:r>
                        <a:rPr lang="zh-CN" altLang="en-US" dirty="0" smtClean="0"/>
                        <a:t>和</a:t>
                      </a:r>
                      <a:r>
                        <a:rPr lang="en-US" altLang="zh-CN" dirty="0" smtClean="0"/>
                        <a:t>enabled</a:t>
                      </a:r>
                      <a:r>
                        <a:rPr lang="zh-CN" altLang="en-US" dirty="0" smtClean="0"/>
                        <a:t>属性被设置。</a:t>
                      </a:r>
                      <a:endParaRPr lang="zh-CN" altLang="en-US" dirty="0"/>
                    </a:p>
                  </a:txBody>
                  <a:tcPr/>
                </a:tc>
              </a:tr>
              <a:tr h="419102">
                <a:tc>
                  <a:txBody>
                    <a:bodyPr/>
                    <a:lstStyle/>
                    <a:p>
                      <a:r>
                        <a:rPr lang="en-US" altLang="zh-CN" b="1" dirty="0" err="1" smtClean="0"/>
                        <a:t>onDblClick</a:t>
                      </a:r>
                      <a:r>
                        <a:rPr lang="en-US" altLang="zh-CN" dirty="0" smtClean="0"/>
                        <a:t>(self)</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在工具活动状态下，双击鼠标按钮时执行的函数</a:t>
                      </a:r>
                      <a:endParaRPr lang="zh-CN" altLang="en-US" dirty="0"/>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err="1" smtClean="0"/>
                        <a:t>onLine</a:t>
                      </a:r>
                      <a:r>
                        <a:rPr lang="en-US" altLang="zh-CN" dirty="0" smtClean="0"/>
                        <a:t>(self, </a:t>
                      </a:r>
                      <a:r>
                        <a:rPr lang="en-US" altLang="zh-CN" dirty="0" err="1" smtClean="0"/>
                        <a:t>line_geometry</a:t>
                      </a:r>
                      <a:r>
                        <a:rPr lang="en-US" altLang="zh-CN" dirty="0" smtClean="0"/>
                        <a:t>)</a:t>
                      </a:r>
                    </a:p>
                  </a:txBody>
                  <a:tcPr/>
                </a:tc>
                <a:tc>
                  <a:txBody>
                    <a:bodyPr/>
                    <a:lstStyle/>
                    <a:p>
                      <a:r>
                        <a:rPr lang="zh-CN" altLang="en-US" dirty="0" smtClean="0"/>
                        <a:t>在地图上画线后双击鼠标按钮时执行的函数，</a:t>
                      </a:r>
                      <a:r>
                        <a:rPr lang="en-US" altLang="zh-CN" dirty="0" err="1" smtClean="0"/>
                        <a:t>line_geometry</a:t>
                      </a:r>
                      <a:r>
                        <a:rPr lang="zh-CN" altLang="en-US" dirty="0" smtClean="0"/>
                        <a:t>表示所画的线对象。</a:t>
                      </a:r>
                      <a:endParaRPr lang="zh-CN" altLang="en-US" dirty="0"/>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err="1" smtClean="0"/>
                        <a:t>onCircle</a:t>
                      </a:r>
                      <a:r>
                        <a:rPr lang="en-US" altLang="zh-CN" dirty="0" smtClean="0"/>
                        <a:t>(self, </a:t>
                      </a:r>
                      <a:r>
                        <a:rPr lang="en-US" altLang="zh-CN" dirty="0" err="1" smtClean="0"/>
                        <a:t>circle_geometry</a:t>
                      </a:r>
                      <a:r>
                        <a:rPr lang="en-US" altLang="zh-CN" dirty="0" smtClean="0"/>
                        <a:t>)</a:t>
                      </a:r>
                    </a:p>
                  </a:txBody>
                  <a:tcPr/>
                </a:tc>
                <a:tc>
                  <a:txBody>
                    <a:bodyPr/>
                    <a:lstStyle/>
                    <a:p>
                      <a:r>
                        <a:rPr lang="zh-CN" altLang="en-US" dirty="0" smtClean="0"/>
                        <a:t>在地图上画圆后松开鼠标按钮时执行的函数，</a:t>
                      </a:r>
                      <a:r>
                        <a:rPr lang="en-US" altLang="zh-CN" dirty="0" err="1" smtClean="0"/>
                        <a:t>circle_geometry</a:t>
                      </a:r>
                      <a:r>
                        <a:rPr lang="zh-CN" altLang="en-US" dirty="0" smtClean="0"/>
                        <a:t>表示所画圆对象（多边形对象）。</a:t>
                      </a:r>
                      <a:endParaRPr lang="zh-CN" altLang="en-US" dirty="0"/>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err="1" smtClean="0"/>
                        <a:t>onRectangle</a:t>
                      </a:r>
                      <a:r>
                        <a:rPr lang="en-US" altLang="zh-CN" dirty="0" smtClean="0"/>
                        <a:t>(self, </a:t>
                      </a:r>
                      <a:r>
                        <a:rPr lang="en-US" altLang="zh-CN" dirty="0" err="1" smtClean="0"/>
                        <a:t>rectangle_geometry</a:t>
                      </a:r>
                      <a:r>
                        <a:rPr lang="en-US" altLang="zh-CN"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在地图上画矩形后松开鼠标按钮时执行的函数，</a:t>
                      </a:r>
                      <a:r>
                        <a:rPr lang="en-US" altLang="zh-CN" dirty="0" err="1" smtClean="0"/>
                        <a:t>rectangle_geometry</a:t>
                      </a:r>
                      <a:r>
                        <a:rPr lang="zh-CN" altLang="en-US" dirty="0" smtClean="0"/>
                        <a:t>表示所画矩形对象（多边形对象）。</a:t>
                      </a:r>
                    </a:p>
                    <a:p>
                      <a:endParaRPr lang="zh-CN" altLang="en-US" dirty="0"/>
                    </a:p>
                  </a:txBody>
                  <a:tcPr/>
                </a:tc>
              </a:tr>
            </a:tbl>
          </a:graphicData>
        </a:graphic>
      </p:graphicFrame>
      <p:sp>
        <p:nvSpPr>
          <p:cNvPr id="3" name="矩形 2"/>
          <p:cNvSpPr/>
          <p:nvPr/>
        </p:nvSpPr>
        <p:spPr>
          <a:xfrm>
            <a:off x="3738450" y="663079"/>
            <a:ext cx="1625638" cy="461665"/>
          </a:xfrm>
          <a:prstGeom prst="rect">
            <a:avLst/>
          </a:prstGeom>
        </p:spPr>
        <p:txBody>
          <a:bodyPr wrap="none">
            <a:spAutoFit/>
          </a:bodyPr>
          <a:lstStyle/>
          <a:p>
            <a:r>
              <a:rPr lang="en-US" altLang="zh-CN" sz="2400" dirty="0"/>
              <a:t>Tool</a:t>
            </a:r>
            <a:r>
              <a:rPr lang="zh-CN" altLang="en-US" sz="2400" dirty="0" smtClean="0"/>
              <a:t>类函数</a:t>
            </a:r>
            <a:endParaRPr lang="zh-CN" altLang="en-US" sz="2400" dirty="0"/>
          </a:p>
        </p:txBody>
      </p:sp>
    </p:spTree>
    <p:extLst>
      <p:ext uri="{BB962C8B-B14F-4D97-AF65-F5344CB8AC3E}">
        <p14:creationId xmlns:p14="http://schemas.microsoft.com/office/powerpoint/2010/main" val="74648333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269234166"/>
              </p:ext>
            </p:extLst>
          </p:nvPr>
        </p:nvGraphicFramePr>
        <p:xfrm>
          <a:off x="539552" y="1124744"/>
          <a:ext cx="8136904" cy="4667574"/>
        </p:xfrm>
        <a:graphic>
          <a:graphicData uri="http://schemas.openxmlformats.org/drawingml/2006/table">
            <a:tbl>
              <a:tblPr firstRow="1" bandRow="1">
                <a:tableStyleId>{5C22544A-7EE6-4342-B048-85BDC9FD1C3A}</a:tableStyleId>
              </a:tblPr>
              <a:tblGrid>
                <a:gridCol w="4248472"/>
                <a:gridCol w="3888432"/>
              </a:tblGrid>
              <a:tr h="419102">
                <a:tc>
                  <a:txBody>
                    <a:bodyPr/>
                    <a:lstStyle/>
                    <a:p>
                      <a:r>
                        <a:rPr lang="zh-CN" altLang="en-US" dirty="0" smtClean="0">
                          <a:solidFill>
                            <a:schemeClr val="bg1"/>
                          </a:solidFill>
                        </a:rPr>
                        <a:t>函数</a:t>
                      </a:r>
                      <a:endParaRPr lang="zh-CN" altLang="en-US" dirty="0">
                        <a:solidFill>
                          <a:schemeClr val="bg1"/>
                        </a:solidFill>
                      </a:endParaRPr>
                    </a:p>
                  </a:txBody>
                  <a:tcPr/>
                </a:tc>
                <a:tc>
                  <a:txBody>
                    <a:bodyPr/>
                    <a:lstStyle/>
                    <a:p>
                      <a:r>
                        <a:rPr lang="zh-CN" altLang="en-US" dirty="0" smtClean="0">
                          <a:solidFill>
                            <a:schemeClr val="bg1"/>
                          </a:solidFill>
                        </a:rPr>
                        <a:t>解释</a:t>
                      </a:r>
                      <a:endParaRPr lang="zh-CN" altLang="en-US" dirty="0">
                        <a:solidFill>
                          <a:schemeClr val="bg1"/>
                        </a:solidFill>
                      </a:endParaRPr>
                    </a:p>
                  </a:txBody>
                  <a:tcPr/>
                </a:tc>
              </a:tr>
              <a:tr h="805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err="1" smtClean="0"/>
                        <a:t>onMouseDown</a:t>
                      </a:r>
                      <a:r>
                        <a:rPr lang="en-US" altLang="zh-CN" dirty="0" smtClean="0"/>
                        <a:t>(self, x, y, button, shift)</a:t>
                      </a:r>
                    </a:p>
                  </a:txBody>
                  <a:tcPr/>
                </a:tc>
                <a:tc rowSpan="4">
                  <a:txBody>
                    <a:bodyPr/>
                    <a:lstStyle/>
                    <a:p>
                      <a:r>
                        <a:rPr lang="zh-CN" altLang="en-US" dirty="0" smtClean="0"/>
                        <a:t>在工具活动状态下，鼠标按钮松开时执行的函数。</a:t>
                      </a:r>
                      <a:r>
                        <a:rPr lang="en-US" altLang="zh-CN" dirty="0" smtClean="0"/>
                        <a:t> </a:t>
                      </a:r>
                    </a:p>
                    <a:p>
                      <a:r>
                        <a:rPr lang="zh-CN" altLang="en-US" dirty="0" smtClean="0"/>
                        <a:t>对</a:t>
                      </a:r>
                      <a:r>
                        <a:rPr lang="en-US" altLang="zh-CN" dirty="0" err="1" smtClean="0"/>
                        <a:t>onMouseDown</a:t>
                      </a:r>
                      <a:r>
                        <a:rPr lang="zh-CN" altLang="en-US" dirty="0" smtClean="0"/>
                        <a:t>和</a:t>
                      </a:r>
                      <a:r>
                        <a:rPr lang="en-US" altLang="zh-CN" dirty="0" err="1" smtClean="0"/>
                        <a:t>onMouseUp</a:t>
                      </a:r>
                      <a:r>
                        <a:rPr lang="zh-CN" altLang="en-US" dirty="0" smtClean="0"/>
                        <a:t>，</a:t>
                      </a:r>
                      <a:r>
                        <a:rPr lang="en-US" altLang="zh-CN" dirty="0" smtClean="0"/>
                        <a:t>x</a:t>
                      </a:r>
                      <a:r>
                        <a:rPr lang="zh-CN" altLang="en-US" dirty="0" smtClean="0"/>
                        <a:t>和</a:t>
                      </a:r>
                      <a:r>
                        <a:rPr lang="en-US" altLang="zh-CN" dirty="0" smtClean="0"/>
                        <a:t>y</a:t>
                      </a:r>
                      <a:r>
                        <a:rPr lang="zh-CN" altLang="en-US" dirty="0" smtClean="0"/>
                        <a:t>表示鼠标按钮按下或松开时的窗口坐标；对</a:t>
                      </a:r>
                      <a:r>
                        <a:rPr lang="en-US" altLang="zh-CN" dirty="0" err="1" smtClean="0"/>
                        <a:t>onMouseDownMap</a:t>
                      </a:r>
                      <a:r>
                        <a:rPr lang="zh-CN" altLang="en-US" dirty="0" smtClean="0"/>
                        <a:t>和</a:t>
                      </a:r>
                      <a:r>
                        <a:rPr lang="en-US" altLang="zh-CN" dirty="0" err="1" smtClean="0"/>
                        <a:t>onMouseUpMap</a:t>
                      </a:r>
                      <a:r>
                        <a:rPr lang="zh-CN" altLang="en-US" dirty="0" smtClean="0"/>
                        <a:t>，</a:t>
                      </a:r>
                      <a:r>
                        <a:rPr lang="en-US" altLang="zh-CN" dirty="0" smtClean="0"/>
                        <a:t>x</a:t>
                      </a:r>
                      <a:r>
                        <a:rPr lang="zh-CN" altLang="en-US" dirty="0" smtClean="0"/>
                        <a:t>和</a:t>
                      </a:r>
                      <a:r>
                        <a:rPr lang="en-US" altLang="zh-CN" dirty="0" smtClean="0"/>
                        <a:t>y</a:t>
                      </a:r>
                      <a:r>
                        <a:rPr lang="zh-CN" altLang="en-US" dirty="0" smtClean="0"/>
                        <a:t>表示鼠标按钮按下或松开时的地图坐标；</a:t>
                      </a:r>
                      <a:endParaRPr lang="en-US" altLang="zh-CN" dirty="0" smtClean="0"/>
                    </a:p>
                    <a:p>
                      <a:r>
                        <a:rPr lang="en-US" altLang="zh-CN" dirty="0" smtClean="0"/>
                        <a:t>Button</a:t>
                      </a:r>
                      <a:r>
                        <a:rPr lang="zh-CN" altLang="en-US" dirty="0" smtClean="0"/>
                        <a:t>指示哪个鼠标按钮被按下。</a:t>
                      </a:r>
                      <a:endParaRPr lang="en-US" altLang="zh-CN" dirty="0" smtClean="0"/>
                    </a:p>
                    <a:p>
                      <a:r>
                        <a:rPr lang="en-US" altLang="zh-CN" dirty="0" smtClean="0"/>
                        <a:t>Shift</a:t>
                      </a:r>
                      <a:r>
                        <a:rPr lang="zh-CN" altLang="en-US" dirty="0" smtClean="0"/>
                        <a:t>指示在鼠标按钮松开时</a:t>
                      </a:r>
                      <a:r>
                        <a:rPr lang="en-US" altLang="zh-CN" dirty="0" smtClean="0"/>
                        <a:t>SHIFT</a:t>
                      </a:r>
                      <a:r>
                        <a:rPr lang="zh-CN" altLang="en-US" dirty="0" smtClean="0"/>
                        <a:t>键、</a:t>
                      </a:r>
                      <a:r>
                        <a:rPr lang="en-US" altLang="zh-CN" dirty="0" smtClean="0"/>
                        <a:t>CTRL</a:t>
                      </a:r>
                      <a:r>
                        <a:rPr lang="zh-CN" altLang="en-US" dirty="0" smtClean="0"/>
                        <a:t>键或</a:t>
                      </a:r>
                      <a:r>
                        <a:rPr lang="en-US" altLang="zh-CN" dirty="0" smtClean="0"/>
                        <a:t>ALT</a:t>
                      </a:r>
                      <a:r>
                        <a:rPr lang="zh-CN" altLang="en-US" dirty="0" smtClean="0"/>
                        <a:t>键是否按下。</a:t>
                      </a:r>
                      <a:endParaRPr lang="zh-CN" altLang="en-US" dirty="0"/>
                    </a:p>
                  </a:txBody>
                  <a:tcPr/>
                </a:tc>
              </a:tr>
              <a:tr h="6480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err="1" smtClean="0"/>
                        <a:t>onMouseUp</a:t>
                      </a:r>
                      <a:r>
                        <a:rPr lang="en-US" altLang="zh-CN" dirty="0" smtClean="0"/>
                        <a:t>(self, x, y, button, shift)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txBody>
                  <a:tcPr/>
                </a:tc>
                <a:tc vMerge="1">
                  <a:txBody>
                    <a:bodyPr/>
                    <a:lstStyle/>
                    <a:p>
                      <a:endParaRPr lang="zh-CN" altLang="en-US"/>
                    </a:p>
                  </a:txBody>
                  <a:tcPr/>
                </a:tc>
              </a:tr>
              <a:tr h="6480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err="1" smtClean="0"/>
                        <a:t>onMouseDownMap</a:t>
                      </a:r>
                      <a:r>
                        <a:rPr lang="en-US" altLang="zh-CN" dirty="0" smtClean="0"/>
                        <a:t>(self, x, y, button, shift)</a:t>
                      </a:r>
                    </a:p>
                  </a:txBody>
                  <a:tcPr/>
                </a:tc>
                <a:tc vMerge="1">
                  <a:txBody>
                    <a:bodyPr/>
                    <a:lstStyle/>
                    <a:p>
                      <a:endParaRPr lang="zh-CN" altLang="en-US" dirty="0"/>
                    </a:p>
                  </a:txBody>
                  <a:tcPr/>
                </a:tc>
              </a:tr>
              <a:tr h="4320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err="1" smtClean="0"/>
                        <a:t>onMouseUpMap</a:t>
                      </a:r>
                      <a:r>
                        <a:rPr lang="en-US" altLang="zh-CN" dirty="0" smtClean="0"/>
                        <a:t>(self, x, y, button, shift)</a:t>
                      </a:r>
                    </a:p>
                  </a:txBody>
                  <a:tcPr/>
                </a:tc>
                <a:tc vMerge="1">
                  <a:txBody>
                    <a:bodyPr/>
                    <a:lstStyle/>
                    <a:p>
                      <a:endParaRPr lang="zh-CN" altLang="en-US" dirty="0"/>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err="1" smtClean="0"/>
                        <a:t>onKeyDown</a:t>
                      </a:r>
                      <a:r>
                        <a:rPr lang="en-US" altLang="zh-CN" dirty="0" smtClean="0"/>
                        <a:t>(self, </a:t>
                      </a:r>
                      <a:r>
                        <a:rPr lang="en-US" altLang="zh-CN" dirty="0" err="1" smtClean="0"/>
                        <a:t>keycode</a:t>
                      </a:r>
                      <a:r>
                        <a:rPr lang="en-US" altLang="zh-CN" dirty="0" smtClean="0"/>
                        <a:t>, shift) </a:t>
                      </a:r>
                    </a:p>
                  </a:txBody>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在工具活动状态下，当键盘上一个键按下</a:t>
                      </a:r>
                      <a:r>
                        <a:rPr lang="en-US" altLang="zh-CN" dirty="0" smtClean="0"/>
                        <a:t>(</a:t>
                      </a:r>
                      <a:r>
                        <a:rPr lang="en-US" altLang="zh-CN" dirty="0" err="1" smtClean="0"/>
                        <a:t>onKeyDown</a:t>
                      </a:r>
                      <a:r>
                        <a:rPr lang="en-US" altLang="zh-CN" dirty="0" smtClean="0"/>
                        <a:t>)</a:t>
                      </a:r>
                      <a:r>
                        <a:rPr lang="zh-CN" altLang="en-US" dirty="0" smtClean="0"/>
                        <a:t>或松开</a:t>
                      </a:r>
                      <a:r>
                        <a:rPr lang="en-US" altLang="zh-CN" dirty="0" smtClean="0"/>
                        <a:t>(</a:t>
                      </a:r>
                      <a:r>
                        <a:rPr lang="en-US" altLang="zh-CN" dirty="0" err="1" smtClean="0"/>
                        <a:t>onKeyUp</a:t>
                      </a:r>
                      <a:r>
                        <a:rPr lang="en-US" altLang="zh-CN" dirty="0" smtClean="0"/>
                        <a:t>)</a:t>
                      </a:r>
                      <a:r>
                        <a:rPr lang="zh-CN" altLang="en-US" dirty="0" smtClean="0"/>
                        <a:t>时执行的函数。</a:t>
                      </a:r>
                      <a:r>
                        <a:rPr lang="en-US" altLang="zh-CN" dirty="0" smtClean="0"/>
                        <a:t> </a:t>
                      </a:r>
                      <a:endParaRPr lang="zh-CN" altLang="en-US" dirty="0"/>
                    </a:p>
                  </a:txBody>
                  <a:tcPr/>
                </a:tc>
              </a:tr>
              <a:tr h="5756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err="1" smtClean="0"/>
                        <a:t>onKeyUp</a:t>
                      </a:r>
                      <a:r>
                        <a:rPr lang="en-US" altLang="zh-CN" dirty="0" smtClean="0"/>
                        <a:t>(self, </a:t>
                      </a:r>
                      <a:r>
                        <a:rPr lang="en-US" altLang="zh-CN" dirty="0" err="1" smtClean="0"/>
                        <a:t>keycode</a:t>
                      </a:r>
                      <a:r>
                        <a:rPr lang="en-US" altLang="zh-CN" dirty="0" smtClean="0"/>
                        <a:t>, shift)</a:t>
                      </a:r>
                    </a:p>
                  </a:txBody>
                  <a:tcPr/>
                </a:tc>
                <a:tc vMerge="1">
                  <a:txBody>
                    <a:bodyPr/>
                    <a:lstStyle/>
                    <a:p>
                      <a:endParaRPr lang="zh-CN" altLang="en-US" dirty="0"/>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deactivate</a:t>
                      </a:r>
                      <a:r>
                        <a:rPr lang="en-US" altLang="zh-CN" dirty="0" smtClean="0"/>
                        <a:t>(self)</a:t>
                      </a:r>
                    </a:p>
                  </a:txBody>
                  <a:tcPr/>
                </a:tc>
                <a:tc>
                  <a:txBody>
                    <a:bodyPr/>
                    <a:lstStyle/>
                    <a:p>
                      <a:r>
                        <a:rPr lang="zh-CN" altLang="en-US" dirty="0" smtClean="0"/>
                        <a:t>使工具不再是活动工具。</a:t>
                      </a:r>
                      <a:endParaRPr lang="zh-CN" altLang="en-US" dirty="0"/>
                    </a:p>
                  </a:txBody>
                  <a:tcPr/>
                </a:tc>
              </a:tr>
            </a:tbl>
          </a:graphicData>
        </a:graphic>
      </p:graphicFrame>
      <p:sp>
        <p:nvSpPr>
          <p:cNvPr id="3" name="矩形 2"/>
          <p:cNvSpPr/>
          <p:nvPr/>
        </p:nvSpPr>
        <p:spPr>
          <a:xfrm>
            <a:off x="3707904" y="548680"/>
            <a:ext cx="1625638" cy="461665"/>
          </a:xfrm>
          <a:prstGeom prst="rect">
            <a:avLst/>
          </a:prstGeom>
        </p:spPr>
        <p:txBody>
          <a:bodyPr wrap="none">
            <a:spAutoFit/>
          </a:bodyPr>
          <a:lstStyle/>
          <a:p>
            <a:r>
              <a:rPr lang="en-US" altLang="zh-CN" sz="2400" dirty="0"/>
              <a:t>Tool</a:t>
            </a:r>
            <a:r>
              <a:rPr lang="zh-CN" altLang="en-US" sz="2400" dirty="0" smtClean="0"/>
              <a:t>类函数</a:t>
            </a:r>
            <a:endParaRPr lang="zh-CN" altLang="en-US" sz="2400" dirty="0"/>
          </a:p>
        </p:txBody>
      </p:sp>
    </p:spTree>
    <p:extLst>
      <p:ext uri="{BB962C8B-B14F-4D97-AF65-F5344CB8AC3E}">
        <p14:creationId xmlns:p14="http://schemas.microsoft.com/office/powerpoint/2010/main" val="365404811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620688"/>
            <a:ext cx="7488832" cy="5217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691680" y="5949280"/>
            <a:ext cx="5526000" cy="461665"/>
          </a:xfrm>
          <a:prstGeom prst="rect">
            <a:avLst/>
          </a:prstGeom>
        </p:spPr>
        <p:txBody>
          <a:bodyPr wrap="none">
            <a:spAutoFit/>
          </a:bodyPr>
          <a:lstStyle/>
          <a:p>
            <a:r>
              <a:rPr lang="en-US" altLang="zh-CN" sz="2400" dirty="0" err="1" smtClean="0"/>
              <a:t>Keycode</a:t>
            </a:r>
            <a:r>
              <a:rPr lang="zh-CN" altLang="en-US" sz="2400" dirty="0" smtClean="0"/>
              <a:t>和</a:t>
            </a:r>
            <a:r>
              <a:rPr lang="en-US" altLang="zh-CN" sz="2400" dirty="0" smtClean="0"/>
              <a:t>Button code</a:t>
            </a:r>
            <a:r>
              <a:rPr lang="zh-CN" altLang="en-US" sz="2400" dirty="0" smtClean="0"/>
              <a:t>的值与对应的操作</a:t>
            </a:r>
            <a:endParaRPr lang="zh-CN" altLang="en-US" sz="2400" dirty="0"/>
          </a:p>
        </p:txBody>
      </p:sp>
    </p:spTree>
    <p:extLst>
      <p:ext uri="{BB962C8B-B14F-4D97-AF65-F5344CB8AC3E}">
        <p14:creationId xmlns:p14="http://schemas.microsoft.com/office/powerpoint/2010/main" val="128161410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008135439"/>
              </p:ext>
            </p:extLst>
          </p:nvPr>
        </p:nvGraphicFramePr>
        <p:xfrm>
          <a:off x="467544" y="1452710"/>
          <a:ext cx="8136904" cy="4366266"/>
        </p:xfrm>
        <a:graphic>
          <a:graphicData uri="http://schemas.openxmlformats.org/drawingml/2006/table">
            <a:tbl>
              <a:tblPr firstRow="1" bandRow="1">
                <a:tableStyleId>{5C22544A-7EE6-4342-B048-85BDC9FD1C3A}</a:tableStyleId>
              </a:tblPr>
              <a:tblGrid>
                <a:gridCol w="2376264"/>
                <a:gridCol w="5760640"/>
              </a:tblGrid>
              <a:tr h="419102">
                <a:tc>
                  <a:txBody>
                    <a:bodyPr/>
                    <a:lstStyle/>
                    <a:p>
                      <a:r>
                        <a:rPr lang="zh-CN" altLang="en-US" dirty="0" smtClean="0">
                          <a:solidFill>
                            <a:schemeClr val="bg1"/>
                          </a:solidFill>
                        </a:rPr>
                        <a:t>属性</a:t>
                      </a:r>
                      <a:endParaRPr lang="zh-CN" altLang="en-US" dirty="0">
                        <a:solidFill>
                          <a:schemeClr val="bg1"/>
                        </a:solidFill>
                      </a:endParaRPr>
                    </a:p>
                  </a:txBody>
                  <a:tcPr/>
                </a:tc>
                <a:tc>
                  <a:txBody>
                    <a:bodyPr/>
                    <a:lstStyle/>
                    <a:p>
                      <a:endParaRPr lang="zh-CN" altLang="en-US" dirty="0">
                        <a:solidFill>
                          <a:schemeClr val="bg1"/>
                        </a:solidFill>
                      </a:endParaRPr>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enabled</a:t>
                      </a:r>
                      <a:endParaRPr lang="zh-CN" altLang="en-US" sz="1800" kern="1200" dirty="0">
                        <a:solidFill>
                          <a:schemeClr val="dk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是否可操作，缺省情况下为</a:t>
                      </a:r>
                      <a:r>
                        <a:rPr lang="en-US" altLang="zh-CN" dirty="0" smtClean="0"/>
                        <a:t>True</a:t>
                      </a:r>
                      <a:r>
                        <a:rPr lang="zh-CN" altLang="en-US" dirty="0" smtClean="0"/>
                        <a:t>。</a:t>
                      </a:r>
                      <a:endParaRPr lang="zh-CN" altLang="en-US" dirty="0"/>
                    </a:p>
                  </a:txBody>
                  <a:tcPr/>
                </a:tc>
              </a:tr>
              <a:tr h="419102">
                <a:tc>
                  <a:txBody>
                    <a:bodyPr/>
                    <a:lstStyle/>
                    <a:p>
                      <a:r>
                        <a:rPr lang="en-US" altLang="zh-CN" b="1" dirty="0" smtClean="0"/>
                        <a:t>editable</a:t>
                      </a:r>
                      <a:endParaRPr lang="en-US" altLang="zh-C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是否可编辑，缺省情况下为</a:t>
                      </a:r>
                      <a:r>
                        <a:rPr lang="en-US" altLang="zh-CN" dirty="0" smtClean="0"/>
                        <a:t>True</a:t>
                      </a:r>
                      <a:r>
                        <a:rPr lang="zh-CN" altLang="en-US" dirty="0" smtClean="0"/>
                        <a:t>。在</a:t>
                      </a:r>
                      <a:r>
                        <a:rPr lang="en-US" altLang="zh-CN" dirty="0" smtClean="0"/>
                        <a:t>True</a:t>
                      </a:r>
                      <a:r>
                        <a:rPr lang="zh-CN" altLang="en-US" dirty="0" smtClean="0"/>
                        <a:t>况下用户可以在组合框中输入新的值；在</a:t>
                      </a:r>
                      <a:r>
                        <a:rPr lang="en-US" altLang="zh-CN" dirty="0" smtClean="0"/>
                        <a:t>False</a:t>
                      </a:r>
                      <a:r>
                        <a:rPr lang="zh-CN" altLang="en-US" dirty="0" smtClean="0"/>
                        <a:t>情况</a:t>
                      </a:r>
                      <a:r>
                        <a:rPr lang="en-US" altLang="zh-CN" dirty="0" smtClean="0"/>
                        <a:t> </a:t>
                      </a:r>
                      <a:r>
                        <a:rPr lang="zh-CN" altLang="en-US" dirty="0" smtClean="0"/>
                        <a:t>下，用户只能从组合框提供的选项中进行选择。</a:t>
                      </a:r>
                      <a:endParaRPr lang="zh-CN" altLang="en-US" dirty="0"/>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items</a:t>
                      </a:r>
                      <a:endParaRPr lang="en-US" altLang="zh-C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组合框内容，如果列表框包含固定选项，则可以在属性中设置；如果列表框中的选项是动态的，可以通过其它函数来设置或删除。</a:t>
                      </a:r>
                      <a:endParaRPr lang="zh-CN" altLang="en-US" dirty="0"/>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width</a:t>
                      </a:r>
                      <a:endParaRPr lang="en-US" altLang="zh-C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组合框可见字符的长度，如只显示五个字符，</a:t>
                      </a:r>
                      <a:r>
                        <a:rPr lang="en-US" altLang="zh-CN" dirty="0" smtClean="0"/>
                        <a:t>width</a:t>
                      </a:r>
                      <a:r>
                        <a:rPr lang="zh-CN" altLang="en-US" dirty="0" smtClean="0"/>
                        <a:t>属性值为</a:t>
                      </a:r>
                      <a:r>
                        <a:rPr lang="en-US" altLang="zh-CN" dirty="0" smtClean="0"/>
                        <a:t>WWWWW</a:t>
                      </a:r>
                      <a:r>
                        <a:rPr lang="zh-CN" altLang="en-US" dirty="0" smtClean="0"/>
                        <a:t>。</a:t>
                      </a:r>
                      <a:endParaRPr lang="zh-CN" altLang="en-US" dirty="0"/>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err="1" smtClean="0"/>
                        <a:t>dropdownWidth</a:t>
                      </a:r>
                      <a:endParaRPr lang="en-US" altLang="zh-C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下拉列表框长度。</a:t>
                      </a:r>
                      <a:endParaRPr lang="zh-CN" altLang="en-US" dirty="0"/>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value</a:t>
                      </a:r>
                      <a:endParaRPr lang="en-US" altLang="zh-C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返回或设置组合框的值，在设置值后，利用</a:t>
                      </a:r>
                      <a:r>
                        <a:rPr lang="en-US" altLang="zh-CN" dirty="0" smtClean="0"/>
                        <a:t>Refresh()</a:t>
                      </a:r>
                      <a:r>
                        <a:rPr lang="zh-CN" altLang="en-US" dirty="0" smtClean="0"/>
                        <a:t>方法使之可见。</a:t>
                      </a:r>
                      <a:r>
                        <a:rPr lang="en-US" altLang="zh-CN" dirty="0" smtClean="0"/>
                        <a:t> </a:t>
                      </a:r>
                      <a:endParaRPr lang="zh-CN" altLang="en-US" dirty="0"/>
                    </a:p>
                  </a:txBody>
                  <a:tcPr/>
                </a:tc>
              </a:tr>
            </a:tbl>
          </a:graphicData>
        </a:graphic>
      </p:graphicFrame>
      <p:sp>
        <p:nvSpPr>
          <p:cNvPr id="3" name="矩形 2"/>
          <p:cNvSpPr/>
          <p:nvPr/>
        </p:nvSpPr>
        <p:spPr>
          <a:xfrm>
            <a:off x="2987824" y="707504"/>
            <a:ext cx="2527038" cy="461665"/>
          </a:xfrm>
          <a:prstGeom prst="rect">
            <a:avLst/>
          </a:prstGeom>
        </p:spPr>
        <p:txBody>
          <a:bodyPr wrap="none">
            <a:spAutoFit/>
          </a:bodyPr>
          <a:lstStyle/>
          <a:p>
            <a:r>
              <a:rPr lang="en-US" altLang="zh-CN" sz="2400" dirty="0"/>
              <a:t>Combo Box</a:t>
            </a:r>
            <a:r>
              <a:rPr lang="zh-CN" altLang="en-US" sz="2400" dirty="0" smtClean="0"/>
              <a:t>类属性</a:t>
            </a:r>
            <a:endParaRPr lang="zh-CN" altLang="en-US" sz="2400" dirty="0"/>
          </a:p>
        </p:txBody>
      </p:sp>
    </p:spTree>
    <p:extLst>
      <p:ext uri="{BB962C8B-B14F-4D97-AF65-F5344CB8AC3E}">
        <p14:creationId xmlns:p14="http://schemas.microsoft.com/office/powerpoint/2010/main" val="78760011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072146505"/>
              </p:ext>
            </p:extLst>
          </p:nvPr>
        </p:nvGraphicFramePr>
        <p:xfrm>
          <a:off x="395536" y="1484784"/>
          <a:ext cx="8136904" cy="4861564"/>
        </p:xfrm>
        <a:graphic>
          <a:graphicData uri="http://schemas.openxmlformats.org/drawingml/2006/table">
            <a:tbl>
              <a:tblPr firstRow="1" bandRow="1">
                <a:tableStyleId>{5C22544A-7EE6-4342-B048-85BDC9FD1C3A}</a:tableStyleId>
              </a:tblPr>
              <a:tblGrid>
                <a:gridCol w="3312368"/>
                <a:gridCol w="4824536"/>
              </a:tblGrid>
              <a:tr h="419102">
                <a:tc>
                  <a:txBody>
                    <a:bodyPr/>
                    <a:lstStyle/>
                    <a:p>
                      <a:r>
                        <a:rPr lang="zh-CN" altLang="en-US" dirty="0" smtClean="0">
                          <a:solidFill>
                            <a:schemeClr val="bg1"/>
                          </a:solidFill>
                        </a:rPr>
                        <a:t>函数</a:t>
                      </a:r>
                      <a:endParaRPr lang="zh-CN" altLang="en-US" dirty="0">
                        <a:solidFill>
                          <a:schemeClr val="bg1"/>
                        </a:solidFill>
                      </a:endParaRPr>
                    </a:p>
                  </a:txBody>
                  <a:tcPr/>
                </a:tc>
                <a:tc>
                  <a:txBody>
                    <a:bodyPr/>
                    <a:lstStyle/>
                    <a:p>
                      <a:r>
                        <a:rPr lang="zh-CN" altLang="en-US" dirty="0" smtClean="0">
                          <a:solidFill>
                            <a:schemeClr val="bg1"/>
                          </a:solidFill>
                        </a:rPr>
                        <a:t>解释</a:t>
                      </a:r>
                      <a:endParaRPr lang="zh-CN" altLang="en-US" dirty="0">
                        <a:solidFill>
                          <a:schemeClr val="bg1"/>
                        </a:solidFill>
                      </a:endParaRPr>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__</a:t>
                      </a:r>
                      <a:r>
                        <a:rPr lang="en-US" altLang="zh-CN" b="1" dirty="0" err="1" smtClean="0"/>
                        <a:t>init</a:t>
                      </a:r>
                      <a:r>
                        <a:rPr lang="en-US" altLang="zh-CN" b="1" dirty="0" smtClean="0"/>
                        <a:t>__</a:t>
                      </a:r>
                      <a:r>
                        <a:rPr lang="en-US" altLang="zh-CN" dirty="0" smtClean="0"/>
                        <a:t>(self)</a:t>
                      </a:r>
                      <a:endParaRPr lang="zh-CN" altLang="en-US" sz="1800" kern="1200" dirty="0">
                        <a:solidFill>
                          <a:schemeClr val="dk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组合框初始化时执行的函数，设置</a:t>
                      </a:r>
                      <a:r>
                        <a:rPr lang="en-US" altLang="zh-CN" dirty="0" smtClean="0"/>
                        <a:t>items</a:t>
                      </a:r>
                      <a:r>
                        <a:rPr lang="zh-CN" altLang="en-US" dirty="0" smtClean="0"/>
                        <a:t>、</a:t>
                      </a:r>
                      <a:r>
                        <a:rPr lang="en-US" altLang="zh-CN" dirty="0" smtClean="0"/>
                        <a:t>editable</a:t>
                      </a:r>
                      <a:r>
                        <a:rPr lang="zh-CN" altLang="en-US" dirty="0" smtClean="0"/>
                        <a:t>和</a:t>
                      </a:r>
                      <a:r>
                        <a:rPr lang="en-US" altLang="zh-CN" dirty="0" smtClean="0"/>
                        <a:t>enabled</a:t>
                      </a:r>
                      <a:r>
                        <a:rPr lang="zh-CN" altLang="en-US" dirty="0" smtClean="0"/>
                        <a:t>等属性。</a:t>
                      </a:r>
                      <a:endParaRPr lang="zh-CN" altLang="en-US" dirty="0"/>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err="1" smtClean="0"/>
                        <a:t>onSelChange</a:t>
                      </a:r>
                      <a:r>
                        <a:rPr lang="en-US" altLang="zh-CN" dirty="0" smtClean="0"/>
                        <a:t>(self, selection)</a:t>
                      </a:r>
                    </a:p>
                    <a:p>
                      <a:endParaRPr lang="en-US" altLang="zh-C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在用户选择新的选项时执行的函数，</a:t>
                      </a:r>
                      <a:r>
                        <a:rPr lang="en-US" altLang="zh-CN" dirty="0" smtClean="0"/>
                        <a:t>Selection</a:t>
                      </a:r>
                      <a:r>
                        <a:rPr lang="zh-CN" altLang="en-US" dirty="0" smtClean="0"/>
                        <a:t>为用户选择的选项值。</a:t>
                      </a:r>
                      <a:endParaRPr lang="zh-CN" altLang="en-US" dirty="0"/>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err="1" smtClean="0"/>
                        <a:t>onEditChange</a:t>
                      </a:r>
                      <a:r>
                        <a:rPr lang="en-US" altLang="zh-CN" dirty="0" smtClean="0"/>
                        <a:t>(self, 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a:t>
                      </a:r>
                      <a:r>
                        <a:rPr lang="en-US" altLang="zh-CN" dirty="0" smtClean="0"/>
                        <a:t>editable</a:t>
                      </a:r>
                      <a:r>
                        <a:rPr lang="zh-CN" altLang="en-US" dirty="0" smtClean="0"/>
                        <a:t>属性为</a:t>
                      </a:r>
                      <a:r>
                        <a:rPr lang="en-US" altLang="zh-CN" dirty="0" smtClean="0"/>
                        <a:t>True</a:t>
                      </a:r>
                      <a:r>
                        <a:rPr lang="zh-CN" altLang="en-US" dirty="0" smtClean="0"/>
                        <a:t>情况下，用户在组合框中输入新的文本时执行的函数，</a:t>
                      </a:r>
                      <a:r>
                        <a:rPr lang="en-US" altLang="zh-CN" dirty="0" smtClean="0"/>
                        <a:t>text</a:t>
                      </a:r>
                      <a:r>
                        <a:rPr lang="zh-CN" altLang="en-US" dirty="0" smtClean="0"/>
                        <a:t>为用户输入的文本。</a:t>
                      </a:r>
                      <a:endParaRPr lang="zh-CN" altLang="en-US" dirty="0"/>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err="1" smtClean="0"/>
                        <a:t>onFocus</a:t>
                      </a:r>
                      <a:r>
                        <a:rPr lang="en-US" altLang="zh-CN" dirty="0" smtClean="0"/>
                        <a:t>(self, focused)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a:t>
                      </a:r>
                      <a:r>
                        <a:rPr lang="en-US" altLang="zh-CN" dirty="0" smtClean="0"/>
                        <a:t>editable</a:t>
                      </a:r>
                      <a:r>
                        <a:rPr lang="zh-CN" altLang="en-US" dirty="0" smtClean="0"/>
                        <a:t>属性为</a:t>
                      </a:r>
                      <a:r>
                        <a:rPr lang="en-US" altLang="zh-CN" dirty="0" smtClean="0"/>
                        <a:t>True</a:t>
                      </a:r>
                      <a:r>
                        <a:rPr lang="zh-CN" altLang="en-US" dirty="0" smtClean="0"/>
                        <a:t>情况下，组合框得到焦点或失去焦点时执行的函数。</a:t>
                      </a:r>
                      <a:r>
                        <a:rPr lang="en-US" altLang="zh-CN" dirty="0" smtClean="0"/>
                        <a:t>focused </a:t>
                      </a:r>
                      <a:r>
                        <a:rPr lang="zh-CN" altLang="en-US" dirty="0" smtClean="0"/>
                        <a:t>为</a:t>
                      </a:r>
                      <a:r>
                        <a:rPr lang="en-US" altLang="zh-CN" dirty="0" smtClean="0"/>
                        <a:t>True</a:t>
                      </a:r>
                      <a:r>
                        <a:rPr lang="zh-CN" altLang="en-US" dirty="0" smtClean="0"/>
                        <a:t>表示组合框有焦点，</a:t>
                      </a:r>
                      <a:r>
                        <a:rPr lang="en-US" altLang="zh-CN" dirty="0" smtClean="0"/>
                        <a:t>focused </a:t>
                      </a:r>
                      <a:r>
                        <a:rPr lang="zh-CN" altLang="en-US" dirty="0" smtClean="0"/>
                        <a:t>为</a:t>
                      </a:r>
                      <a:r>
                        <a:rPr lang="en-US" altLang="zh-CN" dirty="0" smtClean="0"/>
                        <a:t>False</a:t>
                      </a:r>
                      <a:r>
                        <a:rPr lang="zh-CN" altLang="en-US" dirty="0" smtClean="0"/>
                        <a:t>表示组合框没有焦点。</a:t>
                      </a:r>
                      <a:endParaRPr lang="zh-CN" altLang="en-US" dirty="0"/>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err="1" smtClean="0"/>
                        <a:t>onEnter</a:t>
                      </a:r>
                      <a:r>
                        <a:rPr lang="en-US" altLang="zh-CN" dirty="0" smtClean="0"/>
                        <a:t>(self)</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a:t>
                      </a:r>
                      <a:r>
                        <a:rPr lang="en-US" altLang="zh-CN" dirty="0" smtClean="0"/>
                        <a:t>editable</a:t>
                      </a:r>
                      <a:r>
                        <a:rPr lang="zh-CN" altLang="en-US" dirty="0" smtClean="0"/>
                        <a:t>属性为</a:t>
                      </a:r>
                      <a:r>
                        <a:rPr lang="en-US" altLang="zh-CN" dirty="0" smtClean="0"/>
                        <a:t>True</a:t>
                      </a:r>
                      <a:r>
                        <a:rPr lang="zh-CN" altLang="en-US" dirty="0" smtClean="0"/>
                        <a:t>情况下，当用户输入文本后按下</a:t>
                      </a:r>
                      <a:r>
                        <a:rPr lang="en-US" altLang="zh-CN" dirty="0" smtClean="0"/>
                        <a:t>ENTER</a:t>
                      </a:r>
                      <a:r>
                        <a:rPr lang="zh-CN" altLang="en-US" dirty="0" smtClean="0"/>
                        <a:t>键时执行的函数。</a:t>
                      </a:r>
                      <a:endParaRPr lang="zh-CN" altLang="en-US" dirty="0"/>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Refresh</a:t>
                      </a:r>
                      <a:r>
                        <a:rPr lang="en-US" altLang="zh-CN" dirty="0" smtClean="0"/>
                        <a:t>(self)</a:t>
                      </a:r>
                    </a:p>
                  </a:txBody>
                  <a:tcPr/>
                </a:tc>
                <a:tc>
                  <a:txBody>
                    <a:bodyPr/>
                    <a:lstStyle/>
                    <a:p>
                      <a:r>
                        <a:rPr lang="zh-CN" altLang="en-US" dirty="0" smtClean="0"/>
                        <a:t>刷新组合框。</a:t>
                      </a:r>
                      <a:endParaRPr lang="zh-CN" altLang="en-US" dirty="0"/>
                    </a:p>
                  </a:txBody>
                  <a:tcPr/>
                </a:tc>
              </a:tr>
            </a:tbl>
          </a:graphicData>
        </a:graphic>
      </p:graphicFrame>
      <p:sp>
        <p:nvSpPr>
          <p:cNvPr id="3" name="矩形 2"/>
          <p:cNvSpPr/>
          <p:nvPr/>
        </p:nvSpPr>
        <p:spPr>
          <a:xfrm>
            <a:off x="3159643" y="836712"/>
            <a:ext cx="2527038" cy="461665"/>
          </a:xfrm>
          <a:prstGeom prst="rect">
            <a:avLst/>
          </a:prstGeom>
        </p:spPr>
        <p:txBody>
          <a:bodyPr wrap="none">
            <a:spAutoFit/>
          </a:bodyPr>
          <a:lstStyle/>
          <a:p>
            <a:r>
              <a:rPr lang="en-US" altLang="zh-CN" sz="2400" dirty="0"/>
              <a:t>Combo Box</a:t>
            </a:r>
            <a:r>
              <a:rPr lang="zh-CN" altLang="en-US" sz="2400" dirty="0" smtClean="0"/>
              <a:t>类函数</a:t>
            </a:r>
            <a:endParaRPr lang="zh-CN" altLang="en-US" sz="2400" dirty="0"/>
          </a:p>
        </p:txBody>
      </p:sp>
    </p:spTree>
    <p:extLst>
      <p:ext uri="{BB962C8B-B14F-4D97-AF65-F5344CB8AC3E}">
        <p14:creationId xmlns:p14="http://schemas.microsoft.com/office/powerpoint/2010/main" val="38500182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4063985293"/>
              </p:ext>
            </p:extLst>
          </p:nvPr>
        </p:nvGraphicFramePr>
        <p:xfrm>
          <a:off x="395536" y="1844824"/>
          <a:ext cx="8136904" cy="1059182"/>
        </p:xfrm>
        <a:graphic>
          <a:graphicData uri="http://schemas.openxmlformats.org/drawingml/2006/table">
            <a:tbl>
              <a:tblPr firstRow="1" bandRow="1">
                <a:tableStyleId>{5C22544A-7EE6-4342-B048-85BDC9FD1C3A}</a:tableStyleId>
              </a:tblPr>
              <a:tblGrid>
                <a:gridCol w="2376264"/>
                <a:gridCol w="5760640"/>
              </a:tblGrid>
              <a:tr h="419102">
                <a:tc>
                  <a:txBody>
                    <a:bodyPr/>
                    <a:lstStyle/>
                    <a:p>
                      <a:r>
                        <a:rPr lang="zh-CN" altLang="en-US" dirty="0" smtClean="0">
                          <a:solidFill>
                            <a:schemeClr val="bg1"/>
                          </a:solidFill>
                        </a:rPr>
                        <a:t>属性</a:t>
                      </a:r>
                      <a:endParaRPr lang="zh-CN" altLang="en-US" dirty="0">
                        <a:solidFill>
                          <a:schemeClr val="bg1"/>
                        </a:solidFill>
                      </a:endParaRPr>
                    </a:p>
                  </a:txBody>
                  <a:tcPr/>
                </a:tc>
                <a:tc>
                  <a:txBody>
                    <a:bodyPr/>
                    <a:lstStyle/>
                    <a:p>
                      <a:r>
                        <a:rPr lang="zh-CN" altLang="en-US" dirty="0" smtClean="0">
                          <a:solidFill>
                            <a:schemeClr val="bg1"/>
                          </a:solidFill>
                        </a:rPr>
                        <a:t>解释</a:t>
                      </a:r>
                      <a:endParaRPr lang="zh-CN" altLang="en-US" dirty="0">
                        <a:solidFill>
                          <a:schemeClr val="bg1"/>
                        </a:solidFill>
                      </a:endParaRPr>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enabled</a:t>
                      </a:r>
                      <a:endParaRPr lang="zh-CN" altLang="en-US" sz="1800" kern="1200" dirty="0">
                        <a:solidFill>
                          <a:schemeClr val="dk1"/>
                        </a:solidFill>
                        <a:latin typeface="+mn-lt"/>
                        <a:ea typeface="+mn-ea"/>
                        <a:cs typeface="+mn-cs"/>
                      </a:endParaRPr>
                    </a:p>
                  </a:txBody>
                  <a:tcPr/>
                </a:tc>
                <a:tc>
                  <a:txBody>
                    <a:bodyPr/>
                    <a:lstStyle/>
                    <a:p>
                      <a:r>
                        <a:rPr lang="en-US" altLang="zh-CN" dirty="0" smtClean="0"/>
                        <a:t>Extension</a:t>
                      </a:r>
                      <a:r>
                        <a:rPr lang="zh-CN" altLang="en-US" dirty="0" smtClean="0"/>
                        <a:t>状态，当</a:t>
                      </a:r>
                      <a:r>
                        <a:rPr lang="en-US" altLang="zh-CN" dirty="0" smtClean="0"/>
                        <a:t>extension</a:t>
                      </a:r>
                      <a:r>
                        <a:rPr lang="zh-CN" altLang="en-US" dirty="0" smtClean="0"/>
                        <a:t>启动时，为</a:t>
                      </a:r>
                      <a:r>
                        <a:rPr lang="en-US" altLang="zh-CN" dirty="0" smtClean="0"/>
                        <a:t>True</a:t>
                      </a:r>
                      <a:r>
                        <a:rPr lang="zh-CN" altLang="en-US" dirty="0" smtClean="0"/>
                        <a:t>，当设置成</a:t>
                      </a:r>
                      <a:r>
                        <a:rPr lang="en-US" altLang="zh-CN" dirty="0" smtClean="0"/>
                        <a:t>False</a:t>
                      </a:r>
                      <a:r>
                        <a:rPr lang="zh-CN" altLang="en-US" dirty="0" smtClean="0"/>
                        <a:t>时，</a:t>
                      </a:r>
                      <a:r>
                        <a:rPr lang="en-US" altLang="zh-CN" dirty="0" smtClean="0"/>
                        <a:t>extension</a:t>
                      </a:r>
                      <a:r>
                        <a:rPr lang="zh-CN" altLang="en-US" dirty="0" smtClean="0"/>
                        <a:t>关闭。</a:t>
                      </a:r>
                      <a:endParaRPr lang="en-US" altLang="zh-CN" dirty="0"/>
                    </a:p>
                  </a:txBody>
                  <a:tcPr/>
                </a:tc>
              </a:tr>
            </a:tbl>
          </a:graphicData>
        </a:graphic>
      </p:graphicFrame>
      <p:sp>
        <p:nvSpPr>
          <p:cNvPr id="4" name="矩形 3"/>
          <p:cNvSpPr/>
          <p:nvPr/>
        </p:nvSpPr>
        <p:spPr>
          <a:xfrm>
            <a:off x="3059832" y="1095127"/>
            <a:ext cx="2320764" cy="461665"/>
          </a:xfrm>
          <a:prstGeom prst="rect">
            <a:avLst/>
          </a:prstGeom>
        </p:spPr>
        <p:txBody>
          <a:bodyPr wrap="none">
            <a:spAutoFit/>
          </a:bodyPr>
          <a:lstStyle/>
          <a:p>
            <a:r>
              <a:rPr lang="en-US" altLang="zh-CN" sz="2400" dirty="0" smtClean="0"/>
              <a:t>extension</a:t>
            </a:r>
            <a:r>
              <a:rPr lang="zh-CN" altLang="en-US" sz="2400" dirty="0" smtClean="0"/>
              <a:t>类属性</a:t>
            </a:r>
            <a:endParaRPr lang="zh-CN" altLang="en-US" sz="2400" dirty="0"/>
          </a:p>
        </p:txBody>
      </p:sp>
    </p:spTree>
    <p:extLst>
      <p:ext uri="{BB962C8B-B14F-4D97-AF65-F5344CB8AC3E}">
        <p14:creationId xmlns:p14="http://schemas.microsoft.com/office/powerpoint/2010/main" val="337388062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957901"/>
            <a:ext cx="7345065" cy="5728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915816" y="404663"/>
            <a:ext cx="2320764" cy="461665"/>
          </a:xfrm>
          <a:prstGeom prst="rect">
            <a:avLst/>
          </a:prstGeom>
        </p:spPr>
        <p:txBody>
          <a:bodyPr wrap="none">
            <a:spAutoFit/>
          </a:bodyPr>
          <a:lstStyle/>
          <a:p>
            <a:r>
              <a:rPr lang="en-US" altLang="zh-CN" sz="2400" dirty="0" smtClean="0"/>
              <a:t>extension</a:t>
            </a:r>
            <a:r>
              <a:rPr lang="zh-CN" altLang="en-US" sz="2400" dirty="0" smtClean="0"/>
              <a:t>类函数</a:t>
            </a:r>
            <a:endParaRPr lang="zh-CN" altLang="en-US" sz="2400" dirty="0"/>
          </a:p>
        </p:txBody>
      </p:sp>
    </p:spTree>
    <p:extLst>
      <p:ext uri="{BB962C8B-B14F-4D97-AF65-F5344CB8AC3E}">
        <p14:creationId xmlns:p14="http://schemas.microsoft.com/office/powerpoint/2010/main" val="219520103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923925"/>
            <a:ext cx="8324850" cy="501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402473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940" y="404664"/>
            <a:ext cx="8002860" cy="1012974"/>
          </a:xfrm>
        </p:spPr>
        <p:txBody>
          <a:bodyPr/>
          <a:lstStyle/>
          <a:p>
            <a:r>
              <a:rPr lang="en-US" altLang="zh-CN" dirty="0" err="1">
                <a:latin typeface="华文新魏" pitchFamily="2" charset="-122"/>
                <a:ea typeface="华文新魏" pitchFamily="2" charset="-122"/>
              </a:rPr>
              <a:t>pythonaddins</a:t>
            </a:r>
            <a:r>
              <a:rPr lang="zh-CN" altLang="en-US" dirty="0">
                <a:latin typeface="华文新魏" pitchFamily="2" charset="-122"/>
                <a:ea typeface="华文新魏" pitchFamily="2" charset="-122"/>
              </a:rPr>
              <a:t>模块</a:t>
            </a:r>
            <a:r>
              <a:rPr lang="en-US" altLang="zh-CN" dirty="0">
                <a:latin typeface="华文新魏" pitchFamily="2" charset="-122"/>
                <a:ea typeface="华文新魏" pitchFamily="2" charset="-122"/>
              </a:rPr>
              <a:t> </a:t>
            </a:r>
            <a:endParaRPr lang="zh-CN" altLang="en-US" dirty="0">
              <a:latin typeface="华文新魏" pitchFamily="2" charset="-122"/>
              <a:ea typeface="华文新魏" pitchFamily="2" charset="-122"/>
            </a:endParaRPr>
          </a:p>
        </p:txBody>
      </p:sp>
      <p:sp>
        <p:nvSpPr>
          <p:cNvPr id="3" name="内容占位符 2"/>
          <p:cNvSpPr>
            <a:spLocks noGrp="1"/>
          </p:cNvSpPr>
          <p:nvPr>
            <p:ph idx="1"/>
          </p:nvPr>
        </p:nvSpPr>
        <p:spPr/>
        <p:txBody>
          <a:bodyPr/>
          <a:lstStyle/>
          <a:p>
            <a:r>
              <a:rPr lang="en-US" altLang="zh-CN" dirty="0" err="1" smtClean="0"/>
              <a:t>Pythonaddins</a:t>
            </a:r>
            <a:r>
              <a:rPr lang="zh-CN" altLang="en-US" dirty="0" smtClean="0"/>
              <a:t>模块包含支持</a:t>
            </a:r>
            <a:r>
              <a:rPr lang="en-US" altLang="zh-CN" dirty="0" smtClean="0"/>
              <a:t>Python add-in</a:t>
            </a:r>
            <a:r>
              <a:rPr lang="zh-CN" altLang="en-US" dirty="0" smtClean="0"/>
              <a:t>的函数。</a:t>
            </a:r>
            <a:r>
              <a:rPr lang="en-US" altLang="zh-CN" dirty="0" smtClean="0"/>
              <a:t> </a:t>
            </a:r>
            <a:endParaRPr lang="en-US" altLang="zh-CN" dirty="0"/>
          </a:p>
          <a:p>
            <a:r>
              <a:rPr lang="en-US" altLang="zh-CN" dirty="0" err="1" smtClean="0"/>
              <a:t>Pythonaddins</a:t>
            </a:r>
            <a:r>
              <a:rPr lang="zh-CN" altLang="en-US" dirty="0" smtClean="0"/>
              <a:t>模块只能用在</a:t>
            </a:r>
            <a:r>
              <a:rPr lang="en-US" altLang="zh-CN" dirty="0" smtClean="0"/>
              <a:t>Python add-in</a:t>
            </a:r>
            <a:r>
              <a:rPr lang="zh-CN" altLang="en-US" dirty="0" smtClean="0"/>
              <a:t>中，它不能用在独立的</a:t>
            </a:r>
            <a:r>
              <a:rPr lang="en-US" altLang="zh-CN" dirty="0" smtClean="0"/>
              <a:t>python</a:t>
            </a:r>
            <a:r>
              <a:rPr lang="zh-CN" altLang="en-US" dirty="0" smtClean="0"/>
              <a:t>脚本或脚本工具中。</a:t>
            </a:r>
            <a:endParaRPr lang="en-US" altLang="zh-CN" dirty="0"/>
          </a:p>
          <a:p>
            <a:endParaRPr lang="zh-CN" altLang="en-US" dirty="0"/>
          </a:p>
        </p:txBody>
      </p:sp>
      <p:sp>
        <p:nvSpPr>
          <p:cNvPr id="4" name="Text Box 8"/>
          <p:cNvSpPr txBox="1">
            <a:spLocks noChangeArrowheads="1"/>
          </p:cNvSpPr>
          <p:nvPr/>
        </p:nvSpPr>
        <p:spPr bwMode="auto">
          <a:xfrm>
            <a:off x="683940" y="332656"/>
            <a:ext cx="647700" cy="9144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spcBef>
                <a:spcPct val="50000"/>
              </a:spcBef>
            </a:pPr>
            <a:r>
              <a:rPr lang="en-US" altLang="zh-CN" sz="5400" b="1" dirty="0"/>
              <a:t>4</a:t>
            </a:r>
          </a:p>
        </p:txBody>
      </p:sp>
    </p:spTree>
    <p:extLst>
      <p:ext uri="{BB962C8B-B14F-4D97-AF65-F5344CB8AC3E}">
        <p14:creationId xmlns:p14="http://schemas.microsoft.com/office/powerpoint/2010/main" val="20246160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967110075"/>
              </p:ext>
            </p:extLst>
          </p:nvPr>
        </p:nvGraphicFramePr>
        <p:xfrm>
          <a:off x="539552" y="908720"/>
          <a:ext cx="8136904" cy="5539742"/>
        </p:xfrm>
        <a:graphic>
          <a:graphicData uri="http://schemas.openxmlformats.org/drawingml/2006/table">
            <a:tbl>
              <a:tblPr firstRow="1" bandRow="1">
                <a:tableStyleId>{5C22544A-7EE6-4342-B048-85BDC9FD1C3A}</a:tableStyleId>
              </a:tblPr>
              <a:tblGrid>
                <a:gridCol w="2880320"/>
                <a:gridCol w="5256584"/>
              </a:tblGrid>
              <a:tr h="419102">
                <a:tc>
                  <a:txBody>
                    <a:bodyPr/>
                    <a:lstStyle/>
                    <a:p>
                      <a:r>
                        <a:rPr lang="zh-CN" altLang="en-US" dirty="0" smtClean="0">
                          <a:solidFill>
                            <a:schemeClr val="bg1"/>
                          </a:solidFill>
                        </a:rPr>
                        <a:t>函数</a:t>
                      </a:r>
                      <a:endParaRPr lang="zh-CN" altLang="en-US" dirty="0">
                        <a:solidFill>
                          <a:schemeClr val="bg1"/>
                        </a:solidFill>
                      </a:endParaRPr>
                    </a:p>
                  </a:txBody>
                  <a:tcPr/>
                </a:tc>
                <a:tc>
                  <a:txBody>
                    <a:bodyPr/>
                    <a:lstStyle/>
                    <a:p>
                      <a:r>
                        <a:rPr lang="zh-CN" altLang="en-US" dirty="0" smtClean="0">
                          <a:solidFill>
                            <a:schemeClr val="bg1"/>
                          </a:solidFill>
                        </a:rPr>
                        <a:t>解释</a:t>
                      </a:r>
                      <a:endParaRPr lang="zh-CN" altLang="en-US" dirty="0">
                        <a:solidFill>
                          <a:schemeClr val="bg1"/>
                        </a:solidFill>
                      </a:endParaRPr>
                    </a:p>
                  </a:txBody>
                  <a:tcPr/>
                </a:tc>
              </a:tr>
              <a:tr h="419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smtClean="0">
                          <a:solidFill>
                            <a:schemeClr val="dk1"/>
                          </a:solidFill>
                          <a:latin typeface="+mn-lt"/>
                          <a:ea typeface="+mn-ea"/>
                          <a:cs typeface="+mn-cs"/>
                        </a:rPr>
                        <a:t>OpenDialog</a:t>
                      </a:r>
                      <a:r>
                        <a:rPr lang="en-US" altLang="zh-CN" sz="1800" kern="1200" dirty="0" smtClean="0">
                          <a:solidFill>
                            <a:schemeClr val="dk1"/>
                          </a:solidFill>
                          <a:latin typeface="+mn-lt"/>
                          <a:ea typeface="+mn-ea"/>
                          <a:cs typeface="+mn-cs"/>
                        </a:rPr>
                        <a:t>({title}, {</a:t>
                      </a:r>
                      <a:r>
                        <a:rPr lang="en-US" altLang="zh-CN" sz="1800" kern="1200" dirty="0" err="1" smtClean="0">
                          <a:solidFill>
                            <a:schemeClr val="dk1"/>
                          </a:solidFill>
                          <a:latin typeface="+mn-lt"/>
                          <a:ea typeface="+mn-ea"/>
                          <a:cs typeface="+mn-cs"/>
                        </a:rPr>
                        <a:t>multiple_selection</a:t>
                      </a:r>
                      <a:r>
                        <a:rPr lang="en-US" altLang="zh-CN" sz="1800" kern="1200" dirty="0" smtClean="0">
                          <a:solidFill>
                            <a:schemeClr val="dk1"/>
                          </a:solidFill>
                          <a:latin typeface="+mn-lt"/>
                          <a:ea typeface="+mn-ea"/>
                          <a:cs typeface="+mn-cs"/>
                        </a:rPr>
                        <a:t>}, {</a:t>
                      </a:r>
                      <a:r>
                        <a:rPr lang="en-US" altLang="zh-CN" sz="1800" kern="1200" dirty="0" err="1" smtClean="0">
                          <a:solidFill>
                            <a:schemeClr val="dk1"/>
                          </a:solidFill>
                          <a:latin typeface="+mn-lt"/>
                          <a:ea typeface="+mn-ea"/>
                          <a:cs typeface="+mn-cs"/>
                        </a:rPr>
                        <a:t>starting_location</a:t>
                      </a:r>
                      <a:r>
                        <a:rPr lang="en-US" altLang="zh-CN" sz="1800" kern="1200" dirty="0" smtClean="0">
                          <a:solidFill>
                            <a:schemeClr val="dk1"/>
                          </a:solidFill>
                          <a:latin typeface="+mn-lt"/>
                          <a:ea typeface="+mn-ea"/>
                          <a:cs typeface="+mn-cs"/>
                        </a:rPr>
                        <a:t>}, {</a:t>
                      </a:r>
                      <a:r>
                        <a:rPr lang="en-US" altLang="zh-CN" sz="1800" kern="1200" dirty="0" err="1" smtClean="0">
                          <a:solidFill>
                            <a:schemeClr val="dk1"/>
                          </a:solidFill>
                          <a:latin typeface="+mn-lt"/>
                          <a:ea typeface="+mn-ea"/>
                          <a:cs typeface="+mn-cs"/>
                        </a:rPr>
                        <a:t>button_caption</a:t>
                      </a:r>
                      <a:r>
                        <a:rPr lang="en-US" altLang="zh-CN" sz="1800" kern="1200" dirty="0" smtClean="0">
                          <a:solidFill>
                            <a:schemeClr val="dk1"/>
                          </a:solidFill>
                          <a:latin typeface="+mn-lt"/>
                          <a:ea typeface="+mn-ea"/>
                          <a:cs typeface="+mn-cs"/>
                        </a:rPr>
                        <a:t>})</a:t>
                      </a:r>
                      <a:endParaRPr lang="zh-CN" altLang="en-US" sz="1800" kern="1200" dirty="0">
                        <a:solidFill>
                          <a:schemeClr val="dk1"/>
                        </a:solidFill>
                        <a:latin typeface="+mn-lt"/>
                        <a:ea typeface="+mn-ea"/>
                        <a:cs typeface="+mn-cs"/>
                      </a:endParaRPr>
                    </a:p>
                  </a:txBody>
                  <a:tcPr/>
                </a:tc>
                <a:tc>
                  <a:txBody>
                    <a:bodyPr/>
                    <a:lstStyle/>
                    <a:p>
                      <a:r>
                        <a:rPr lang="zh-CN" altLang="en-US" dirty="0" smtClean="0"/>
                        <a:t>打开对话框选择一个或多个</a:t>
                      </a:r>
                      <a:r>
                        <a:rPr lang="en-US" altLang="zh-CN" dirty="0" smtClean="0"/>
                        <a:t>GIS</a:t>
                      </a:r>
                      <a:r>
                        <a:rPr lang="zh-CN" altLang="en-US" dirty="0" smtClean="0"/>
                        <a:t>数据集。返回选择数据的完整路径。</a:t>
                      </a:r>
                      <a:endParaRPr lang="en-US" altLang="zh-CN" dirty="0" smtClean="0"/>
                    </a:p>
                    <a:p>
                      <a:r>
                        <a:rPr lang="en-US" altLang="zh-CN" dirty="0" smtClean="0"/>
                        <a:t>title</a:t>
                      </a:r>
                      <a:r>
                        <a:rPr lang="zh-CN" altLang="en-US" dirty="0" smtClean="0"/>
                        <a:t>：对话框标题；</a:t>
                      </a:r>
                      <a:r>
                        <a:rPr lang="en-US" altLang="zh-CN" dirty="0" err="1" smtClean="0"/>
                        <a:t>multiple_selection</a:t>
                      </a:r>
                      <a:r>
                        <a:rPr lang="zh-CN" altLang="en-US" dirty="0" smtClean="0"/>
                        <a:t>：是否可以选择多个数据，缺省为</a:t>
                      </a:r>
                      <a:r>
                        <a:rPr lang="en-US" altLang="zh-CN" dirty="0" smtClean="0"/>
                        <a:t>False</a:t>
                      </a:r>
                      <a:r>
                        <a:rPr lang="zh-CN" altLang="en-US" dirty="0" smtClean="0"/>
                        <a:t>；</a:t>
                      </a:r>
                      <a:r>
                        <a:rPr lang="en-US" altLang="zh-CN" dirty="0" err="1" smtClean="0"/>
                        <a:t>starting_location</a:t>
                      </a:r>
                      <a:r>
                        <a:rPr lang="zh-CN" altLang="en-US" smtClean="0"/>
                        <a:t>：；缺省路径；</a:t>
                      </a:r>
                      <a:r>
                        <a:rPr lang="en-US" altLang="zh-CN" smtClean="0"/>
                        <a:t>button_caption</a:t>
                      </a:r>
                      <a:r>
                        <a:rPr lang="zh-CN" altLang="en-US" dirty="0" smtClean="0"/>
                        <a:t>：“</a:t>
                      </a:r>
                      <a:r>
                        <a:rPr lang="en-US" altLang="zh-CN" dirty="0" smtClean="0"/>
                        <a:t>Open</a:t>
                      </a:r>
                      <a:r>
                        <a:rPr lang="zh-CN" altLang="en-US" dirty="0" smtClean="0"/>
                        <a:t>”按钮的标题。</a:t>
                      </a:r>
                      <a:endParaRPr lang="zh-CN" altLang="en-US" dirty="0"/>
                    </a:p>
                  </a:txBody>
                  <a:tcPr/>
                </a:tc>
              </a:tr>
              <a:tr h="419102">
                <a:tc>
                  <a:txBody>
                    <a:bodyPr/>
                    <a:lstStyle/>
                    <a:p>
                      <a:r>
                        <a:rPr lang="en-US" altLang="zh-CN" dirty="0" err="1" smtClean="0"/>
                        <a:t>SaveDialog</a:t>
                      </a:r>
                      <a:r>
                        <a:rPr lang="en-US" altLang="zh-CN" dirty="0" smtClean="0"/>
                        <a:t>({title}, {</a:t>
                      </a:r>
                      <a:r>
                        <a:rPr lang="en-US" altLang="zh-CN" dirty="0" err="1" smtClean="0"/>
                        <a:t>name_text</a:t>
                      </a:r>
                      <a:r>
                        <a:rPr lang="en-US" altLang="zh-CN" dirty="0" smtClean="0"/>
                        <a:t>}, {</a:t>
                      </a:r>
                      <a:r>
                        <a:rPr lang="en-US" altLang="zh-CN" dirty="0" err="1" smtClean="0"/>
                        <a:t>starting_location</a:t>
                      </a:r>
                      <a:r>
                        <a:rPr lang="en-US" altLang="zh-CN" dirty="0" smtClean="0"/>
                        <a:t>})</a:t>
                      </a:r>
                    </a:p>
                    <a:p>
                      <a:endParaRPr lang="en-US" altLang="zh-CN" dirty="0" smtClean="0"/>
                    </a:p>
                  </a:txBody>
                  <a:tcPr/>
                </a:tc>
                <a:tc>
                  <a:txBody>
                    <a:bodyPr/>
                    <a:lstStyle/>
                    <a:p>
                      <a:r>
                        <a:rPr lang="zh-CN" altLang="en-US" dirty="0" smtClean="0"/>
                        <a:t>打开保存数据对话框。返回保存数据的完整路径。</a:t>
                      </a:r>
                      <a:endParaRPr lang="en-US" altLang="zh-CN" dirty="0" smtClean="0"/>
                    </a:p>
                    <a:p>
                      <a:r>
                        <a:rPr lang="en-US" altLang="zh-CN" dirty="0" smtClean="0"/>
                        <a:t>title</a:t>
                      </a:r>
                      <a:r>
                        <a:rPr lang="zh-CN" altLang="en-US" dirty="0" smtClean="0"/>
                        <a:t>：对话框标题；</a:t>
                      </a:r>
                      <a:r>
                        <a:rPr lang="en-US" altLang="zh-CN" dirty="0" err="1" smtClean="0"/>
                        <a:t>name_text</a:t>
                      </a:r>
                      <a:r>
                        <a:rPr lang="zh-CN" altLang="en-US" dirty="0" smtClean="0"/>
                        <a:t>：</a:t>
                      </a:r>
                      <a:r>
                        <a:rPr lang="en-US" altLang="zh-CN" dirty="0" smtClean="0"/>
                        <a:t>The dataset name displayed in the name text box on the dialog box. </a:t>
                      </a:r>
                    </a:p>
                    <a:p>
                      <a:r>
                        <a:rPr lang="en-US" altLang="zh-CN" dirty="0" smtClean="0"/>
                        <a:t>{</a:t>
                      </a:r>
                      <a:r>
                        <a:rPr lang="en-US" altLang="zh-CN" dirty="0" err="1" smtClean="0"/>
                        <a:t>starting_location</a:t>
                      </a:r>
                      <a:r>
                        <a:rPr lang="en-US" altLang="zh-CN" dirty="0" smtClean="0"/>
                        <a:t>}—The path to the starting location where the data will be saved.</a:t>
                      </a:r>
                      <a:endParaRPr lang="zh-CN" altLang="en-US" dirty="0"/>
                    </a:p>
                  </a:txBody>
                  <a:tcPr/>
                </a:tc>
              </a:tr>
              <a:tr h="419102">
                <a:tc>
                  <a:txBody>
                    <a:bodyPr/>
                    <a:lstStyle/>
                    <a:p>
                      <a:r>
                        <a:rPr lang="en-US" altLang="zh-CN" dirty="0" err="1" smtClean="0"/>
                        <a:t>GPToolDialog</a:t>
                      </a:r>
                      <a:r>
                        <a:rPr lang="en-US" altLang="zh-CN" dirty="0" smtClean="0"/>
                        <a:t>(toolbox, </a:t>
                      </a:r>
                      <a:r>
                        <a:rPr lang="en-US" altLang="zh-CN" dirty="0" err="1" smtClean="0"/>
                        <a:t>tool_name</a:t>
                      </a:r>
                      <a:r>
                        <a:rPr lang="en-US" altLang="zh-CN" dirty="0" smtClean="0"/>
                        <a:t>)</a:t>
                      </a:r>
                    </a:p>
                  </a:txBody>
                  <a:tcPr/>
                </a:tc>
                <a:tc>
                  <a:txBody>
                    <a:bodyPr/>
                    <a:lstStyle/>
                    <a:p>
                      <a:r>
                        <a:rPr lang="zh-CN" altLang="en-US" dirty="0" smtClean="0"/>
                        <a:t>打开工具对话框。</a:t>
                      </a:r>
                      <a:endParaRPr lang="en-US" altLang="zh-CN" dirty="0" smtClean="0"/>
                    </a:p>
                    <a:p>
                      <a:r>
                        <a:rPr lang="en-US" altLang="zh-CN" dirty="0" smtClean="0"/>
                        <a:t>Toolbox</a:t>
                      </a:r>
                      <a:r>
                        <a:rPr lang="zh-CN" altLang="en-US" dirty="0" smtClean="0"/>
                        <a:t>：工具箱位置；</a:t>
                      </a:r>
                      <a:r>
                        <a:rPr lang="en-US" altLang="zh-CN" dirty="0" err="1" smtClean="0"/>
                        <a:t>tool_name</a:t>
                      </a:r>
                      <a:r>
                        <a:rPr lang="zh-CN" altLang="en-US" dirty="0" smtClean="0"/>
                        <a:t>：工具名</a:t>
                      </a:r>
                      <a:endParaRPr lang="zh-CN" altLang="en-US" dirty="0"/>
                    </a:p>
                  </a:txBody>
                  <a:tcPr/>
                </a:tc>
              </a:tr>
              <a:tr h="496778">
                <a:tc>
                  <a:txBody>
                    <a:bodyPr/>
                    <a:lstStyle/>
                    <a:p>
                      <a:r>
                        <a:rPr lang="en-US" altLang="zh-CN" dirty="0" err="1" smtClean="0"/>
                        <a:t>MessageBox</a:t>
                      </a:r>
                      <a:r>
                        <a:rPr lang="en-US" altLang="zh-CN" dirty="0" smtClean="0"/>
                        <a:t>(message, title, {</a:t>
                      </a:r>
                      <a:r>
                        <a:rPr lang="en-US" altLang="zh-CN" dirty="0" err="1" smtClean="0"/>
                        <a:t>mb_type</a:t>
                      </a:r>
                      <a:r>
                        <a:rPr lang="en-US" altLang="zh-CN" dirty="0" smtClean="0"/>
                        <a:t>})</a:t>
                      </a:r>
                      <a:endParaRPr lang="zh-CN" altLang="en-US" dirty="0"/>
                    </a:p>
                  </a:txBody>
                  <a:tcPr/>
                </a:tc>
                <a:tc>
                  <a:txBody>
                    <a:bodyPr/>
                    <a:lstStyle/>
                    <a:p>
                      <a:r>
                        <a:rPr lang="zh-CN" altLang="en-US" dirty="0" smtClean="0"/>
                        <a:t>显示信息框。返回一个字符串。</a:t>
                      </a:r>
                      <a:r>
                        <a:rPr lang="en-US" altLang="zh-CN" dirty="0" smtClean="0"/>
                        <a:t> </a:t>
                      </a:r>
                    </a:p>
                    <a:p>
                      <a:r>
                        <a:rPr lang="en-US" altLang="zh-CN" dirty="0" smtClean="0"/>
                        <a:t>title</a:t>
                      </a:r>
                      <a:r>
                        <a:rPr lang="zh-CN" altLang="en-US" dirty="0" smtClean="0"/>
                        <a:t>：信息框标题；</a:t>
                      </a:r>
                      <a:r>
                        <a:rPr lang="en-US" altLang="zh-CN" dirty="0" err="1" smtClean="0"/>
                        <a:t>mb_type</a:t>
                      </a:r>
                      <a:r>
                        <a:rPr lang="zh-CN" altLang="en-US" dirty="0" smtClean="0"/>
                        <a:t>：信息框类型，缺省类型是</a:t>
                      </a:r>
                      <a:r>
                        <a:rPr lang="en-US" altLang="zh-CN" dirty="0" smtClean="0"/>
                        <a:t>0</a:t>
                      </a:r>
                      <a:r>
                        <a:rPr lang="zh-CN" altLang="en-US" dirty="0" smtClean="0"/>
                        <a:t>（</a:t>
                      </a:r>
                      <a:r>
                        <a:rPr lang="en-US" altLang="zh-CN" dirty="0" smtClean="0"/>
                        <a:t>OK</a:t>
                      </a:r>
                      <a:r>
                        <a:rPr lang="zh-CN" altLang="en-US" dirty="0" smtClean="0"/>
                        <a:t>信息框）。</a:t>
                      </a:r>
                      <a:endParaRPr lang="zh-CN" altLang="en-US" dirty="0"/>
                    </a:p>
                  </a:txBody>
                  <a:tcPr/>
                </a:tc>
              </a:tr>
              <a:tr h="496778">
                <a:tc>
                  <a:txBody>
                    <a:bodyPr/>
                    <a:lstStyle/>
                    <a:p>
                      <a:r>
                        <a:rPr lang="en-US" altLang="zh-CN" dirty="0" err="1" smtClean="0"/>
                        <a:t>GetSelectedTOCLayerOrDataFrame</a:t>
                      </a:r>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返回选择的图层或数据框架。</a:t>
                      </a:r>
                      <a:endParaRPr lang="en-US" altLang="zh-CN" dirty="0" smtClean="0"/>
                    </a:p>
                    <a:p>
                      <a:endParaRPr lang="zh-CN" altLang="en-US" dirty="0"/>
                    </a:p>
                  </a:txBody>
                  <a:tcPr/>
                </a:tc>
              </a:tr>
            </a:tbl>
          </a:graphicData>
        </a:graphic>
      </p:graphicFrame>
      <p:sp>
        <p:nvSpPr>
          <p:cNvPr id="2" name="矩形 1"/>
          <p:cNvSpPr/>
          <p:nvPr/>
        </p:nvSpPr>
        <p:spPr>
          <a:xfrm>
            <a:off x="2699792" y="404663"/>
            <a:ext cx="3813865" cy="461665"/>
          </a:xfrm>
          <a:prstGeom prst="rect">
            <a:avLst/>
          </a:prstGeom>
        </p:spPr>
        <p:txBody>
          <a:bodyPr wrap="none">
            <a:spAutoFit/>
          </a:bodyPr>
          <a:lstStyle/>
          <a:p>
            <a:r>
              <a:rPr lang="en-US" altLang="zh-CN" sz="2400" dirty="0" err="1"/>
              <a:t>pythonaddins</a:t>
            </a:r>
            <a:r>
              <a:rPr lang="zh-CN" altLang="en-US" sz="2400" dirty="0" smtClean="0"/>
              <a:t>模块中的函数</a:t>
            </a:r>
            <a:r>
              <a:rPr lang="en-US" altLang="zh-CN" sz="2400" dirty="0" smtClean="0"/>
              <a:t> </a:t>
            </a:r>
            <a:endParaRPr lang="zh-CN" altLang="en-US" sz="2400" dirty="0"/>
          </a:p>
        </p:txBody>
      </p:sp>
    </p:spTree>
    <p:extLst>
      <p:ext uri="{BB962C8B-B14F-4D97-AF65-F5344CB8AC3E}">
        <p14:creationId xmlns:p14="http://schemas.microsoft.com/office/powerpoint/2010/main" val="1984835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内容占位符 2"/>
          <p:cNvSpPr>
            <a:spLocks noGrp="1"/>
          </p:cNvSpPr>
          <p:nvPr>
            <p:ph idx="1"/>
          </p:nvPr>
        </p:nvSpPr>
        <p:spPr bwMode="auto">
          <a:xfrm>
            <a:off x="457200" y="1052513"/>
            <a:ext cx="8229600" cy="5073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mtClean="0"/>
              <a:t>桌面端</a:t>
            </a:r>
            <a:endParaRPr lang="en-US" altLang="zh-CN" smtClean="0"/>
          </a:p>
          <a:p>
            <a:pPr lvl="1" eaLnBrk="1" hangingPunct="1">
              <a:lnSpc>
                <a:spcPct val="90000"/>
              </a:lnSpc>
            </a:pPr>
            <a:r>
              <a:rPr lang="en-US" altLang="zh-CN" smtClean="0"/>
              <a:t>ArcGIS Desktop</a:t>
            </a:r>
            <a:r>
              <a:rPr lang="zh-CN" altLang="en-US" smtClean="0"/>
              <a:t>：桌面应用</a:t>
            </a:r>
            <a:r>
              <a:rPr lang="en-US" altLang="zh-CN" smtClean="0"/>
              <a:t>GIS</a:t>
            </a:r>
            <a:r>
              <a:rPr lang="zh-CN" altLang="en-US" smtClean="0"/>
              <a:t>平台。</a:t>
            </a:r>
          </a:p>
          <a:p>
            <a:pPr lvl="1" eaLnBrk="1" hangingPunct="1">
              <a:lnSpc>
                <a:spcPct val="90000"/>
              </a:lnSpc>
            </a:pPr>
            <a:r>
              <a:rPr lang="en-US" altLang="zh-CN" smtClean="0"/>
              <a:t>ArcGIS Engine</a:t>
            </a:r>
            <a:r>
              <a:rPr lang="zh-CN" altLang="en-US" smtClean="0"/>
              <a:t>：</a:t>
            </a:r>
            <a:r>
              <a:rPr lang="en-US" altLang="zh-CN" smtClean="0"/>
              <a:t>GIS</a:t>
            </a:r>
            <a:r>
              <a:rPr lang="zh-CN" altLang="en-US" smtClean="0"/>
              <a:t>应用软件开发工具。</a:t>
            </a:r>
            <a:endParaRPr lang="en-US" altLang="zh-CN" smtClean="0"/>
          </a:p>
          <a:p>
            <a:pPr lvl="1" eaLnBrk="1" hangingPunct="1">
              <a:lnSpc>
                <a:spcPct val="90000"/>
              </a:lnSpc>
            </a:pPr>
            <a:r>
              <a:rPr lang="en-US" altLang="zh-CN" smtClean="0"/>
              <a:t>ArcGIS Runtime</a:t>
            </a:r>
            <a:r>
              <a:rPr lang="zh-CN" altLang="en-US" smtClean="0"/>
              <a:t>：轻量级桌面</a:t>
            </a:r>
            <a:r>
              <a:rPr lang="en-US" altLang="zh-CN" smtClean="0"/>
              <a:t>GIS</a:t>
            </a:r>
            <a:r>
              <a:rPr lang="zh-CN" altLang="en-US" smtClean="0"/>
              <a:t>开发工具。</a:t>
            </a:r>
          </a:p>
          <a:p>
            <a:pPr eaLnBrk="1" hangingPunct="1"/>
            <a:r>
              <a:rPr lang="zh-CN" altLang="en-US" smtClean="0"/>
              <a:t>服务器端</a:t>
            </a:r>
            <a:endParaRPr lang="en-US" altLang="zh-CN" smtClean="0"/>
          </a:p>
          <a:p>
            <a:pPr lvl="1" eaLnBrk="1" hangingPunct="1">
              <a:lnSpc>
                <a:spcPct val="90000"/>
              </a:lnSpc>
            </a:pPr>
            <a:r>
              <a:rPr lang="en-US" altLang="zh-CN" smtClean="0"/>
              <a:t>ArcGIS Server</a:t>
            </a:r>
            <a:r>
              <a:rPr lang="zh-CN" altLang="en-US" smtClean="0"/>
              <a:t>：用于开发</a:t>
            </a:r>
            <a:r>
              <a:rPr lang="en-US" altLang="zh-CN" smtClean="0"/>
              <a:t>GIS</a:t>
            </a:r>
            <a:r>
              <a:rPr lang="zh-CN" altLang="en-US" smtClean="0"/>
              <a:t>服务，构建企业级的</a:t>
            </a:r>
            <a:r>
              <a:rPr lang="en-US" altLang="zh-CN" smtClean="0"/>
              <a:t>GIS</a:t>
            </a:r>
            <a:r>
              <a:rPr lang="zh-CN" altLang="en-US" smtClean="0"/>
              <a:t>应用系统。</a:t>
            </a:r>
            <a:endParaRPr lang="en-US" altLang="zh-CN" smtClean="0"/>
          </a:p>
          <a:p>
            <a:pPr eaLnBrk="1" hangingPunct="1">
              <a:lnSpc>
                <a:spcPct val="90000"/>
              </a:lnSpc>
            </a:pPr>
            <a:r>
              <a:rPr lang="en-US" altLang="zh-CN" smtClean="0"/>
              <a:t>Web</a:t>
            </a:r>
            <a:r>
              <a:rPr lang="zh-CN" altLang="en-US" smtClean="0"/>
              <a:t>端</a:t>
            </a:r>
          </a:p>
          <a:p>
            <a:pPr lvl="1" eaLnBrk="1" hangingPunct="1">
              <a:lnSpc>
                <a:spcPct val="90000"/>
              </a:lnSpc>
            </a:pPr>
            <a:r>
              <a:rPr lang="en-US" altLang="zh-CN" smtClean="0"/>
              <a:t>ArcGIS API for JavaScript/Flex/Silverlight</a:t>
            </a:r>
            <a:r>
              <a:rPr lang="zh-CN" altLang="en-US" smtClean="0"/>
              <a:t>：用于构建富客户端</a:t>
            </a:r>
            <a:r>
              <a:rPr lang="en-US" altLang="zh-CN" smtClean="0"/>
              <a:t>WebGIS</a:t>
            </a:r>
            <a:r>
              <a:rPr lang="zh-CN" altLang="en-US" smtClean="0"/>
              <a:t>。</a:t>
            </a:r>
            <a:endParaRPr lang="en-US" altLang="zh-CN" smtClean="0"/>
          </a:p>
          <a:p>
            <a:pPr eaLnBrk="1" hangingPunct="1">
              <a:lnSpc>
                <a:spcPct val="90000"/>
              </a:lnSpc>
            </a:pPr>
            <a:endParaRPr lang="en-US" altLang="zh-CN" smtClean="0"/>
          </a:p>
          <a:p>
            <a:pPr eaLnBrk="1" hangingPunct="1"/>
            <a:endParaRPr lang="zh-CN" altLang="en-US" smtClean="0"/>
          </a:p>
        </p:txBody>
      </p:sp>
    </p:spTree>
    <p:extLst>
      <p:ext uri="{BB962C8B-B14F-4D97-AF65-F5344CB8AC3E}">
        <p14:creationId xmlns:p14="http://schemas.microsoft.com/office/powerpoint/2010/main" val="20412332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1"/>
            <a:ext cx="8229600" cy="2908920"/>
          </a:xfrm>
        </p:spPr>
        <p:txBody>
          <a:bodyPr/>
          <a:lstStyle/>
          <a:p>
            <a:r>
              <a:rPr lang="zh-CN" altLang="en-US" dirty="0"/>
              <a:t>如要运行自定义工具，先要通过</a:t>
            </a:r>
            <a:r>
              <a:rPr lang="en-US" altLang="zh-CN" dirty="0" err="1"/>
              <a:t>ImportToolbox</a:t>
            </a:r>
            <a:r>
              <a:rPr lang="zh-CN" altLang="en-US" dirty="0"/>
              <a:t>方法加载包含该工具的自定义工具箱。</a:t>
            </a:r>
          </a:p>
          <a:p>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5013176"/>
            <a:ext cx="799488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7108572"/>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9672" y="344678"/>
            <a:ext cx="6192688" cy="1028700"/>
          </a:xfrm>
        </p:spPr>
        <p:txBody>
          <a:bodyPr/>
          <a:lstStyle/>
          <a:p>
            <a:r>
              <a:rPr lang="en-US" altLang="zh-CN" dirty="0" smtClean="0">
                <a:latin typeface="华文新魏" pitchFamily="2" charset="-122"/>
                <a:ea typeface="华文新魏" pitchFamily="2" charset="-122"/>
              </a:rPr>
              <a:t>add-in</a:t>
            </a:r>
            <a:r>
              <a:rPr lang="zh-CN" altLang="en-US" dirty="0" smtClean="0">
                <a:latin typeface="华文新魏" pitchFamily="2" charset="-122"/>
                <a:ea typeface="华文新魏" pitchFamily="2" charset="-122"/>
              </a:rPr>
              <a:t>编辑</a:t>
            </a:r>
            <a:endParaRPr lang="zh-CN" altLang="en-US" dirty="0"/>
          </a:p>
        </p:txBody>
      </p:sp>
      <p:sp>
        <p:nvSpPr>
          <p:cNvPr id="3" name="内容占位符 2"/>
          <p:cNvSpPr>
            <a:spLocks noGrp="1"/>
          </p:cNvSpPr>
          <p:nvPr>
            <p:ph idx="1"/>
          </p:nvPr>
        </p:nvSpPr>
        <p:spPr>
          <a:xfrm>
            <a:off x="457200" y="1484784"/>
            <a:ext cx="8229600" cy="4896544"/>
          </a:xfrm>
        </p:spPr>
        <p:txBody>
          <a:bodyPr/>
          <a:lstStyle/>
          <a:p>
            <a:r>
              <a:rPr lang="zh-CN" altLang="en-US" dirty="0" smtClean="0"/>
              <a:t>框架编辑</a:t>
            </a:r>
            <a:r>
              <a:rPr lang="zh-CN" altLang="en-US" dirty="0" smtClean="0"/>
              <a:t>：</a:t>
            </a:r>
            <a:endParaRPr lang="en-US" altLang="zh-CN" dirty="0" smtClean="0"/>
          </a:p>
          <a:p>
            <a:pPr lvl="1"/>
            <a:r>
              <a:rPr lang="zh-CN" altLang="en-US" dirty="0" smtClean="0"/>
              <a:t>利用</a:t>
            </a:r>
            <a:r>
              <a:rPr lang="en-US" altLang="zh-CN" dirty="0" smtClean="0"/>
              <a:t>Python Add-In</a:t>
            </a:r>
            <a:r>
              <a:rPr lang="zh-CN" altLang="en-US" dirty="0" smtClean="0"/>
              <a:t>向导打开</a:t>
            </a:r>
            <a:r>
              <a:rPr lang="en-US" altLang="zh-CN" dirty="0" smtClean="0"/>
              <a:t>add-in</a:t>
            </a:r>
            <a:r>
              <a:rPr lang="zh-CN" altLang="en-US" dirty="0" smtClean="0"/>
              <a:t>的项目文件夹，编辑</a:t>
            </a:r>
            <a:r>
              <a:rPr lang="en-US" altLang="zh-CN" dirty="0" smtClean="0"/>
              <a:t>add-in</a:t>
            </a:r>
            <a:r>
              <a:rPr lang="zh-CN" altLang="en-US" dirty="0" smtClean="0"/>
              <a:t>的框架内容</a:t>
            </a:r>
            <a:r>
              <a:rPr lang="zh-CN" altLang="en-US" dirty="0" smtClean="0"/>
              <a:t>。</a:t>
            </a:r>
            <a:endParaRPr lang="en-US" altLang="zh-CN" dirty="0" smtClean="0"/>
          </a:p>
          <a:p>
            <a:pPr lvl="1"/>
            <a:r>
              <a:rPr lang="zh-CN" altLang="en-US" dirty="0" smtClean="0"/>
              <a:t>点击“保存”按钮将产生一个新的</a:t>
            </a:r>
            <a:r>
              <a:rPr lang="en-US" altLang="zh-CN" dirty="0" smtClean="0"/>
              <a:t>Python</a:t>
            </a:r>
            <a:r>
              <a:rPr lang="zh-CN" altLang="en-US" dirty="0" smtClean="0"/>
              <a:t>文件，原先的</a:t>
            </a:r>
            <a:r>
              <a:rPr lang="en-US" altLang="zh-CN" dirty="0" smtClean="0"/>
              <a:t>Python</a:t>
            </a:r>
            <a:r>
              <a:rPr lang="zh-CN" altLang="en-US" dirty="0" smtClean="0"/>
              <a:t>文件作为备份</a:t>
            </a:r>
            <a:r>
              <a:rPr lang="zh-CN" altLang="en-US" dirty="0" smtClean="0"/>
              <a:t>。</a:t>
            </a:r>
            <a:endParaRPr lang="en-US" altLang="zh-CN" dirty="0" smtClean="0"/>
          </a:p>
          <a:p>
            <a:pPr lvl="1"/>
            <a:r>
              <a:rPr lang="zh-CN" altLang="en-US" dirty="0"/>
              <a:t>新的</a:t>
            </a:r>
            <a:r>
              <a:rPr lang="en-US" altLang="zh-CN" dirty="0"/>
              <a:t>Python</a:t>
            </a:r>
            <a:r>
              <a:rPr lang="zh-CN" altLang="en-US" dirty="0" smtClean="0"/>
              <a:t>文件没有执行代码，需要</a:t>
            </a:r>
            <a:r>
              <a:rPr lang="zh-CN" altLang="en-US" dirty="0"/>
              <a:t>重新对在相应的函数体中编写</a:t>
            </a:r>
            <a:r>
              <a:rPr lang="zh-CN" altLang="en-US" dirty="0" smtClean="0"/>
              <a:t>代码，可拷贝</a:t>
            </a:r>
            <a:r>
              <a:rPr lang="zh-CN" altLang="en-US" dirty="0"/>
              <a:t>备份文件中的代码到新的</a:t>
            </a:r>
            <a:r>
              <a:rPr lang="en-US" altLang="zh-CN" dirty="0"/>
              <a:t>Python</a:t>
            </a:r>
            <a:r>
              <a:rPr lang="zh-CN" altLang="en-US" dirty="0"/>
              <a:t>文件</a:t>
            </a:r>
            <a:r>
              <a:rPr lang="zh-CN" altLang="en-US" dirty="0" smtClean="0"/>
              <a:t>中，并</a:t>
            </a:r>
            <a:r>
              <a:rPr lang="zh-CN" altLang="en-US" dirty="0"/>
              <a:t>根据</a:t>
            </a:r>
            <a:r>
              <a:rPr lang="zh-CN" altLang="en-US" dirty="0" smtClean="0"/>
              <a:t>情况（如增加</a:t>
            </a:r>
            <a:r>
              <a:rPr lang="zh-CN" altLang="en-US" dirty="0"/>
              <a:t>新的元素或类的名称</a:t>
            </a:r>
            <a:r>
              <a:rPr lang="zh-CN" altLang="en-US" dirty="0" smtClean="0"/>
              <a:t>有变化）进行适当修改。</a:t>
            </a:r>
          </a:p>
        </p:txBody>
      </p:sp>
      <p:sp>
        <p:nvSpPr>
          <p:cNvPr id="4" name="Text Box 8"/>
          <p:cNvSpPr txBox="1">
            <a:spLocks noChangeArrowheads="1"/>
          </p:cNvSpPr>
          <p:nvPr/>
        </p:nvSpPr>
        <p:spPr bwMode="auto">
          <a:xfrm>
            <a:off x="539924" y="344678"/>
            <a:ext cx="647700" cy="9144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spcBef>
                <a:spcPct val="50000"/>
              </a:spcBef>
            </a:pPr>
            <a:r>
              <a:rPr lang="en-US" altLang="zh-CN" sz="5400" b="1" dirty="0"/>
              <a:t>5</a:t>
            </a:r>
          </a:p>
        </p:txBody>
      </p:sp>
    </p:spTree>
    <p:extLst>
      <p:ext uri="{BB962C8B-B14F-4D97-AF65-F5344CB8AC3E}">
        <p14:creationId xmlns:p14="http://schemas.microsoft.com/office/powerpoint/2010/main" val="364802094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Python</a:t>
            </a:r>
            <a:r>
              <a:rPr lang="zh-CN" altLang="en-US" dirty="0" smtClean="0"/>
              <a:t>脚本编辑：</a:t>
            </a:r>
            <a:endParaRPr lang="en-US" altLang="zh-CN" dirty="0" smtClean="0"/>
          </a:p>
          <a:p>
            <a:pPr lvl="1"/>
            <a:r>
              <a:rPr lang="zh-CN" altLang="en-US" dirty="0" smtClean="0"/>
              <a:t>如果只是修改</a:t>
            </a:r>
            <a:r>
              <a:rPr lang="en-US" altLang="zh-CN" dirty="0" smtClean="0"/>
              <a:t>Python</a:t>
            </a:r>
            <a:r>
              <a:rPr lang="zh-CN" altLang="en-US" dirty="0" smtClean="0"/>
              <a:t>脚本，就不需要打开</a:t>
            </a:r>
            <a:r>
              <a:rPr lang="en-US" altLang="zh-CN" dirty="0" smtClean="0"/>
              <a:t>Python Add-In</a:t>
            </a:r>
            <a:r>
              <a:rPr lang="zh-CN" altLang="en-US" dirty="0" smtClean="0"/>
              <a:t>向导，只要对</a:t>
            </a:r>
            <a:r>
              <a:rPr lang="en-US" altLang="zh-CN" dirty="0" smtClean="0"/>
              <a:t>Python</a:t>
            </a:r>
            <a:r>
              <a:rPr lang="zh-CN" altLang="en-US" dirty="0" smtClean="0"/>
              <a:t>脚本进行修改并保存。</a:t>
            </a:r>
            <a:endParaRPr lang="en-US" altLang="zh-CN" dirty="0" smtClean="0"/>
          </a:p>
          <a:p>
            <a:r>
              <a:rPr lang="zh-CN" altLang="en-US" dirty="0" smtClean="0"/>
              <a:t>修改后的</a:t>
            </a:r>
            <a:r>
              <a:rPr lang="en-US" altLang="zh-CN" dirty="0" smtClean="0"/>
              <a:t>add-in</a:t>
            </a:r>
            <a:r>
              <a:rPr lang="zh-CN" altLang="en-US" dirty="0" smtClean="0"/>
              <a:t>必须重新打包并安装，</a:t>
            </a:r>
            <a:r>
              <a:rPr lang="en-US" altLang="zh-CN" dirty="0" smtClean="0"/>
              <a:t>ArcGIS Desktop</a:t>
            </a:r>
            <a:r>
              <a:rPr lang="zh-CN" altLang="en-US" dirty="0" smtClean="0"/>
              <a:t>也需要重新启动以加载新的</a:t>
            </a:r>
            <a:r>
              <a:rPr lang="en-US" altLang="zh-CN" dirty="0" smtClean="0"/>
              <a:t>add-in</a:t>
            </a:r>
            <a:r>
              <a:rPr lang="zh-CN" altLang="en-US" dirty="0" smtClean="0"/>
              <a:t>。</a:t>
            </a:r>
            <a:endParaRPr lang="zh-CN" altLang="en-US" dirty="0"/>
          </a:p>
        </p:txBody>
      </p:sp>
    </p:spTree>
    <p:extLst>
      <p:ext uri="{BB962C8B-B14F-4D97-AF65-F5344CB8AC3E}">
        <p14:creationId xmlns:p14="http://schemas.microsoft.com/office/powerpoint/2010/main" val="6031599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smtClean="0"/>
              <a:t>演示</a:t>
            </a:r>
            <a:r>
              <a:rPr lang="en-US" altLang="zh-CN" dirty="0" smtClean="0"/>
              <a:t>1</a:t>
            </a:r>
            <a:r>
              <a:rPr lang="zh-CN" altLang="en-US" dirty="0" smtClean="0"/>
              <a:t>：输出图版（</a:t>
            </a:r>
            <a:r>
              <a:rPr lang="en-US" altLang="zh-CN" dirty="0" smtClean="0"/>
              <a:t>Layout</a:t>
            </a:r>
            <a:r>
              <a:rPr lang="zh-CN" altLang="en-US" dirty="0" smtClean="0"/>
              <a:t>）。</a:t>
            </a:r>
            <a:endParaRPr lang="en-US" altLang="zh-CN" dirty="0" smtClean="0"/>
          </a:p>
          <a:p>
            <a:pPr lvl="1"/>
            <a:r>
              <a:rPr lang="zh-CN" altLang="en-US" dirty="0" smtClean="0"/>
              <a:t>新建</a:t>
            </a:r>
            <a:r>
              <a:rPr lang="en-US" altLang="zh-CN" dirty="0" smtClean="0"/>
              <a:t>export</a:t>
            </a:r>
            <a:r>
              <a:rPr lang="zh-CN" altLang="en-US" dirty="0" smtClean="0"/>
              <a:t>工具条，在工具条中增加一个按钮和一个菜单，其中按钮用于输出图版到</a:t>
            </a:r>
            <a:r>
              <a:rPr lang="en-US" altLang="zh-CN" dirty="0" err="1"/>
              <a:t>pdf</a:t>
            </a:r>
            <a:r>
              <a:rPr lang="zh-CN" altLang="en-US" dirty="0" smtClean="0"/>
              <a:t>文件，菜单中有三个按钮，以不同的分辨率（分辨率分别为</a:t>
            </a:r>
            <a:r>
              <a:rPr lang="en-US" altLang="zh-CN" dirty="0" smtClean="0"/>
              <a:t>100</a:t>
            </a:r>
            <a:r>
              <a:rPr lang="zh-CN" altLang="en-US" dirty="0" smtClean="0"/>
              <a:t>、</a:t>
            </a:r>
            <a:r>
              <a:rPr lang="en-US" altLang="zh-CN" dirty="0" smtClean="0"/>
              <a:t>200</a:t>
            </a:r>
            <a:r>
              <a:rPr lang="zh-CN" altLang="en-US" dirty="0" smtClean="0"/>
              <a:t>和</a:t>
            </a:r>
            <a:r>
              <a:rPr lang="en-US" altLang="zh-CN" dirty="0" smtClean="0"/>
              <a:t>300dpi</a:t>
            </a:r>
            <a:r>
              <a:rPr lang="zh-CN" altLang="en-US" dirty="0" smtClean="0"/>
              <a:t>）输出图版到</a:t>
            </a:r>
            <a:r>
              <a:rPr lang="en-US" altLang="zh-CN" dirty="0" smtClean="0"/>
              <a:t>jpg</a:t>
            </a:r>
            <a:r>
              <a:rPr lang="zh-CN" altLang="en-US" dirty="0" smtClean="0"/>
              <a:t>文件。</a:t>
            </a:r>
            <a:endParaRPr lang="zh-CN" altLang="en-US" dirty="0"/>
          </a:p>
        </p:txBody>
      </p:sp>
    </p:spTree>
    <p:extLst>
      <p:ext uri="{BB962C8B-B14F-4D97-AF65-F5344CB8AC3E}">
        <p14:creationId xmlns:p14="http://schemas.microsoft.com/office/powerpoint/2010/main" val="281114348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32656"/>
            <a:ext cx="5795717"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9378" y="1556792"/>
            <a:ext cx="5717009" cy="4483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419872" y="6165304"/>
            <a:ext cx="1584176" cy="461665"/>
          </a:xfrm>
          <a:prstGeom prst="rect">
            <a:avLst/>
          </a:prstGeom>
          <a:noFill/>
        </p:spPr>
        <p:txBody>
          <a:bodyPr wrap="square" rtlCol="0">
            <a:spAutoFit/>
          </a:bodyPr>
          <a:lstStyle/>
          <a:p>
            <a:r>
              <a:rPr lang="zh-CN" altLang="en-US" sz="2400" dirty="0" smtClean="0"/>
              <a:t>框架设计</a:t>
            </a:r>
            <a:endParaRPr lang="zh-CN" altLang="en-US" sz="2400" dirty="0"/>
          </a:p>
        </p:txBody>
      </p:sp>
    </p:spTree>
    <p:extLst>
      <p:ext uri="{BB962C8B-B14F-4D97-AF65-F5344CB8AC3E}">
        <p14:creationId xmlns:p14="http://schemas.microsoft.com/office/powerpoint/2010/main" val="173782819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504" y="532993"/>
            <a:ext cx="9036496" cy="5632311"/>
          </a:xfrm>
          <a:prstGeom prst="rect">
            <a:avLst/>
          </a:prstGeom>
        </p:spPr>
        <p:txBody>
          <a:bodyPr wrap="square">
            <a:spAutoFit/>
          </a:bodyPr>
          <a:lstStyle/>
          <a:p>
            <a:r>
              <a:rPr lang="en-US" altLang="zh-CN" sz="2000" dirty="0"/>
              <a:t>class ButtonClass1(object):</a:t>
            </a:r>
          </a:p>
          <a:p>
            <a:r>
              <a:rPr lang="en-US" altLang="zh-CN" sz="2000" dirty="0" smtClean="0"/>
              <a:t>    </a:t>
            </a:r>
            <a:r>
              <a:rPr lang="en-US" altLang="zh-CN" sz="2000" dirty="0" err="1" smtClean="0"/>
              <a:t>def</a:t>
            </a:r>
            <a:r>
              <a:rPr lang="en-US" altLang="zh-CN" sz="2000" dirty="0" smtClean="0"/>
              <a:t> </a:t>
            </a:r>
            <a:r>
              <a:rPr lang="en-US" altLang="zh-CN" sz="2000" dirty="0"/>
              <a:t>__</a:t>
            </a:r>
            <a:r>
              <a:rPr lang="en-US" altLang="zh-CN" sz="2000" dirty="0" err="1"/>
              <a:t>init</a:t>
            </a:r>
            <a:r>
              <a:rPr lang="en-US" altLang="zh-CN" sz="2000" dirty="0"/>
              <a:t>__(self</a:t>
            </a:r>
            <a:r>
              <a:rPr lang="en-US" altLang="zh-CN" sz="2000" dirty="0" smtClean="0"/>
              <a:t>):  </a:t>
            </a:r>
            <a:endParaRPr lang="en-US" altLang="zh-CN" sz="2000" dirty="0"/>
          </a:p>
          <a:p>
            <a:r>
              <a:rPr lang="en-US" altLang="zh-CN" sz="2000" dirty="0"/>
              <a:t>        </a:t>
            </a:r>
            <a:r>
              <a:rPr lang="en-US" altLang="zh-CN" sz="2000" dirty="0" err="1"/>
              <a:t>self.enabled</a:t>
            </a:r>
            <a:r>
              <a:rPr lang="en-US" altLang="zh-CN" sz="2000" dirty="0"/>
              <a:t> = True</a:t>
            </a:r>
          </a:p>
          <a:p>
            <a:r>
              <a:rPr lang="en-US" altLang="zh-CN" sz="2000" dirty="0"/>
              <a:t>        </a:t>
            </a:r>
            <a:r>
              <a:rPr lang="en-US" altLang="zh-CN" sz="2000" dirty="0" err="1"/>
              <a:t>self.checked</a:t>
            </a:r>
            <a:r>
              <a:rPr lang="en-US" altLang="zh-CN" sz="2000" dirty="0"/>
              <a:t> = False</a:t>
            </a:r>
          </a:p>
          <a:p>
            <a:r>
              <a:rPr lang="en-US" altLang="zh-CN" sz="2000" dirty="0"/>
              <a:t>    </a:t>
            </a:r>
            <a:r>
              <a:rPr lang="en-US" altLang="zh-CN" sz="2000" dirty="0" err="1"/>
              <a:t>def</a:t>
            </a:r>
            <a:r>
              <a:rPr lang="en-US" altLang="zh-CN" sz="2000" dirty="0"/>
              <a:t> </a:t>
            </a:r>
            <a:r>
              <a:rPr lang="en-US" altLang="zh-CN" sz="2000" dirty="0" err="1"/>
              <a:t>onClick</a:t>
            </a:r>
            <a:r>
              <a:rPr lang="en-US" altLang="zh-CN" sz="2000" dirty="0"/>
              <a:t>(self):</a:t>
            </a:r>
          </a:p>
          <a:p>
            <a:r>
              <a:rPr lang="en-US" altLang="zh-CN" sz="2000" dirty="0"/>
              <a:t>        </a:t>
            </a:r>
            <a:r>
              <a:rPr lang="en-US" altLang="zh-CN" sz="2000" dirty="0" err="1"/>
              <a:t>mxd</a:t>
            </a:r>
            <a:r>
              <a:rPr lang="en-US" altLang="zh-CN" sz="2000" dirty="0"/>
              <a:t> = </a:t>
            </a:r>
            <a:r>
              <a:rPr lang="en-US" altLang="zh-CN" sz="2000" dirty="0" err="1"/>
              <a:t>arcpy.mapping.MapDocument</a:t>
            </a:r>
            <a:r>
              <a:rPr lang="en-US" altLang="zh-CN" sz="2000" dirty="0"/>
              <a:t>("CURRENT")</a:t>
            </a:r>
          </a:p>
          <a:p>
            <a:r>
              <a:rPr lang="en-US" altLang="zh-CN" sz="2000" dirty="0"/>
              <a:t>        </a:t>
            </a:r>
            <a:r>
              <a:rPr lang="en-US" altLang="zh-CN" sz="2000" dirty="0" err="1"/>
              <a:t>arcpy.mapping.ExportToPDF</a:t>
            </a:r>
            <a:r>
              <a:rPr lang="en-US" altLang="zh-CN" sz="2000" dirty="0"/>
              <a:t>(</a:t>
            </a:r>
            <a:r>
              <a:rPr lang="en-US" altLang="zh-CN" sz="2000" dirty="0" err="1"/>
              <a:t>mxd</a:t>
            </a:r>
            <a:r>
              <a:rPr lang="en-US" altLang="zh-CN" sz="2000" dirty="0"/>
              <a:t>,"c:\\data\\</a:t>
            </a:r>
            <a:r>
              <a:rPr lang="en-US" altLang="zh-CN" sz="2000" dirty="0" err="1"/>
              <a:t>tmp</a:t>
            </a:r>
            <a:r>
              <a:rPr lang="en-US" altLang="zh-CN" sz="2000" dirty="0"/>
              <a:t>\\test.pdf")</a:t>
            </a:r>
          </a:p>
          <a:p>
            <a:r>
              <a:rPr lang="en-US" altLang="zh-CN" sz="2000" dirty="0"/>
              <a:t>        del </a:t>
            </a:r>
            <a:r>
              <a:rPr lang="en-US" altLang="zh-CN" sz="2000" dirty="0" err="1"/>
              <a:t>mxd</a:t>
            </a:r>
            <a:endParaRPr lang="en-US" altLang="zh-CN" sz="2000" dirty="0"/>
          </a:p>
          <a:p>
            <a:endParaRPr lang="en-US" altLang="zh-CN" sz="2000" dirty="0"/>
          </a:p>
          <a:p>
            <a:r>
              <a:rPr lang="en-US" altLang="zh-CN" sz="2000" dirty="0"/>
              <a:t>class ButtonClass2(object):</a:t>
            </a:r>
          </a:p>
          <a:p>
            <a:r>
              <a:rPr lang="en-US" altLang="zh-CN" sz="2000" dirty="0" smtClean="0"/>
              <a:t>    </a:t>
            </a:r>
            <a:r>
              <a:rPr lang="en-US" altLang="zh-CN" sz="2000" dirty="0" err="1" smtClean="0"/>
              <a:t>def</a:t>
            </a:r>
            <a:r>
              <a:rPr lang="en-US" altLang="zh-CN" sz="2000" dirty="0" smtClean="0"/>
              <a:t> </a:t>
            </a:r>
            <a:r>
              <a:rPr lang="en-US" altLang="zh-CN" sz="2000" dirty="0"/>
              <a:t>__</a:t>
            </a:r>
            <a:r>
              <a:rPr lang="en-US" altLang="zh-CN" sz="2000" dirty="0" err="1"/>
              <a:t>init</a:t>
            </a:r>
            <a:r>
              <a:rPr lang="en-US" altLang="zh-CN" sz="2000" dirty="0"/>
              <a:t>__(self</a:t>
            </a:r>
            <a:r>
              <a:rPr lang="en-US" altLang="zh-CN" sz="2000" dirty="0" smtClean="0"/>
              <a:t>):   </a:t>
            </a:r>
            <a:endParaRPr lang="en-US" altLang="zh-CN" sz="2000" dirty="0"/>
          </a:p>
          <a:p>
            <a:r>
              <a:rPr lang="en-US" altLang="zh-CN" sz="2000" dirty="0"/>
              <a:t>        </a:t>
            </a:r>
            <a:r>
              <a:rPr lang="en-US" altLang="zh-CN" sz="2000" dirty="0" err="1"/>
              <a:t>self.enabled</a:t>
            </a:r>
            <a:r>
              <a:rPr lang="en-US" altLang="zh-CN" sz="2000" dirty="0"/>
              <a:t> = True</a:t>
            </a:r>
          </a:p>
          <a:p>
            <a:r>
              <a:rPr lang="en-US" altLang="zh-CN" sz="2000" dirty="0"/>
              <a:t>        </a:t>
            </a:r>
            <a:r>
              <a:rPr lang="en-US" altLang="zh-CN" sz="2000" dirty="0" err="1"/>
              <a:t>self.checked</a:t>
            </a:r>
            <a:r>
              <a:rPr lang="en-US" altLang="zh-CN" sz="2000" dirty="0"/>
              <a:t> = False</a:t>
            </a:r>
          </a:p>
          <a:p>
            <a:r>
              <a:rPr lang="en-US" altLang="zh-CN" sz="2000" dirty="0"/>
              <a:t>    </a:t>
            </a:r>
            <a:r>
              <a:rPr lang="en-US" altLang="zh-CN" sz="2000" dirty="0" err="1"/>
              <a:t>def</a:t>
            </a:r>
            <a:r>
              <a:rPr lang="en-US" altLang="zh-CN" sz="2000" dirty="0"/>
              <a:t> </a:t>
            </a:r>
            <a:r>
              <a:rPr lang="en-US" altLang="zh-CN" sz="2000" dirty="0" err="1"/>
              <a:t>onClick</a:t>
            </a:r>
            <a:r>
              <a:rPr lang="en-US" altLang="zh-CN" sz="2000" dirty="0"/>
              <a:t>(self):</a:t>
            </a:r>
          </a:p>
          <a:p>
            <a:r>
              <a:rPr lang="en-US" altLang="zh-CN" sz="2000" dirty="0"/>
              <a:t>        </a:t>
            </a:r>
            <a:r>
              <a:rPr lang="en-US" altLang="zh-CN" sz="2000" dirty="0" err="1"/>
              <a:t>mxd</a:t>
            </a:r>
            <a:r>
              <a:rPr lang="en-US" altLang="zh-CN" sz="2000" dirty="0"/>
              <a:t> = </a:t>
            </a:r>
            <a:r>
              <a:rPr lang="en-US" altLang="zh-CN" sz="2000" dirty="0" err="1"/>
              <a:t>arcpy.mapping.MapDocument</a:t>
            </a:r>
            <a:r>
              <a:rPr lang="en-US" altLang="zh-CN" sz="2000" dirty="0"/>
              <a:t>("CURRENT</a:t>
            </a:r>
            <a:r>
              <a:rPr lang="en-US" altLang="zh-CN" sz="2000" dirty="0" smtClean="0"/>
              <a:t>")        </a:t>
            </a:r>
          </a:p>
          <a:p>
            <a:r>
              <a:rPr lang="en-US" altLang="zh-CN" sz="2000" dirty="0"/>
              <a:t> </a:t>
            </a:r>
            <a:r>
              <a:rPr lang="en-US" altLang="zh-CN" sz="2000" dirty="0" smtClean="0"/>
              <a:t>       </a:t>
            </a:r>
            <a:r>
              <a:rPr lang="en-US" altLang="zh-CN" sz="2000" dirty="0" err="1" smtClean="0"/>
              <a:t>arcpy.mapping.ExportToJPEG</a:t>
            </a:r>
            <a:r>
              <a:rPr lang="en-US" altLang="zh-CN" sz="2000" dirty="0" smtClean="0"/>
              <a:t>(</a:t>
            </a:r>
            <a:r>
              <a:rPr lang="en-US" altLang="zh-CN" sz="2000" dirty="0" err="1" smtClean="0"/>
              <a:t>mxd</a:t>
            </a:r>
            <a:r>
              <a:rPr lang="en-US" altLang="zh-CN" sz="2000" dirty="0"/>
              <a:t>,"c:\\data\\</a:t>
            </a:r>
            <a:r>
              <a:rPr lang="en-US" altLang="zh-CN" sz="2000" dirty="0" err="1"/>
              <a:t>tmp</a:t>
            </a:r>
            <a:r>
              <a:rPr lang="en-US" altLang="zh-CN" sz="2000" dirty="0"/>
              <a:t>\\test100.jpg",resolution=100)</a:t>
            </a:r>
          </a:p>
          <a:p>
            <a:r>
              <a:rPr lang="en-US" altLang="zh-CN" sz="2000" dirty="0"/>
              <a:t>        del </a:t>
            </a:r>
            <a:r>
              <a:rPr lang="en-US" altLang="zh-CN" sz="2000" dirty="0" err="1"/>
              <a:t>mxd</a:t>
            </a:r>
            <a:endParaRPr lang="en-US" altLang="zh-CN" sz="2000" dirty="0"/>
          </a:p>
          <a:p>
            <a:endParaRPr lang="en-US" altLang="zh-CN" sz="2000" dirty="0"/>
          </a:p>
        </p:txBody>
      </p:sp>
    </p:spTree>
    <p:extLst>
      <p:ext uri="{BB962C8B-B14F-4D97-AF65-F5344CB8AC3E}">
        <p14:creationId xmlns:p14="http://schemas.microsoft.com/office/powerpoint/2010/main" val="406764044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332656"/>
            <a:ext cx="9036495" cy="5632311"/>
          </a:xfrm>
          <a:prstGeom prst="rect">
            <a:avLst/>
          </a:prstGeom>
        </p:spPr>
        <p:txBody>
          <a:bodyPr wrap="square">
            <a:spAutoFit/>
          </a:bodyPr>
          <a:lstStyle/>
          <a:p>
            <a:r>
              <a:rPr lang="en-US" altLang="zh-CN" sz="2000" dirty="0"/>
              <a:t>class ButtonClass3(object):</a:t>
            </a:r>
          </a:p>
          <a:p>
            <a:r>
              <a:rPr lang="en-US" altLang="zh-CN" sz="2000" dirty="0" smtClean="0"/>
              <a:t>    </a:t>
            </a:r>
            <a:r>
              <a:rPr lang="en-US" altLang="zh-CN" sz="2000" dirty="0" err="1" smtClean="0"/>
              <a:t>def</a:t>
            </a:r>
            <a:r>
              <a:rPr lang="en-US" altLang="zh-CN" sz="2000" dirty="0" smtClean="0"/>
              <a:t> </a:t>
            </a:r>
            <a:r>
              <a:rPr lang="en-US" altLang="zh-CN" sz="2000" dirty="0"/>
              <a:t>__</a:t>
            </a:r>
            <a:r>
              <a:rPr lang="en-US" altLang="zh-CN" sz="2000" dirty="0" err="1"/>
              <a:t>init</a:t>
            </a:r>
            <a:r>
              <a:rPr lang="en-US" altLang="zh-CN" sz="2000" dirty="0"/>
              <a:t>__(self):</a:t>
            </a:r>
          </a:p>
          <a:p>
            <a:r>
              <a:rPr lang="en-US" altLang="zh-CN" sz="2000" dirty="0"/>
              <a:t>        </a:t>
            </a:r>
            <a:r>
              <a:rPr lang="en-US" altLang="zh-CN" sz="2000" dirty="0" err="1"/>
              <a:t>self.enabled</a:t>
            </a:r>
            <a:r>
              <a:rPr lang="en-US" altLang="zh-CN" sz="2000" dirty="0"/>
              <a:t> = True</a:t>
            </a:r>
          </a:p>
          <a:p>
            <a:r>
              <a:rPr lang="en-US" altLang="zh-CN" sz="2000" dirty="0"/>
              <a:t>        </a:t>
            </a:r>
            <a:r>
              <a:rPr lang="en-US" altLang="zh-CN" sz="2000" dirty="0" err="1"/>
              <a:t>self.checked</a:t>
            </a:r>
            <a:r>
              <a:rPr lang="en-US" altLang="zh-CN" sz="2000" dirty="0"/>
              <a:t> = False</a:t>
            </a:r>
          </a:p>
          <a:p>
            <a:r>
              <a:rPr lang="en-US" altLang="zh-CN" sz="2000" dirty="0"/>
              <a:t>    </a:t>
            </a:r>
            <a:r>
              <a:rPr lang="en-US" altLang="zh-CN" sz="2000" dirty="0" err="1"/>
              <a:t>def</a:t>
            </a:r>
            <a:r>
              <a:rPr lang="en-US" altLang="zh-CN" sz="2000" dirty="0"/>
              <a:t> </a:t>
            </a:r>
            <a:r>
              <a:rPr lang="en-US" altLang="zh-CN" sz="2000" dirty="0" err="1"/>
              <a:t>onClick</a:t>
            </a:r>
            <a:r>
              <a:rPr lang="en-US" altLang="zh-CN" sz="2000" dirty="0"/>
              <a:t>(self):</a:t>
            </a:r>
          </a:p>
          <a:p>
            <a:r>
              <a:rPr lang="en-US" altLang="zh-CN" sz="2000" dirty="0"/>
              <a:t>        </a:t>
            </a:r>
            <a:r>
              <a:rPr lang="en-US" altLang="zh-CN" sz="2000" dirty="0" err="1"/>
              <a:t>mxd</a:t>
            </a:r>
            <a:r>
              <a:rPr lang="en-US" altLang="zh-CN" sz="2000" dirty="0"/>
              <a:t> = </a:t>
            </a:r>
            <a:r>
              <a:rPr lang="en-US" altLang="zh-CN" sz="2000" dirty="0" err="1"/>
              <a:t>arcpy.mapping.MapDocument</a:t>
            </a:r>
            <a:r>
              <a:rPr lang="en-US" altLang="zh-CN" sz="2000" dirty="0"/>
              <a:t>("CURRENT")</a:t>
            </a:r>
          </a:p>
          <a:p>
            <a:r>
              <a:rPr lang="en-US" altLang="zh-CN" sz="2000" dirty="0"/>
              <a:t>        </a:t>
            </a:r>
            <a:r>
              <a:rPr lang="en-US" altLang="zh-CN" sz="2000" dirty="0" err="1"/>
              <a:t>arcpy.mapping.ExportToJPEG</a:t>
            </a:r>
            <a:r>
              <a:rPr lang="en-US" altLang="zh-CN" sz="2000" dirty="0"/>
              <a:t>(</a:t>
            </a:r>
            <a:r>
              <a:rPr lang="en-US" altLang="zh-CN" sz="2000" dirty="0" err="1"/>
              <a:t>mxd</a:t>
            </a:r>
            <a:r>
              <a:rPr lang="en-US" altLang="zh-CN" sz="2000" dirty="0"/>
              <a:t>,"c:\\data\\</a:t>
            </a:r>
            <a:r>
              <a:rPr lang="en-US" altLang="zh-CN" sz="2000" dirty="0" err="1"/>
              <a:t>tmp</a:t>
            </a:r>
            <a:r>
              <a:rPr lang="en-US" altLang="zh-CN" sz="2000" dirty="0"/>
              <a:t>\\test200.jpg",resolution=200")</a:t>
            </a:r>
          </a:p>
          <a:p>
            <a:r>
              <a:rPr lang="en-US" altLang="zh-CN" sz="2000" dirty="0"/>
              <a:t>        del </a:t>
            </a:r>
            <a:r>
              <a:rPr lang="en-US" altLang="zh-CN" sz="2000" dirty="0" err="1"/>
              <a:t>mxd</a:t>
            </a:r>
            <a:endParaRPr lang="en-US" altLang="zh-CN" sz="2000" dirty="0"/>
          </a:p>
          <a:p>
            <a:endParaRPr lang="en-US" altLang="zh-CN" sz="2000" dirty="0"/>
          </a:p>
          <a:p>
            <a:r>
              <a:rPr lang="en-US" altLang="zh-CN" sz="2000" dirty="0"/>
              <a:t>class ButtonClass4(object):</a:t>
            </a:r>
          </a:p>
          <a:p>
            <a:r>
              <a:rPr lang="en-US" altLang="zh-CN" sz="2000" dirty="0" smtClean="0"/>
              <a:t>    </a:t>
            </a:r>
            <a:r>
              <a:rPr lang="en-US" altLang="zh-CN" sz="2000" dirty="0" err="1" smtClean="0"/>
              <a:t>def</a:t>
            </a:r>
            <a:r>
              <a:rPr lang="en-US" altLang="zh-CN" sz="2000" dirty="0" smtClean="0"/>
              <a:t> </a:t>
            </a:r>
            <a:r>
              <a:rPr lang="en-US" altLang="zh-CN" sz="2000" dirty="0"/>
              <a:t>__</a:t>
            </a:r>
            <a:r>
              <a:rPr lang="en-US" altLang="zh-CN" sz="2000" dirty="0" err="1"/>
              <a:t>init</a:t>
            </a:r>
            <a:r>
              <a:rPr lang="en-US" altLang="zh-CN" sz="2000" dirty="0"/>
              <a:t>__(self):</a:t>
            </a:r>
          </a:p>
          <a:p>
            <a:r>
              <a:rPr lang="en-US" altLang="zh-CN" sz="2000" dirty="0"/>
              <a:t>        </a:t>
            </a:r>
            <a:r>
              <a:rPr lang="en-US" altLang="zh-CN" sz="2000" dirty="0" err="1"/>
              <a:t>self.enabled</a:t>
            </a:r>
            <a:r>
              <a:rPr lang="en-US" altLang="zh-CN" sz="2000" dirty="0"/>
              <a:t> = True</a:t>
            </a:r>
          </a:p>
          <a:p>
            <a:r>
              <a:rPr lang="en-US" altLang="zh-CN" sz="2000" dirty="0"/>
              <a:t>        </a:t>
            </a:r>
            <a:r>
              <a:rPr lang="en-US" altLang="zh-CN" sz="2000" dirty="0" err="1"/>
              <a:t>self.checked</a:t>
            </a:r>
            <a:r>
              <a:rPr lang="en-US" altLang="zh-CN" sz="2000" dirty="0"/>
              <a:t> = False</a:t>
            </a:r>
          </a:p>
          <a:p>
            <a:r>
              <a:rPr lang="en-US" altLang="zh-CN" sz="2000" dirty="0"/>
              <a:t>    </a:t>
            </a:r>
            <a:r>
              <a:rPr lang="en-US" altLang="zh-CN" sz="2000" dirty="0" err="1"/>
              <a:t>def</a:t>
            </a:r>
            <a:r>
              <a:rPr lang="en-US" altLang="zh-CN" sz="2000" dirty="0"/>
              <a:t> </a:t>
            </a:r>
            <a:r>
              <a:rPr lang="en-US" altLang="zh-CN" sz="2000" dirty="0" err="1"/>
              <a:t>onClick</a:t>
            </a:r>
            <a:r>
              <a:rPr lang="en-US" altLang="zh-CN" sz="2000" dirty="0"/>
              <a:t>(self):</a:t>
            </a:r>
          </a:p>
          <a:p>
            <a:r>
              <a:rPr lang="en-US" altLang="zh-CN" sz="2000" dirty="0"/>
              <a:t>        </a:t>
            </a:r>
            <a:r>
              <a:rPr lang="en-US" altLang="zh-CN" sz="2000" dirty="0" err="1"/>
              <a:t>mxd</a:t>
            </a:r>
            <a:r>
              <a:rPr lang="en-US" altLang="zh-CN" sz="2000" dirty="0"/>
              <a:t> = </a:t>
            </a:r>
            <a:r>
              <a:rPr lang="en-US" altLang="zh-CN" sz="2000" dirty="0" err="1"/>
              <a:t>arcpy.mapping.MapDocument</a:t>
            </a:r>
            <a:r>
              <a:rPr lang="en-US" altLang="zh-CN" sz="2000" dirty="0"/>
              <a:t>("CURRENT")</a:t>
            </a:r>
          </a:p>
          <a:p>
            <a:r>
              <a:rPr lang="en-US" altLang="zh-CN" sz="2000" dirty="0"/>
              <a:t>        </a:t>
            </a:r>
            <a:r>
              <a:rPr lang="en-US" altLang="zh-CN" sz="2000" dirty="0" err="1"/>
              <a:t>arcpy.mapping.ExportToJPEG</a:t>
            </a:r>
            <a:r>
              <a:rPr lang="en-US" altLang="zh-CN" sz="2000" dirty="0"/>
              <a:t>(</a:t>
            </a:r>
            <a:r>
              <a:rPr lang="en-US" altLang="zh-CN" sz="2000" dirty="0" err="1"/>
              <a:t>mxd</a:t>
            </a:r>
            <a:r>
              <a:rPr lang="en-US" altLang="zh-CN" sz="2000" dirty="0"/>
              <a:t>,"c:\\data\\</a:t>
            </a:r>
            <a:r>
              <a:rPr lang="en-US" altLang="zh-CN" sz="2000" dirty="0" err="1"/>
              <a:t>tmp</a:t>
            </a:r>
            <a:r>
              <a:rPr lang="en-US" altLang="zh-CN" sz="2000" dirty="0"/>
              <a:t>\\test300.jpg",resolution=300)</a:t>
            </a:r>
          </a:p>
          <a:p>
            <a:r>
              <a:rPr lang="en-US" altLang="zh-CN" sz="2000" dirty="0"/>
              <a:t>        del </a:t>
            </a:r>
            <a:r>
              <a:rPr lang="en-US" altLang="zh-CN" sz="2000" dirty="0" err="1"/>
              <a:t>mxd</a:t>
            </a:r>
            <a:endParaRPr lang="en-US" altLang="zh-CN" sz="2000" dirty="0"/>
          </a:p>
          <a:p>
            <a:endParaRPr lang="en-US" altLang="zh-CN" sz="2000" dirty="0"/>
          </a:p>
        </p:txBody>
      </p:sp>
    </p:spTree>
    <p:extLst>
      <p:ext uri="{BB962C8B-B14F-4D97-AF65-F5344CB8AC3E}">
        <p14:creationId xmlns:p14="http://schemas.microsoft.com/office/powerpoint/2010/main" val="416130191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演示</a:t>
            </a:r>
            <a:r>
              <a:rPr lang="en-US" altLang="zh-CN" dirty="0" smtClean="0"/>
              <a:t>2</a:t>
            </a:r>
            <a:r>
              <a:rPr lang="zh-CN" altLang="en-US" dirty="0" smtClean="0"/>
              <a:t>：画矩形，在矩形内产生随机点。</a:t>
            </a:r>
            <a:endParaRPr lang="en-US" altLang="zh-CN" dirty="0" smtClean="0"/>
          </a:p>
          <a:p>
            <a:pPr lvl="1"/>
            <a:r>
              <a:rPr lang="zh-CN" altLang="en-US" dirty="0" smtClean="0"/>
              <a:t>新建一个</a:t>
            </a:r>
            <a:r>
              <a:rPr lang="en-US" altLang="zh-CN" dirty="0" smtClean="0"/>
              <a:t>rectangle</a:t>
            </a:r>
            <a:r>
              <a:rPr lang="zh-CN" altLang="en-US" dirty="0" smtClean="0"/>
              <a:t>工具条，在工具条中增加一个画矩形工具，根据所画矩形的范围产生</a:t>
            </a:r>
            <a:r>
              <a:rPr lang="en-US" altLang="zh-CN" dirty="0" smtClean="0"/>
              <a:t>100</a:t>
            </a:r>
            <a:r>
              <a:rPr lang="zh-CN" altLang="en-US" dirty="0" smtClean="0"/>
              <a:t>个随机点，并显示矩形面积（利用</a:t>
            </a:r>
            <a:r>
              <a:rPr lang="en-US" altLang="zh-CN" dirty="0" err="1" smtClean="0"/>
              <a:t>MessageBox</a:t>
            </a:r>
            <a:r>
              <a:rPr lang="zh-CN" altLang="en-US" dirty="0" smtClean="0"/>
              <a:t>函数）。</a:t>
            </a:r>
            <a:endParaRPr lang="zh-CN" altLang="en-US" dirty="0"/>
          </a:p>
        </p:txBody>
      </p:sp>
    </p:spTree>
    <p:extLst>
      <p:ext uri="{BB962C8B-B14F-4D97-AF65-F5344CB8AC3E}">
        <p14:creationId xmlns:p14="http://schemas.microsoft.com/office/powerpoint/2010/main" val="106672587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8640"/>
            <a:ext cx="5556414" cy="4358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390618"/>
            <a:ext cx="5486797" cy="431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373543" y="5934471"/>
            <a:ext cx="1584176" cy="461665"/>
          </a:xfrm>
          <a:prstGeom prst="rect">
            <a:avLst/>
          </a:prstGeom>
          <a:noFill/>
        </p:spPr>
        <p:txBody>
          <a:bodyPr wrap="square" rtlCol="0">
            <a:spAutoFit/>
          </a:bodyPr>
          <a:lstStyle/>
          <a:p>
            <a:r>
              <a:rPr lang="zh-CN" altLang="en-US" sz="2400" dirty="0" smtClean="0"/>
              <a:t>框架设计</a:t>
            </a:r>
            <a:endParaRPr lang="zh-CN" altLang="en-US" sz="2400" dirty="0"/>
          </a:p>
        </p:txBody>
      </p:sp>
    </p:spTree>
    <p:extLst>
      <p:ext uri="{BB962C8B-B14F-4D97-AF65-F5344CB8AC3E}">
        <p14:creationId xmlns:p14="http://schemas.microsoft.com/office/powerpoint/2010/main" val="218681390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9512" y="696753"/>
            <a:ext cx="8964488" cy="5324535"/>
          </a:xfrm>
          <a:prstGeom prst="rect">
            <a:avLst/>
          </a:prstGeom>
        </p:spPr>
        <p:txBody>
          <a:bodyPr wrap="square">
            <a:spAutoFit/>
          </a:bodyPr>
          <a:lstStyle/>
          <a:p>
            <a:r>
              <a:rPr lang="en-US" altLang="zh-CN" sz="2000" dirty="0" err="1"/>
              <a:t>def</a:t>
            </a:r>
            <a:r>
              <a:rPr lang="en-US" altLang="zh-CN" sz="2000" dirty="0"/>
              <a:t> __</a:t>
            </a:r>
            <a:r>
              <a:rPr lang="en-US" altLang="zh-CN" sz="2000" dirty="0" err="1"/>
              <a:t>init</a:t>
            </a:r>
            <a:r>
              <a:rPr lang="en-US" altLang="zh-CN" sz="2000" dirty="0"/>
              <a:t>__(self):</a:t>
            </a:r>
          </a:p>
          <a:p>
            <a:r>
              <a:rPr lang="en-US" altLang="zh-CN" sz="2000" dirty="0"/>
              <a:t>        </a:t>
            </a:r>
            <a:r>
              <a:rPr lang="en-US" altLang="zh-CN" sz="2000" dirty="0" err="1"/>
              <a:t>self.enabled</a:t>
            </a:r>
            <a:r>
              <a:rPr lang="en-US" altLang="zh-CN" sz="2000" dirty="0"/>
              <a:t> = True</a:t>
            </a:r>
          </a:p>
          <a:p>
            <a:r>
              <a:rPr lang="en-US" altLang="zh-CN" sz="2000" dirty="0"/>
              <a:t>        </a:t>
            </a:r>
            <a:r>
              <a:rPr lang="en-US" altLang="zh-CN" sz="2000" dirty="0" err="1"/>
              <a:t>self.cursor</a:t>
            </a:r>
            <a:r>
              <a:rPr lang="en-US" altLang="zh-CN" sz="2000" dirty="0"/>
              <a:t> = 3</a:t>
            </a:r>
          </a:p>
          <a:p>
            <a:r>
              <a:rPr lang="en-US" altLang="zh-CN" sz="2000" dirty="0"/>
              <a:t>        </a:t>
            </a:r>
            <a:r>
              <a:rPr lang="en-US" altLang="zh-CN" sz="2000" dirty="0" err="1"/>
              <a:t>self.shape</a:t>
            </a:r>
            <a:r>
              <a:rPr lang="en-US" altLang="zh-CN" sz="2000" dirty="0"/>
              <a:t> = "Rectangle"    </a:t>
            </a:r>
          </a:p>
          <a:p>
            <a:r>
              <a:rPr lang="en-US" altLang="zh-CN" sz="2000" dirty="0" err="1" smtClean="0"/>
              <a:t>def</a:t>
            </a:r>
            <a:r>
              <a:rPr lang="en-US" altLang="zh-CN" sz="2000" dirty="0" smtClean="0"/>
              <a:t> </a:t>
            </a:r>
            <a:r>
              <a:rPr lang="en-US" altLang="zh-CN" sz="2000" dirty="0" err="1"/>
              <a:t>onRectangle</a:t>
            </a:r>
            <a:r>
              <a:rPr lang="en-US" altLang="zh-CN" sz="2000" dirty="0"/>
              <a:t>(self, </a:t>
            </a:r>
            <a:r>
              <a:rPr lang="en-US" altLang="zh-CN" sz="2000" dirty="0" err="1"/>
              <a:t>rectangle_geometry</a:t>
            </a:r>
            <a:r>
              <a:rPr lang="en-US" altLang="zh-CN" sz="2000" dirty="0"/>
              <a:t>):</a:t>
            </a:r>
          </a:p>
          <a:p>
            <a:r>
              <a:rPr lang="en-US" altLang="zh-CN" sz="2000" dirty="0"/>
              <a:t>        from </a:t>
            </a:r>
            <a:r>
              <a:rPr lang="en-US" altLang="zh-CN" sz="2000" dirty="0" err="1"/>
              <a:t>arcpy</a:t>
            </a:r>
            <a:r>
              <a:rPr lang="en-US" altLang="zh-CN" sz="2000" dirty="0"/>
              <a:t> import </a:t>
            </a:r>
            <a:r>
              <a:rPr lang="en-US" altLang="zh-CN" sz="2000" dirty="0" err="1"/>
              <a:t>env</a:t>
            </a:r>
            <a:endParaRPr lang="en-US" altLang="zh-CN" sz="2000" dirty="0"/>
          </a:p>
          <a:p>
            <a:r>
              <a:rPr lang="en-US" altLang="zh-CN" sz="2000" dirty="0"/>
              <a:t>        </a:t>
            </a:r>
            <a:r>
              <a:rPr lang="en-US" altLang="zh-CN" sz="2000" dirty="0" err="1"/>
              <a:t>env.overwriteOutput</a:t>
            </a:r>
            <a:r>
              <a:rPr lang="en-US" altLang="zh-CN" sz="2000" dirty="0"/>
              <a:t> = True</a:t>
            </a:r>
          </a:p>
          <a:p>
            <a:r>
              <a:rPr lang="en-US" altLang="zh-CN" sz="2000" dirty="0"/>
              <a:t>        </a:t>
            </a:r>
            <a:r>
              <a:rPr lang="en-US" altLang="zh-CN" sz="2000" dirty="0" err="1"/>
              <a:t>ext</a:t>
            </a:r>
            <a:r>
              <a:rPr lang="en-US" altLang="zh-CN" sz="2000" dirty="0"/>
              <a:t> = </a:t>
            </a:r>
            <a:r>
              <a:rPr lang="en-US" altLang="zh-CN" sz="2000" dirty="0" err="1"/>
              <a:t>rectangle_geometry</a:t>
            </a:r>
            <a:endParaRPr lang="en-US" altLang="zh-CN" sz="2000" dirty="0"/>
          </a:p>
          <a:p>
            <a:r>
              <a:rPr lang="en-US" altLang="zh-CN" sz="2000" dirty="0"/>
              <a:t>        area = </a:t>
            </a:r>
            <a:r>
              <a:rPr lang="en-US" altLang="zh-CN" sz="2000" dirty="0" err="1"/>
              <a:t>ext.width</a:t>
            </a:r>
            <a:r>
              <a:rPr lang="en-US" altLang="zh-CN" sz="2000" dirty="0"/>
              <a:t> * </a:t>
            </a:r>
            <a:r>
              <a:rPr lang="en-US" altLang="zh-CN" sz="2000" dirty="0" err="1"/>
              <a:t>ext.height</a:t>
            </a:r>
            <a:endParaRPr lang="en-US" altLang="zh-CN" sz="2000" dirty="0"/>
          </a:p>
          <a:p>
            <a:r>
              <a:rPr lang="en-US" altLang="zh-CN" sz="2000" dirty="0"/>
              <a:t>        </a:t>
            </a:r>
            <a:r>
              <a:rPr lang="en-US" altLang="zh-CN" sz="2000" dirty="0" err="1"/>
              <a:t>pythonaddins.MessageBox</a:t>
            </a:r>
            <a:r>
              <a:rPr lang="en-US" altLang="zh-CN" sz="2000" dirty="0"/>
              <a:t>("the area of rectangle is %</a:t>
            </a:r>
            <a:r>
              <a:rPr lang="en-US" altLang="zh-CN" sz="2000" dirty="0" err="1"/>
              <a:t>f"%area</a:t>
            </a:r>
            <a:r>
              <a:rPr lang="en-US" altLang="zh-CN" sz="2000" dirty="0"/>
              <a:t>, 'INFO', 0)</a:t>
            </a:r>
          </a:p>
          <a:p>
            <a:r>
              <a:rPr lang="en-US" altLang="zh-CN" sz="2000" dirty="0"/>
              <a:t>        </a:t>
            </a:r>
            <a:r>
              <a:rPr lang="en-US" altLang="zh-CN" sz="2000" dirty="0" err="1"/>
              <a:t>arcpy.CreateRandomPoints_management</a:t>
            </a:r>
            <a:r>
              <a:rPr lang="en-US" altLang="zh-CN" sz="2000" dirty="0"/>
              <a:t>("C:\\data\\</a:t>
            </a:r>
            <a:r>
              <a:rPr lang="en-US" altLang="zh-CN" sz="2000" dirty="0" err="1"/>
              <a:t>tmp</a:t>
            </a:r>
            <a:r>
              <a:rPr lang="en-US" altLang="zh-CN" sz="2000" dirty="0"/>
              <a:t>", "</a:t>
            </a:r>
            <a:r>
              <a:rPr lang="en-US" altLang="zh-CN" sz="2000" dirty="0" err="1"/>
              <a:t>samplepoints</a:t>
            </a:r>
            <a:r>
              <a:rPr lang="en-US" altLang="zh-CN" sz="2000" dirty="0"/>
              <a:t>", "",</a:t>
            </a:r>
            <a:r>
              <a:rPr lang="en-US" altLang="zh-CN" sz="2000" dirty="0" err="1"/>
              <a:t>ext</a:t>
            </a:r>
            <a:r>
              <a:rPr lang="en-US" altLang="zh-CN" sz="2000" dirty="0"/>
              <a:t>, 100)</a:t>
            </a:r>
          </a:p>
          <a:p>
            <a:r>
              <a:rPr lang="en-US" altLang="zh-CN" sz="2000" dirty="0"/>
              <a:t>        </a:t>
            </a:r>
            <a:r>
              <a:rPr lang="en-US" altLang="zh-CN" sz="2000" dirty="0" err="1"/>
              <a:t>MakeFeatureLayer_management</a:t>
            </a:r>
            <a:r>
              <a:rPr lang="en-US" altLang="zh-CN" sz="2000" dirty="0"/>
              <a:t> ("c:\\data\\</a:t>
            </a:r>
            <a:r>
              <a:rPr lang="en-US" altLang="zh-CN" sz="2000" dirty="0" err="1"/>
              <a:t>tmp</a:t>
            </a:r>
            <a:r>
              <a:rPr lang="en-US" altLang="zh-CN" sz="2000" dirty="0"/>
              <a:t>\\</a:t>
            </a:r>
            <a:r>
              <a:rPr lang="en-US" altLang="zh-CN" sz="2000" dirty="0" err="1"/>
              <a:t>samplepoints.shp</a:t>
            </a:r>
            <a:r>
              <a:rPr lang="en-US" altLang="zh-CN" sz="2000" dirty="0"/>
              <a:t>", "</a:t>
            </a:r>
            <a:r>
              <a:rPr lang="en-US" altLang="zh-CN" sz="2000" dirty="0" err="1"/>
              <a:t>lyr</a:t>
            </a:r>
            <a:r>
              <a:rPr lang="en-US" altLang="zh-CN" sz="2000" dirty="0"/>
              <a:t>")</a:t>
            </a:r>
          </a:p>
          <a:p>
            <a:r>
              <a:rPr lang="en-US" altLang="zh-CN" sz="2000" dirty="0"/>
              <a:t>        </a:t>
            </a:r>
            <a:r>
              <a:rPr lang="en-US" altLang="zh-CN" sz="2000" dirty="0" err="1"/>
              <a:t>featureLayer</a:t>
            </a:r>
            <a:r>
              <a:rPr lang="en-US" altLang="zh-CN" sz="2000" dirty="0"/>
              <a:t> = </a:t>
            </a:r>
            <a:r>
              <a:rPr lang="en-US" altLang="zh-CN" sz="2000" dirty="0" err="1"/>
              <a:t>arcpy.mapping.Layer</a:t>
            </a:r>
            <a:r>
              <a:rPr lang="en-US" altLang="zh-CN" sz="2000" dirty="0"/>
              <a:t>("</a:t>
            </a:r>
            <a:r>
              <a:rPr lang="en-US" altLang="zh-CN" sz="2000" dirty="0" err="1"/>
              <a:t>lyr</a:t>
            </a:r>
            <a:r>
              <a:rPr lang="en-US" altLang="zh-CN" sz="2000" dirty="0"/>
              <a:t>")</a:t>
            </a:r>
          </a:p>
          <a:p>
            <a:r>
              <a:rPr lang="en-US" altLang="zh-CN" sz="2000" dirty="0"/>
              <a:t>        featureLayer.name = "</a:t>
            </a:r>
            <a:r>
              <a:rPr lang="en-US" altLang="zh-CN" sz="2000" dirty="0" err="1"/>
              <a:t>samplepoints</a:t>
            </a:r>
            <a:r>
              <a:rPr lang="en-US" altLang="zh-CN" sz="2000" dirty="0"/>
              <a:t>"</a:t>
            </a:r>
          </a:p>
          <a:p>
            <a:r>
              <a:rPr lang="en-US" altLang="zh-CN" sz="2000" dirty="0"/>
              <a:t>        </a:t>
            </a:r>
            <a:r>
              <a:rPr lang="en-US" altLang="zh-CN" sz="2000" dirty="0" err="1"/>
              <a:t>arcpy.mapping.AddLayer</a:t>
            </a:r>
            <a:r>
              <a:rPr lang="en-US" altLang="zh-CN" sz="2000" dirty="0"/>
              <a:t>(</a:t>
            </a:r>
            <a:r>
              <a:rPr lang="en-US" altLang="zh-CN" sz="2000" dirty="0" err="1"/>
              <a:t>df</a:t>
            </a:r>
            <a:r>
              <a:rPr lang="en-US" altLang="zh-CN" sz="2000" dirty="0"/>
              <a:t>, </a:t>
            </a:r>
            <a:r>
              <a:rPr lang="en-US" altLang="zh-CN" sz="2000" dirty="0" err="1"/>
              <a:t>featureLayer</a:t>
            </a:r>
            <a:r>
              <a:rPr lang="en-US" altLang="zh-CN" sz="2000" dirty="0"/>
              <a:t>)</a:t>
            </a:r>
          </a:p>
          <a:p>
            <a:r>
              <a:rPr lang="en-US" altLang="zh-CN" sz="2000" dirty="0"/>
              <a:t>        </a:t>
            </a:r>
            <a:r>
              <a:rPr lang="en-US" altLang="zh-CN" sz="2000" dirty="0" err="1"/>
              <a:t>arcpy.RefreshTOC</a:t>
            </a:r>
            <a:r>
              <a:rPr lang="en-US" altLang="zh-CN" sz="2000" dirty="0" smtClean="0"/>
              <a:t>()</a:t>
            </a:r>
            <a:endParaRPr lang="en-US" altLang="zh-CN" sz="2000" dirty="0"/>
          </a:p>
        </p:txBody>
      </p:sp>
    </p:spTree>
    <p:extLst>
      <p:ext uri="{BB962C8B-B14F-4D97-AF65-F5344CB8AC3E}">
        <p14:creationId xmlns:p14="http://schemas.microsoft.com/office/powerpoint/2010/main" val="103612154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演示</a:t>
            </a:r>
            <a:r>
              <a:rPr lang="en-US" altLang="zh-CN" dirty="0" smtClean="0"/>
              <a:t>3</a:t>
            </a:r>
            <a:r>
              <a:rPr lang="zh-CN" altLang="en-US" dirty="0" smtClean="0"/>
              <a:t>：选择图层进行切割操作。</a:t>
            </a:r>
            <a:endParaRPr lang="en-US" altLang="zh-CN" dirty="0" smtClean="0"/>
          </a:p>
          <a:p>
            <a:pPr lvl="1"/>
            <a:r>
              <a:rPr lang="zh-CN" altLang="en-US" dirty="0" smtClean="0"/>
              <a:t>新建一个</a:t>
            </a:r>
            <a:r>
              <a:rPr lang="en-US" altLang="zh-CN" dirty="0" smtClean="0"/>
              <a:t>clip</a:t>
            </a:r>
            <a:r>
              <a:rPr lang="zh-CN" altLang="en-US" dirty="0" smtClean="0"/>
              <a:t>工具条，在</a:t>
            </a:r>
            <a:r>
              <a:rPr lang="zh-CN" altLang="en-US" dirty="0"/>
              <a:t>工具条中</a:t>
            </a:r>
            <a:r>
              <a:rPr lang="zh-CN" altLang="en-US" dirty="0" smtClean="0"/>
              <a:t>增加两个组合框和一个</a:t>
            </a:r>
            <a:r>
              <a:rPr lang="en-US" altLang="zh-CN" dirty="0" smtClean="0"/>
              <a:t>clip</a:t>
            </a:r>
            <a:r>
              <a:rPr lang="zh-CN" altLang="en-US" dirty="0" smtClean="0"/>
              <a:t>按钮，点击组合框时，显示当前文档中的所有图层名，前一个组合框选中的图层作为输入图层，后一个组合框选中的图层作为切割图层，点击</a:t>
            </a:r>
            <a:r>
              <a:rPr lang="en-US" altLang="zh-CN" dirty="0"/>
              <a:t>clip</a:t>
            </a:r>
            <a:r>
              <a:rPr lang="zh-CN" altLang="en-US" dirty="0" smtClean="0"/>
              <a:t>按钮将进行切割处理，并输出切割结果。</a:t>
            </a:r>
            <a:endParaRPr lang="zh-CN" altLang="en-US" dirty="0"/>
          </a:p>
        </p:txBody>
      </p:sp>
    </p:spTree>
    <p:extLst>
      <p:ext uri="{BB962C8B-B14F-4D97-AF65-F5344CB8AC3E}">
        <p14:creationId xmlns:p14="http://schemas.microsoft.com/office/powerpoint/2010/main" val="3927321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概述</a:t>
            </a:r>
            <a:endParaRPr lang="en-US" altLang="zh-CN" dirty="0"/>
          </a:p>
          <a:p>
            <a:r>
              <a:rPr kumimoji="1" lang="en-US" altLang="zh-CN" b="1" u="sng" dirty="0" err="1" smtClean="0">
                <a:solidFill>
                  <a:schemeClr val="accent2"/>
                </a:solidFill>
              </a:rPr>
              <a:t>ArcPy</a:t>
            </a:r>
            <a:r>
              <a:rPr kumimoji="1" lang="zh-CN" altLang="en-US" b="1" u="sng" dirty="0" smtClean="0">
                <a:solidFill>
                  <a:schemeClr val="accent2"/>
                </a:solidFill>
              </a:rPr>
              <a:t>基本的函数</a:t>
            </a:r>
            <a:r>
              <a:rPr kumimoji="1" lang="zh-CN" altLang="en-US" b="1" u="sng" dirty="0">
                <a:solidFill>
                  <a:schemeClr val="accent2"/>
                </a:solidFill>
              </a:rPr>
              <a:t>和类</a:t>
            </a:r>
            <a:endParaRPr kumimoji="1" lang="en-US" altLang="zh-CN" b="1" u="sng" dirty="0">
              <a:solidFill>
                <a:schemeClr val="accent2"/>
              </a:solidFill>
            </a:endParaRPr>
          </a:p>
          <a:p>
            <a:r>
              <a:rPr lang="en-US" altLang="zh-CN" dirty="0" err="1"/>
              <a:t>ArcPy</a:t>
            </a:r>
            <a:r>
              <a:rPr lang="zh-CN" altLang="en-US" dirty="0"/>
              <a:t>专题模块</a:t>
            </a:r>
            <a:endParaRPr lang="en-US" altLang="zh-CN" dirty="0"/>
          </a:p>
          <a:p>
            <a:r>
              <a:rPr lang="zh-CN" altLang="en-US" dirty="0"/>
              <a:t>开发实例</a:t>
            </a:r>
            <a:endParaRPr lang="en-US" altLang="zh-CN" dirty="0"/>
          </a:p>
          <a:p>
            <a:r>
              <a:rPr lang="en-US" altLang="zh-CN" dirty="0"/>
              <a:t>Python add-ins</a:t>
            </a:r>
          </a:p>
          <a:p>
            <a:endParaRPr lang="zh-CN" altLang="en-US" dirty="0"/>
          </a:p>
        </p:txBody>
      </p:sp>
    </p:spTree>
    <p:extLst>
      <p:ext uri="{BB962C8B-B14F-4D97-AF65-F5344CB8AC3E}">
        <p14:creationId xmlns:p14="http://schemas.microsoft.com/office/powerpoint/2010/main" val="540186798"/>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0648"/>
            <a:ext cx="5317574"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341" y="1916832"/>
            <a:ext cx="5577131" cy="4362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043608" y="5589240"/>
            <a:ext cx="1584176" cy="461665"/>
          </a:xfrm>
          <a:prstGeom prst="rect">
            <a:avLst/>
          </a:prstGeom>
          <a:noFill/>
        </p:spPr>
        <p:txBody>
          <a:bodyPr wrap="square" rtlCol="0">
            <a:spAutoFit/>
          </a:bodyPr>
          <a:lstStyle/>
          <a:p>
            <a:r>
              <a:rPr lang="zh-CN" altLang="en-US" sz="2400" dirty="0" smtClean="0"/>
              <a:t>框架设计</a:t>
            </a:r>
            <a:endParaRPr lang="zh-CN" altLang="en-US" sz="2400" dirty="0"/>
          </a:p>
        </p:txBody>
      </p:sp>
    </p:spTree>
    <p:extLst>
      <p:ext uri="{BB962C8B-B14F-4D97-AF65-F5344CB8AC3E}">
        <p14:creationId xmlns:p14="http://schemas.microsoft.com/office/powerpoint/2010/main" val="304764309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5344" y="1484784"/>
            <a:ext cx="8208912" cy="3046988"/>
          </a:xfrm>
          <a:prstGeom prst="rect">
            <a:avLst/>
          </a:prstGeom>
        </p:spPr>
        <p:txBody>
          <a:bodyPr wrap="square">
            <a:spAutoFit/>
          </a:bodyPr>
          <a:lstStyle/>
          <a:p>
            <a:r>
              <a:rPr lang="en-US" altLang="zh-CN" sz="2400" dirty="0"/>
              <a:t>class </a:t>
            </a:r>
            <a:r>
              <a:rPr lang="en-US" altLang="zh-CN" sz="2400" dirty="0" err="1"/>
              <a:t>inputFeature</a:t>
            </a:r>
            <a:r>
              <a:rPr lang="en-US" altLang="zh-CN" sz="2400" dirty="0"/>
              <a:t>(object):    </a:t>
            </a:r>
            <a:r>
              <a:rPr lang="en-US" altLang="zh-CN" sz="2400" dirty="0" smtClean="0"/>
              <a:t>    </a:t>
            </a:r>
            <a:endParaRPr lang="en-US" altLang="zh-CN" sz="2400" dirty="0"/>
          </a:p>
          <a:p>
            <a:r>
              <a:rPr lang="en-US" altLang="zh-CN" sz="2400" dirty="0"/>
              <a:t>    </a:t>
            </a:r>
            <a:r>
              <a:rPr lang="en-US" altLang="zh-CN" sz="2400" dirty="0" err="1"/>
              <a:t>def</a:t>
            </a:r>
            <a:r>
              <a:rPr lang="en-US" altLang="zh-CN" sz="2400" dirty="0"/>
              <a:t> </a:t>
            </a:r>
            <a:r>
              <a:rPr lang="en-US" altLang="zh-CN" sz="2400" dirty="0" err="1"/>
              <a:t>onFocus</a:t>
            </a:r>
            <a:r>
              <a:rPr lang="en-US" altLang="zh-CN" sz="2400" dirty="0"/>
              <a:t>(self, focused):</a:t>
            </a:r>
          </a:p>
          <a:p>
            <a:r>
              <a:rPr lang="en-US" altLang="zh-CN" sz="2400" dirty="0"/>
              <a:t>        if focused:</a:t>
            </a:r>
          </a:p>
          <a:p>
            <a:r>
              <a:rPr lang="en-US" altLang="zh-CN" sz="2400" dirty="0"/>
              <a:t>            </a:t>
            </a:r>
            <a:r>
              <a:rPr lang="en-US" altLang="zh-CN" sz="2400" dirty="0" err="1"/>
              <a:t>mxd</a:t>
            </a:r>
            <a:r>
              <a:rPr lang="en-US" altLang="zh-CN" sz="2400" dirty="0"/>
              <a:t> = </a:t>
            </a:r>
            <a:r>
              <a:rPr lang="en-US" altLang="zh-CN" sz="2400" dirty="0" err="1"/>
              <a:t>arcpy.mapping.MapDocument</a:t>
            </a:r>
            <a:r>
              <a:rPr lang="en-US" altLang="zh-CN" sz="2400" dirty="0"/>
              <a:t>("CURRENT")</a:t>
            </a:r>
          </a:p>
          <a:p>
            <a:r>
              <a:rPr lang="en-US" altLang="zh-CN" sz="2400" dirty="0"/>
              <a:t>            layers = </a:t>
            </a:r>
            <a:r>
              <a:rPr lang="en-US" altLang="zh-CN" sz="2400" dirty="0" err="1"/>
              <a:t>arcpy.mapping.ListLayers</a:t>
            </a:r>
            <a:r>
              <a:rPr lang="en-US" altLang="zh-CN" sz="2400" dirty="0"/>
              <a:t>(</a:t>
            </a:r>
            <a:r>
              <a:rPr lang="en-US" altLang="zh-CN" sz="2400" dirty="0" err="1"/>
              <a:t>mxd</a:t>
            </a:r>
            <a:r>
              <a:rPr lang="en-US" altLang="zh-CN" sz="2400" dirty="0"/>
              <a:t>)</a:t>
            </a:r>
          </a:p>
          <a:p>
            <a:r>
              <a:rPr lang="en-US" altLang="zh-CN" sz="2400" dirty="0"/>
              <a:t>            </a:t>
            </a:r>
            <a:r>
              <a:rPr lang="en-US" altLang="zh-CN" sz="2400" dirty="0" err="1"/>
              <a:t>self.items</a:t>
            </a:r>
            <a:r>
              <a:rPr lang="en-US" altLang="zh-CN" sz="2400" dirty="0"/>
              <a:t> = []</a:t>
            </a:r>
          </a:p>
          <a:p>
            <a:r>
              <a:rPr lang="en-US" altLang="zh-CN" sz="2400" dirty="0"/>
              <a:t>            for layer in layers:</a:t>
            </a:r>
          </a:p>
          <a:p>
            <a:r>
              <a:rPr lang="en-US" altLang="zh-CN" sz="2400" dirty="0"/>
              <a:t>                    </a:t>
            </a:r>
            <a:r>
              <a:rPr lang="en-US" altLang="zh-CN" sz="2400" dirty="0" err="1"/>
              <a:t>self.items.append</a:t>
            </a:r>
            <a:r>
              <a:rPr lang="en-US" altLang="zh-CN" sz="2400" dirty="0"/>
              <a:t>(layer.name)</a:t>
            </a:r>
            <a:endParaRPr lang="zh-CN" altLang="en-US" sz="2400" dirty="0"/>
          </a:p>
        </p:txBody>
      </p:sp>
      <p:sp>
        <p:nvSpPr>
          <p:cNvPr id="3" name="TextBox 2"/>
          <p:cNvSpPr txBox="1"/>
          <p:nvPr/>
        </p:nvSpPr>
        <p:spPr>
          <a:xfrm>
            <a:off x="1799692" y="5524313"/>
            <a:ext cx="5400600" cy="461665"/>
          </a:xfrm>
          <a:prstGeom prst="rect">
            <a:avLst/>
          </a:prstGeom>
          <a:noFill/>
        </p:spPr>
        <p:txBody>
          <a:bodyPr wrap="square" rtlCol="0">
            <a:spAutoFit/>
          </a:bodyPr>
          <a:lstStyle/>
          <a:p>
            <a:r>
              <a:rPr lang="zh-CN" altLang="en-US" sz="2400" dirty="0" smtClean="0"/>
              <a:t>用于选择输入要素类的组合框响应函数</a:t>
            </a:r>
            <a:endParaRPr lang="zh-CN" altLang="en-US" sz="2400" dirty="0"/>
          </a:p>
        </p:txBody>
      </p:sp>
    </p:spTree>
    <p:extLst>
      <p:ext uri="{BB962C8B-B14F-4D97-AF65-F5344CB8AC3E}">
        <p14:creationId xmlns:p14="http://schemas.microsoft.com/office/powerpoint/2010/main" val="29952996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7544" y="1340768"/>
            <a:ext cx="8064896" cy="3046988"/>
          </a:xfrm>
          <a:prstGeom prst="rect">
            <a:avLst/>
          </a:prstGeom>
        </p:spPr>
        <p:txBody>
          <a:bodyPr wrap="square">
            <a:spAutoFit/>
          </a:bodyPr>
          <a:lstStyle/>
          <a:p>
            <a:r>
              <a:rPr lang="en-US" altLang="zh-CN" sz="2400" dirty="0"/>
              <a:t>class </a:t>
            </a:r>
            <a:r>
              <a:rPr lang="en-US" altLang="zh-CN" sz="2400" dirty="0" err="1"/>
              <a:t>clipFeature</a:t>
            </a:r>
            <a:r>
              <a:rPr lang="en-US" altLang="zh-CN" sz="2400" dirty="0"/>
              <a:t>(object</a:t>
            </a:r>
            <a:r>
              <a:rPr lang="en-US" altLang="zh-CN" sz="2400" dirty="0" smtClean="0"/>
              <a:t>):    </a:t>
            </a:r>
            <a:r>
              <a:rPr lang="en-US" altLang="zh-CN" sz="2400" dirty="0" smtClean="0"/>
              <a:t>    </a:t>
            </a:r>
          </a:p>
          <a:p>
            <a:r>
              <a:rPr lang="en-US" altLang="zh-CN" sz="2400" dirty="0" smtClean="0"/>
              <a:t>    </a:t>
            </a:r>
            <a:r>
              <a:rPr lang="en-US" altLang="zh-CN" sz="2400" dirty="0" err="1" smtClean="0"/>
              <a:t>def</a:t>
            </a:r>
            <a:r>
              <a:rPr lang="en-US" altLang="zh-CN" sz="2400" dirty="0" smtClean="0"/>
              <a:t> </a:t>
            </a:r>
            <a:r>
              <a:rPr lang="en-US" altLang="zh-CN" sz="2400" dirty="0" err="1" smtClean="0"/>
              <a:t>onFocus</a:t>
            </a:r>
            <a:r>
              <a:rPr lang="en-US" altLang="zh-CN" sz="2400" dirty="0" smtClean="0"/>
              <a:t>(self, focused):</a:t>
            </a:r>
          </a:p>
          <a:p>
            <a:r>
              <a:rPr lang="en-US" altLang="zh-CN" sz="2400" dirty="0" smtClean="0"/>
              <a:t>        </a:t>
            </a:r>
            <a:r>
              <a:rPr lang="en-US" altLang="zh-CN" sz="2400" dirty="0"/>
              <a:t>if focused:</a:t>
            </a:r>
          </a:p>
          <a:p>
            <a:r>
              <a:rPr lang="en-US" altLang="zh-CN" sz="2400" dirty="0"/>
              <a:t>            </a:t>
            </a:r>
            <a:r>
              <a:rPr lang="en-US" altLang="zh-CN" sz="2400" dirty="0" err="1"/>
              <a:t>mxd</a:t>
            </a:r>
            <a:r>
              <a:rPr lang="en-US" altLang="zh-CN" sz="2400" dirty="0"/>
              <a:t> = </a:t>
            </a:r>
            <a:r>
              <a:rPr lang="en-US" altLang="zh-CN" sz="2400" dirty="0" err="1"/>
              <a:t>arcpy.mapping.MapDocument</a:t>
            </a:r>
            <a:r>
              <a:rPr lang="en-US" altLang="zh-CN" sz="2400" dirty="0"/>
              <a:t>("CURRENT")</a:t>
            </a:r>
          </a:p>
          <a:p>
            <a:r>
              <a:rPr lang="en-US" altLang="zh-CN" sz="2400" dirty="0"/>
              <a:t>            layers = </a:t>
            </a:r>
            <a:r>
              <a:rPr lang="en-US" altLang="zh-CN" sz="2400" dirty="0" err="1"/>
              <a:t>arcpy.mapping.ListLayers</a:t>
            </a:r>
            <a:r>
              <a:rPr lang="en-US" altLang="zh-CN" sz="2400" dirty="0"/>
              <a:t>(</a:t>
            </a:r>
            <a:r>
              <a:rPr lang="en-US" altLang="zh-CN" sz="2400" dirty="0" err="1"/>
              <a:t>mxd</a:t>
            </a:r>
            <a:r>
              <a:rPr lang="en-US" altLang="zh-CN" sz="2400" dirty="0"/>
              <a:t>)</a:t>
            </a:r>
          </a:p>
          <a:p>
            <a:r>
              <a:rPr lang="en-US" altLang="zh-CN" sz="2400" dirty="0"/>
              <a:t>            </a:t>
            </a:r>
            <a:r>
              <a:rPr lang="en-US" altLang="zh-CN" sz="2400" dirty="0" err="1"/>
              <a:t>self.items</a:t>
            </a:r>
            <a:r>
              <a:rPr lang="en-US" altLang="zh-CN" sz="2400" dirty="0"/>
              <a:t> = []</a:t>
            </a:r>
          </a:p>
          <a:p>
            <a:r>
              <a:rPr lang="en-US" altLang="zh-CN" sz="2400" dirty="0"/>
              <a:t>            for layer in layers:</a:t>
            </a:r>
          </a:p>
          <a:p>
            <a:r>
              <a:rPr lang="en-US" altLang="zh-CN" sz="2400" dirty="0"/>
              <a:t>                    </a:t>
            </a:r>
            <a:r>
              <a:rPr lang="en-US" altLang="zh-CN" sz="2400" dirty="0" err="1"/>
              <a:t>self.items.append</a:t>
            </a:r>
            <a:r>
              <a:rPr lang="en-US" altLang="zh-CN" sz="2400" dirty="0"/>
              <a:t>(layer.name) </a:t>
            </a:r>
            <a:endParaRPr lang="zh-CN" altLang="en-US" sz="2400" dirty="0"/>
          </a:p>
        </p:txBody>
      </p:sp>
      <p:sp>
        <p:nvSpPr>
          <p:cNvPr id="6" name="TextBox 5"/>
          <p:cNvSpPr txBox="1"/>
          <p:nvPr/>
        </p:nvSpPr>
        <p:spPr>
          <a:xfrm>
            <a:off x="1763688" y="5517232"/>
            <a:ext cx="5472608" cy="461665"/>
          </a:xfrm>
          <a:prstGeom prst="rect">
            <a:avLst/>
          </a:prstGeom>
          <a:noFill/>
        </p:spPr>
        <p:txBody>
          <a:bodyPr wrap="square" rtlCol="0">
            <a:spAutoFit/>
          </a:bodyPr>
          <a:lstStyle/>
          <a:p>
            <a:r>
              <a:rPr lang="zh-CN" altLang="en-US" sz="2400" dirty="0" smtClean="0"/>
              <a:t>用于选择切割要素类的组合框响应函数</a:t>
            </a:r>
            <a:endParaRPr lang="zh-CN" altLang="en-US" sz="2400" dirty="0"/>
          </a:p>
        </p:txBody>
      </p:sp>
    </p:spTree>
    <p:extLst>
      <p:ext uri="{BB962C8B-B14F-4D97-AF65-F5344CB8AC3E}">
        <p14:creationId xmlns:p14="http://schemas.microsoft.com/office/powerpoint/2010/main" val="37277150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6458" y="908720"/>
            <a:ext cx="8892480" cy="4493538"/>
          </a:xfrm>
          <a:prstGeom prst="rect">
            <a:avLst/>
          </a:prstGeom>
        </p:spPr>
        <p:txBody>
          <a:bodyPr wrap="square">
            <a:spAutoFit/>
          </a:bodyPr>
          <a:lstStyle/>
          <a:p>
            <a:r>
              <a:rPr lang="en-US" altLang="zh-CN" sz="2200" dirty="0"/>
              <a:t>class clip(object):    </a:t>
            </a:r>
          </a:p>
          <a:p>
            <a:r>
              <a:rPr lang="en-US" altLang="zh-CN" sz="2200" dirty="0"/>
              <a:t>    </a:t>
            </a:r>
            <a:r>
              <a:rPr lang="en-US" altLang="zh-CN" sz="2200" dirty="0" err="1"/>
              <a:t>def</a:t>
            </a:r>
            <a:r>
              <a:rPr lang="en-US" altLang="zh-CN" sz="2200" dirty="0"/>
              <a:t> </a:t>
            </a:r>
            <a:r>
              <a:rPr lang="en-US" altLang="zh-CN" sz="2200" dirty="0" err="1"/>
              <a:t>onClick</a:t>
            </a:r>
            <a:r>
              <a:rPr lang="en-US" altLang="zh-CN" sz="2200" dirty="0"/>
              <a:t>(self):</a:t>
            </a:r>
          </a:p>
          <a:p>
            <a:r>
              <a:rPr lang="en-US" altLang="zh-CN" sz="2200" dirty="0"/>
              <a:t>        </a:t>
            </a:r>
            <a:r>
              <a:rPr lang="en-US" altLang="zh-CN" sz="2200" dirty="0" err="1"/>
              <a:t>mxd</a:t>
            </a:r>
            <a:r>
              <a:rPr lang="en-US" altLang="zh-CN" sz="2200" dirty="0"/>
              <a:t> = </a:t>
            </a:r>
            <a:r>
              <a:rPr lang="en-US" altLang="zh-CN" sz="2200" dirty="0" err="1"/>
              <a:t>arcpy.mapping.MapDocument</a:t>
            </a:r>
            <a:r>
              <a:rPr lang="en-US" altLang="zh-CN" sz="2200" dirty="0"/>
              <a:t>("CURRENT")</a:t>
            </a:r>
          </a:p>
          <a:p>
            <a:r>
              <a:rPr lang="en-US" altLang="zh-CN" sz="2200" dirty="0"/>
              <a:t>        </a:t>
            </a:r>
            <a:r>
              <a:rPr lang="en-US" altLang="zh-CN" sz="2200" dirty="0" err="1"/>
              <a:t>inputLayer</a:t>
            </a:r>
            <a:r>
              <a:rPr lang="en-US" altLang="zh-CN" sz="2200" dirty="0"/>
              <a:t> = </a:t>
            </a:r>
            <a:r>
              <a:rPr lang="en-US" altLang="zh-CN" sz="2200" dirty="0" err="1"/>
              <a:t>arcpy.mapping.ListLayers</a:t>
            </a:r>
            <a:r>
              <a:rPr lang="en-US" altLang="zh-CN" sz="2200" dirty="0"/>
              <a:t>(</a:t>
            </a:r>
            <a:r>
              <a:rPr lang="en-US" altLang="zh-CN" sz="2200" dirty="0" err="1"/>
              <a:t>mxd,inputFeature.value</a:t>
            </a:r>
            <a:r>
              <a:rPr lang="en-US" altLang="zh-CN" sz="2200" dirty="0"/>
              <a:t>)[0]</a:t>
            </a:r>
          </a:p>
          <a:p>
            <a:r>
              <a:rPr lang="en-US" altLang="zh-CN" sz="2200" dirty="0"/>
              <a:t> </a:t>
            </a:r>
            <a:r>
              <a:rPr lang="en-US" altLang="zh-CN" sz="2200" dirty="0" smtClean="0"/>
              <a:t>       </a:t>
            </a:r>
            <a:r>
              <a:rPr lang="en-US" altLang="zh-CN" sz="2200" dirty="0" err="1" smtClean="0"/>
              <a:t>inputFC</a:t>
            </a:r>
            <a:r>
              <a:rPr lang="en-US" altLang="zh-CN" sz="2200" dirty="0" smtClean="0"/>
              <a:t> </a:t>
            </a:r>
            <a:r>
              <a:rPr lang="en-US" altLang="zh-CN" sz="2200" dirty="0"/>
              <a:t>= </a:t>
            </a:r>
            <a:r>
              <a:rPr lang="en-US" altLang="zh-CN" sz="2200" dirty="0" err="1"/>
              <a:t>inputLayer.dataSource</a:t>
            </a:r>
            <a:endParaRPr lang="en-US" altLang="zh-CN" sz="2200" dirty="0"/>
          </a:p>
          <a:p>
            <a:r>
              <a:rPr lang="en-US" altLang="zh-CN" sz="2200" dirty="0"/>
              <a:t> </a:t>
            </a:r>
            <a:r>
              <a:rPr lang="en-US" altLang="zh-CN" sz="2200" dirty="0" smtClean="0"/>
              <a:t>       </a:t>
            </a:r>
            <a:r>
              <a:rPr lang="en-US" altLang="zh-CN" sz="2200" dirty="0" err="1" smtClean="0"/>
              <a:t>clipLayer</a:t>
            </a:r>
            <a:r>
              <a:rPr lang="en-US" altLang="zh-CN" sz="2200" dirty="0" smtClean="0"/>
              <a:t> </a:t>
            </a:r>
            <a:r>
              <a:rPr lang="en-US" altLang="zh-CN" sz="2200" dirty="0"/>
              <a:t>= </a:t>
            </a:r>
            <a:r>
              <a:rPr lang="en-US" altLang="zh-CN" sz="2200" dirty="0" err="1"/>
              <a:t>arcpy.mapping.ListLayers</a:t>
            </a:r>
            <a:r>
              <a:rPr lang="en-US" altLang="zh-CN" sz="2200" dirty="0"/>
              <a:t>(</a:t>
            </a:r>
            <a:r>
              <a:rPr lang="en-US" altLang="zh-CN" sz="2200" dirty="0" err="1"/>
              <a:t>mxd,clipFeature.value</a:t>
            </a:r>
            <a:r>
              <a:rPr lang="en-US" altLang="zh-CN" sz="2200" dirty="0"/>
              <a:t>)[0]</a:t>
            </a:r>
          </a:p>
          <a:p>
            <a:r>
              <a:rPr lang="en-US" altLang="zh-CN" sz="2200" dirty="0"/>
              <a:t> </a:t>
            </a:r>
            <a:r>
              <a:rPr lang="en-US" altLang="zh-CN" sz="2200" dirty="0" smtClean="0"/>
              <a:t>       </a:t>
            </a:r>
            <a:r>
              <a:rPr lang="en-US" altLang="zh-CN" sz="2200" dirty="0" err="1" smtClean="0"/>
              <a:t>clipFC</a:t>
            </a:r>
            <a:r>
              <a:rPr lang="en-US" altLang="zh-CN" sz="2200" dirty="0" smtClean="0"/>
              <a:t> </a:t>
            </a:r>
            <a:r>
              <a:rPr lang="en-US" altLang="zh-CN" sz="2200" dirty="0"/>
              <a:t>= </a:t>
            </a:r>
            <a:r>
              <a:rPr lang="en-US" altLang="zh-CN" sz="2200" dirty="0" err="1"/>
              <a:t>clipLayer.dataSource</a:t>
            </a:r>
            <a:r>
              <a:rPr lang="en-US" altLang="zh-CN" sz="2200" dirty="0"/>
              <a:t>       </a:t>
            </a:r>
          </a:p>
          <a:p>
            <a:r>
              <a:rPr lang="en-US" altLang="zh-CN" sz="2200" dirty="0"/>
              <a:t>        </a:t>
            </a:r>
            <a:r>
              <a:rPr lang="en-US" altLang="zh-CN" sz="2200" dirty="0" err="1"/>
              <a:t>arcpy.Clip_analysis</a:t>
            </a:r>
            <a:r>
              <a:rPr lang="en-US" altLang="zh-CN" sz="2200" dirty="0"/>
              <a:t>(</a:t>
            </a:r>
            <a:r>
              <a:rPr lang="en-US" altLang="zh-CN" sz="2200" dirty="0" err="1"/>
              <a:t>inputFC</a:t>
            </a:r>
            <a:r>
              <a:rPr lang="en-US" altLang="zh-CN" sz="2200" dirty="0"/>
              <a:t>, </a:t>
            </a:r>
            <a:r>
              <a:rPr lang="en-US" altLang="zh-CN" sz="2200" dirty="0" err="1"/>
              <a:t>clipFC</a:t>
            </a:r>
            <a:r>
              <a:rPr lang="en-US" altLang="zh-CN" sz="2200" dirty="0"/>
              <a:t>,"c:\\data\\</a:t>
            </a:r>
            <a:r>
              <a:rPr lang="en-US" altLang="zh-CN" sz="2200" dirty="0" err="1"/>
              <a:t>tmp</a:t>
            </a:r>
            <a:r>
              <a:rPr lang="en-US" altLang="zh-CN" sz="2200" dirty="0"/>
              <a:t>\\clip")</a:t>
            </a:r>
          </a:p>
          <a:p>
            <a:r>
              <a:rPr lang="en-US" altLang="zh-CN" sz="2200" dirty="0"/>
              <a:t>        </a:t>
            </a:r>
            <a:r>
              <a:rPr lang="en-US" altLang="zh-CN" sz="2200" dirty="0" err="1"/>
              <a:t>MakeFeatureLayer_management</a:t>
            </a:r>
            <a:r>
              <a:rPr lang="en-US" altLang="zh-CN" sz="2200" dirty="0"/>
              <a:t> ("c:\\data\\</a:t>
            </a:r>
            <a:r>
              <a:rPr lang="en-US" altLang="zh-CN" sz="2200" dirty="0" err="1"/>
              <a:t>tmp</a:t>
            </a:r>
            <a:r>
              <a:rPr lang="en-US" altLang="zh-CN" sz="2200" dirty="0"/>
              <a:t>\\</a:t>
            </a:r>
            <a:r>
              <a:rPr lang="en-US" altLang="zh-CN" sz="2200" dirty="0" err="1"/>
              <a:t>clip.shp</a:t>
            </a:r>
            <a:r>
              <a:rPr lang="en-US" altLang="zh-CN" sz="2200" dirty="0"/>
              <a:t>", "</a:t>
            </a:r>
            <a:r>
              <a:rPr lang="en-US" altLang="zh-CN" sz="2200" dirty="0" err="1"/>
              <a:t>lyr</a:t>
            </a:r>
            <a:r>
              <a:rPr lang="en-US" altLang="zh-CN" sz="2200" dirty="0"/>
              <a:t>")</a:t>
            </a:r>
          </a:p>
          <a:p>
            <a:r>
              <a:rPr lang="en-US" altLang="zh-CN" sz="2200" dirty="0"/>
              <a:t>        </a:t>
            </a:r>
            <a:r>
              <a:rPr lang="en-US" altLang="zh-CN" sz="2200" dirty="0" err="1"/>
              <a:t>featureLayer</a:t>
            </a:r>
            <a:r>
              <a:rPr lang="en-US" altLang="zh-CN" sz="2200" dirty="0"/>
              <a:t> = </a:t>
            </a:r>
            <a:r>
              <a:rPr lang="en-US" altLang="zh-CN" sz="2200" dirty="0" err="1"/>
              <a:t>arcpy.mapping.Layer</a:t>
            </a:r>
            <a:r>
              <a:rPr lang="en-US" altLang="zh-CN" sz="2200" dirty="0"/>
              <a:t>("</a:t>
            </a:r>
            <a:r>
              <a:rPr lang="en-US" altLang="zh-CN" sz="2200" dirty="0" err="1"/>
              <a:t>lyr</a:t>
            </a:r>
            <a:r>
              <a:rPr lang="en-US" altLang="zh-CN" sz="2200" dirty="0"/>
              <a:t>")</a:t>
            </a:r>
          </a:p>
          <a:p>
            <a:r>
              <a:rPr lang="en-US" altLang="zh-CN" sz="2200" dirty="0"/>
              <a:t>        featureLayer.name = "clip"</a:t>
            </a:r>
          </a:p>
          <a:p>
            <a:r>
              <a:rPr lang="en-US" altLang="zh-CN" sz="2200" dirty="0"/>
              <a:t>        </a:t>
            </a:r>
            <a:r>
              <a:rPr lang="en-US" altLang="zh-CN" sz="2200" dirty="0" err="1"/>
              <a:t>arcpy.mapping.AddLayer</a:t>
            </a:r>
            <a:r>
              <a:rPr lang="en-US" altLang="zh-CN" sz="2200" dirty="0"/>
              <a:t>(</a:t>
            </a:r>
            <a:r>
              <a:rPr lang="en-US" altLang="zh-CN" sz="2200" dirty="0" err="1"/>
              <a:t>df</a:t>
            </a:r>
            <a:r>
              <a:rPr lang="en-US" altLang="zh-CN" sz="2200" dirty="0"/>
              <a:t>, </a:t>
            </a:r>
            <a:r>
              <a:rPr lang="en-US" altLang="zh-CN" sz="2200" dirty="0" err="1"/>
              <a:t>featureLayer</a:t>
            </a:r>
            <a:r>
              <a:rPr lang="en-US" altLang="zh-CN" sz="2200" dirty="0"/>
              <a:t>)</a:t>
            </a:r>
          </a:p>
          <a:p>
            <a:r>
              <a:rPr lang="en-US" altLang="zh-CN" sz="2200" dirty="0"/>
              <a:t>        </a:t>
            </a:r>
            <a:r>
              <a:rPr lang="en-US" altLang="zh-CN" sz="2200" dirty="0" err="1"/>
              <a:t>arcpy.RefreshTOC</a:t>
            </a:r>
            <a:r>
              <a:rPr lang="en-US" altLang="zh-CN" sz="2200" dirty="0"/>
              <a:t>()</a:t>
            </a:r>
            <a:endParaRPr lang="zh-CN" altLang="en-US" sz="2200" dirty="0"/>
          </a:p>
        </p:txBody>
      </p:sp>
      <p:sp>
        <p:nvSpPr>
          <p:cNvPr id="3" name="TextBox 2"/>
          <p:cNvSpPr txBox="1"/>
          <p:nvPr/>
        </p:nvSpPr>
        <p:spPr>
          <a:xfrm>
            <a:off x="2843808" y="5985978"/>
            <a:ext cx="2952328" cy="461665"/>
          </a:xfrm>
          <a:prstGeom prst="rect">
            <a:avLst/>
          </a:prstGeom>
          <a:noFill/>
        </p:spPr>
        <p:txBody>
          <a:bodyPr wrap="square" rtlCol="0">
            <a:spAutoFit/>
          </a:bodyPr>
          <a:lstStyle/>
          <a:p>
            <a:r>
              <a:rPr lang="zh-CN" altLang="en-US" sz="2400" dirty="0" smtClean="0"/>
              <a:t>切割按钮响应函数</a:t>
            </a:r>
            <a:endParaRPr lang="zh-CN" altLang="en-US" sz="2400" dirty="0"/>
          </a:p>
        </p:txBody>
      </p:sp>
    </p:spTree>
    <p:extLst>
      <p:ext uri="{BB962C8B-B14F-4D97-AF65-F5344CB8AC3E}">
        <p14:creationId xmlns:p14="http://schemas.microsoft.com/office/powerpoint/2010/main" val="78220135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演示</a:t>
            </a:r>
            <a:r>
              <a:rPr lang="en-US" altLang="zh-CN" dirty="0" smtClean="0"/>
              <a:t>4</a:t>
            </a:r>
            <a:r>
              <a:rPr lang="zh-CN" altLang="en-US" dirty="0" smtClean="0"/>
              <a:t>：加载</a:t>
            </a:r>
            <a:r>
              <a:rPr lang="en-US" altLang="zh-CN" dirty="0" smtClean="0"/>
              <a:t>add-in</a:t>
            </a:r>
            <a:r>
              <a:rPr lang="zh-CN" altLang="en-US" dirty="0" smtClean="0"/>
              <a:t>中的数据。</a:t>
            </a:r>
            <a:endParaRPr lang="en-US" altLang="zh-CN" dirty="0" smtClean="0"/>
          </a:p>
          <a:p>
            <a:pPr lvl="1"/>
            <a:r>
              <a:rPr lang="zh-CN" altLang="en-US" dirty="0" smtClean="0"/>
              <a:t>新建一个</a:t>
            </a:r>
            <a:r>
              <a:rPr lang="en-US" altLang="zh-CN" dirty="0" err="1" smtClean="0"/>
              <a:t>addLayer</a:t>
            </a:r>
            <a:r>
              <a:rPr lang="zh-CN" altLang="en-US" dirty="0" smtClean="0"/>
              <a:t>工具条，增加一个菜单（名称为“加载图层”），菜单下增加三个按钮，名称分别为</a:t>
            </a:r>
            <a:r>
              <a:rPr lang="zh-CN" altLang="en-US" dirty="0" smtClean="0"/>
              <a:t>：</a:t>
            </a:r>
            <a:r>
              <a:rPr lang="zh-CN" altLang="en-US" dirty="0"/>
              <a:t>道路</a:t>
            </a:r>
            <a:r>
              <a:rPr lang="zh-CN" altLang="en-US" dirty="0" smtClean="0"/>
              <a:t>、</a:t>
            </a:r>
            <a:r>
              <a:rPr lang="zh-CN" altLang="en-US" dirty="0" smtClean="0"/>
              <a:t>绿地和河流，点击按钮将加载相应数据，数据存放在</a:t>
            </a:r>
            <a:r>
              <a:rPr lang="en-US" altLang="zh-CN" dirty="0" smtClean="0"/>
              <a:t>add-in</a:t>
            </a:r>
            <a:r>
              <a:rPr lang="zh-CN" altLang="en-US" dirty="0" smtClean="0"/>
              <a:t>的</a:t>
            </a:r>
            <a:r>
              <a:rPr lang="en-US" altLang="zh-CN" dirty="0" smtClean="0"/>
              <a:t>install</a:t>
            </a:r>
            <a:r>
              <a:rPr lang="zh-CN" altLang="en-US" dirty="0" smtClean="0"/>
              <a:t>文件夹中的</a:t>
            </a:r>
            <a:r>
              <a:rPr lang="en-US" altLang="zh-CN" dirty="0" smtClean="0"/>
              <a:t>data</a:t>
            </a:r>
            <a:r>
              <a:rPr lang="zh-CN" altLang="en-US" dirty="0" smtClean="0"/>
              <a:t>目录下，随</a:t>
            </a:r>
            <a:r>
              <a:rPr lang="en-US" altLang="zh-CN" dirty="0" smtClean="0"/>
              <a:t>add-in</a:t>
            </a:r>
            <a:r>
              <a:rPr lang="zh-CN" altLang="en-US" dirty="0" smtClean="0"/>
              <a:t>一起共享。</a:t>
            </a:r>
            <a:endParaRPr lang="zh-CN" altLang="en-US" dirty="0"/>
          </a:p>
        </p:txBody>
      </p:sp>
    </p:spTree>
    <p:extLst>
      <p:ext uri="{BB962C8B-B14F-4D97-AF65-F5344CB8AC3E}">
        <p14:creationId xmlns:p14="http://schemas.microsoft.com/office/powerpoint/2010/main" val="350940591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96752"/>
            <a:ext cx="8229600" cy="4929411"/>
          </a:xfrm>
        </p:spPr>
        <p:txBody>
          <a:bodyPr/>
          <a:lstStyle/>
          <a:p>
            <a:pPr lvl="1"/>
            <a:r>
              <a:rPr lang="zh-CN" altLang="en-US" dirty="0" smtClean="0"/>
              <a:t>利用</a:t>
            </a:r>
            <a:r>
              <a:rPr lang="en-US" altLang="zh-CN" dirty="0"/>
              <a:t>python </a:t>
            </a:r>
            <a:r>
              <a:rPr lang="en-US" altLang="zh-CN" dirty="0" smtClean="0"/>
              <a:t>add-in</a:t>
            </a:r>
            <a:r>
              <a:rPr lang="zh-CN" altLang="en-US" dirty="0" smtClean="0"/>
              <a:t>向导产生</a:t>
            </a:r>
            <a:r>
              <a:rPr lang="en-US" altLang="zh-CN" dirty="0"/>
              <a:t>add-in</a:t>
            </a:r>
            <a:r>
              <a:rPr lang="zh-CN" altLang="en-US" dirty="0" smtClean="0"/>
              <a:t>框架后，在</a:t>
            </a:r>
            <a:r>
              <a:rPr lang="en-US" altLang="zh-CN" dirty="0"/>
              <a:t>add-in</a:t>
            </a:r>
            <a:r>
              <a:rPr lang="zh-CN" altLang="en-US" dirty="0"/>
              <a:t>的</a:t>
            </a:r>
            <a:r>
              <a:rPr lang="en-US" altLang="zh-CN" dirty="0"/>
              <a:t>install</a:t>
            </a:r>
            <a:r>
              <a:rPr lang="zh-CN" altLang="en-US" dirty="0"/>
              <a:t>文件夹</a:t>
            </a:r>
            <a:r>
              <a:rPr lang="zh-CN" altLang="en-US" dirty="0" smtClean="0"/>
              <a:t>中新建</a:t>
            </a:r>
            <a:r>
              <a:rPr lang="en-US" altLang="zh-CN" dirty="0" smtClean="0"/>
              <a:t>data</a:t>
            </a:r>
            <a:r>
              <a:rPr lang="zh-CN" altLang="en-US" dirty="0" smtClean="0"/>
              <a:t>目录，并把相应数据拷贝到该目录下。</a:t>
            </a:r>
            <a:endParaRPr lang="en-US" altLang="zh-CN" dirty="0" smtClean="0"/>
          </a:p>
          <a:p>
            <a:pPr lvl="1"/>
            <a:r>
              <a:rPr lang="zh-CN" altLang="en-US" dirty="0" smtClean="0"/>
              <a:t>由于</a:t>
            </a:r>
            <a:r>
              <a:rPr lang="en-US" altLang="zh-CN" dirty="0" smtClean="0"/>
              <a:t>add-in</a:t>
            </a:r>
            <a:r>
              <a:rPr lang="zh-CN" altLang="en-US" dirty="0" smtClean="0"/>
              <a:t>在其它机器安装的路径是不确定的，所以要通过</a:t>
            </a:r>
            <a:r>
              <a:rPr lang="en-US" altLang="zh-CN" dirty="0" err="1" smtClean="0"/>
              <a:t>os.path.dirname</a:t>
            </a:r>
            <a:r>
              <a:rPr lang="en-US" altLang="zh-CN" dirty="0"/>
              <a:t>(__file</a:t>
            </a:r>
            <a:r>
              <a:rPr lang="en-US" altLang="zh-CN" dirty="0" smtClean="0"/>
              <a:t>__)</a:t>
            </a:r>
            <a:r>
              <a:rPr lang="zh-CN" altLang="en-US" dirty="0" smtClean="0"/>
              <a:t>语句确定安装后</a:t>
            </a:r>
            <a:r>
              <a:rPr lang="en-US" altLang="zh-CN" dirty="0" smtClean="0"/>
              <a:t>add-in python</a:t>
            </a:r>
            <a:r>
              <a:rPr lang="zh-CN" altLang="en-US" dirty="0" smtClean="0"/>
              <a:t>模块的路径，根据该路径再确定数据路径。</a:t>
            </a:r>
            <a:endParaRPr lang="en-US" altLang="zh-CN" dirty="0" smtClean="0"/>
          </a:p>
          <a:p>
            <a:pPr lvl="1"/>
            <a:r>
              <a:rPr lang="en-US" altLang="zh-CN" dirty="0"/>
              <a:t> </a:t>
            </a:r>
            <a:r>
              <a:rPr lang="zh-CN" altLang="en-US" dirty="0" smtClean="0"/>
              <a:t>利用</a:t>
            </a:r>
            <a:r>
              <a:rPr lang="en-US" altLang="zh-CN" dirty="0" err="1" smtClean="0"/>
              <a:t>MakeFeatureLayer</a:t>
            </a:r>
            <a:r>
              <a:rPr lang="zh-CN" altLang="en-US" dirty="0" smtClean="0"/>
              <a:t>工具产生图层后，会同时加载该图层。</a:t>
            </a:r>
            <a:endParaRPr lang="en-US" altLang="zh-CN" dirty="0" smtClean="0"/>
          </a:p>
          <a:p>
            <a:pPr lvl="1"/>
            <a:endParaRPr lang="zh-CN" altLang="en-US" dirty="0"/>
          </a:p>
        </p:txBody>
      </p:sp>
    </p:spTree>
    <p:extLst>
      <p:ext uri="{BB962C8B-B14F-4D97-AF65-F5344CB8AC3E}">
        <p14:creationId xmlns:p14="http://schemas.microsoft.com/office/powerpoint/2010/main" val="348449540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9512" y="1052736"/>
            <a:ext cx="8748464" cy="4154984"/>
          </a:xfrm>
          <a:prstGeom prst="rect">
            <a:avLst/>
          </a:prstGeom>
        </p:spPr>
        <p:txBody>
          <a:bodyPr wrap="square">
            <a:spAutoFit/>
          </a:bodyPr>
          <a:lstStyle/>
          <a:p>
            <a:r>
              <a:rPr lang="en-US" altLang="zh-CN" sz="2200" dirty="0"/>
              <a:t>import </a:t>
            </a:r>
            <a:r>
              <a:rPr lang="en-US" altLang="zh-CN" sz="2200" dirty="0" err="1"/>
              <a:t>arcpy</a:t>
            </a:r>
            <a:endParaRPr lang="en-US" altLang="zh-CN" sz="2200" dirty="0"/>
          </a:p>
          <a:p>
            <a:r>
              <a:rPr lang="en-US" altLang="zh-CN" sz="2200" dirty="0"/>
              <a:t>import </a:t>
            </a:r>
            <a:r>
              <a:rPr lang="en-US" altLang="zh-CN" sz="2200" dirty="0" err="1"/>
              <a:t>pythonaddins</a:t>
            </a:r>
            <a:endParaRPr lang="en-US" altLang="zh-CN" sz="2200" dirty="0"/>
          </a:p>
          <a:p>
            <a:r>
              <a:rPr lang="en-US" altLang="zh-CN" sz="2200" dirty="0" err="1"/>
              <a:t>arcpy.env.overwriteOutput</a:t>
            </a:r>
            <a:r>
              <a:rPr lang="en-US" altLang="zh-CN" sz="2200" dirty="0"/>
              <a:t> = True</a:t>
            </a:r>
          </a:p>
          <a:p>
            <a:r>
              <a:rPr lang="en-US" altLang="zh-CN" sz="2200" dirty="0"/>
              <a:t>class ButtonClass1(object):</a:t>
            </a:r>
          </a:p>
          <a:p>
            <a:r>
              <a:rPr lang="en-US" altLang="zh-CN" sz="2200" dirty="0"/>
              <a:t>    """Implementation for </a:t>
            </a:r>
            <a:r>
              <a:rPr lang="en-US" altLang="zh-CN" sz="2200" dirty="0" err="1"/>
              <a:t>addLayer_addin.button</a:t>
            </a:r>
            <a:r>
              <a:rPr lang="en-US" altLang="zh-CN" sz="2200" dirty="0"/>
              <a:t> (Button</a:t>
            </a:r>
            <a:r>
              <a:rPr lang="en-US" altLang="zh-CN" sz="2200" dirty="0" smtClean="0"/>
              <a:t>)"""</a:t>
            </a:r>
            <a:endParaRPr lang="en-US" altLang="zh-CN" sz="2200" dirty="0"/>
          </a:p>
          <a:p>
            <a:r>
              <a:rPr lang="en-US" altLang="zh-CN" sz="2200" dirty="0"/>
              <a:t>    </a:t>
            </a:r>
            <a:r>
              <a:rPr lang="en-US" altLang="zh-CN" sz="2200" dirty="0" err="1"/>
              <a:t>def</a:t>
            </a:r>
            <a:r>
              <a:rPr lang="en-US" altLang="zh-CN" sz="2200" dirty="0"/>
              <a:t> </a:t>
            </a:r>
            <a:r>
              <a:rPr lang="en-US" altLang="zh-CN" sz="2200" dirty="0" err="1"/>
              <a:t>onClick</a:t>
            </a:r>
            <a:r>
              <a:rPr lang="en-US" altLang="zh-CN" sz="2200" dirty="0"/>
              <a:t>(self):</a:t>
            </a:r>
          </a:p>
          <a:p>
            <a:r>
              <a:rPr lang="en-US" altLang="zh-CN" sz="2200" dirty="0"/>
              <a:t>        import </a:t>
            </a:r>
            <a:r>
              <a:rPr lang="en-US" altLang="zh-CN" sz="2200" dirty="0" err="1"/>
              <a:t>os.path</a:t>
            </a:r>
            <a:endParaRPr lang="en-US" altLang="zh-CN" sz="2200" dirty="0"/>
          </a:p>
          <a:p>
            <a:r>
              <a:rPr lang="en-US" altLang="zh-CN" sz="2200" dirty="0"/>
              <a:t>        </a:t>
            </a:r>
            <a:r>
              <a:rPr lang="en-US" altLang="zh-CN" sz="2200" dirty="0" err="1"/>
              <a:t>mxd</a:t>
            </a:r>
            <a:r>
              <a:rPr lang="en-US" altLang="zh-CN" sz="2200" dirty="0"/>
              <a:t> = </a:t>
            </a:r>
            <a:r>
              <a:rPr lang="en-US" altLang="zh-CN" sz="2200" dirty="0" err="1"/>
              <a:t>arcpy.mapping.MapDocument</a:t>
            </a:r>
            <a:r>
              <a:rPr lang="en-US" altLang="zh-CN" sz="2200" dirty="0"/>
              <a:t>("CURRENT")</a:t>
            </a:r>
          </a:p>
          <a:p>
            <a:r>
              <a:rPr lang="en-US" altLang="zh-CN" sz="2200" dirty="0"/>
              <a:t>        </a:t>
            </a:r>
            <a:r>
              <a:rPr lang="en-US" altLang="zh-CN" sz="2200" dirty="0" err="1"/>
              <a:t>df</a:t>
            </a:r>
            <a:r>
              <a:rPr lang="en-US" altLang="zh-CN" sz="2200" dirty="0"/>
              <a:t> = </a:t>
            </a:r>
            <a:r>
              <a:rPr lang="en-US" altLang="zh-CN" sz="2200" dirty="0" err="1"/>
              <a:t>arcpy.mapping.ListDataFrames</a:t>
            </a:r>
            <a:r>
              <a:rPr lang="en-US" altLang="zh-CN" sz="2200" dirty="0"/>
              <a:t>(</a:t>
            </a:r>
            <a:r>
              <a:rPr lang="en-US" altLang="zh-CN" sz="2200" dirty="0" err="1"/>
              <a:t>mxd</a:t>
            </a:r>
            <a:r>
              <a:rPr lang="en-US" altLang="zh-CN" sz="2200" dirty="0"/>
              <a:t>)[0]</a:t>
            </a:r>
          </a:p>
          <a:p>
            <a:r>
              <a:rPr lang="en-US" altLang="zh-CN" sz="2200" dirty="0"/>
              <a:t>        </a:t>
            </a:r>
            <a:r>
              <a:rPr lang="en-US" altLang="zh-CN" sz="2200" dirty="0" err="1"/>
              <a:t>shp</a:t>
            </a:r>
            <a:r>
              <a:rPr lang="en-US" altLang="zh-CN" sz="2200" dirty="0"/>
              <a:t> = </a:t>
            </a:r>
            <a:r>
              <a:rPr lang="en-US" altLang="zh-CN" sz="2200" dirty="0" err="1"/>
              <a:t>os.path.join</a:t>
            </a:r>
            <a:r>
              <a:rPr lang="en-US" altLang="zh-CN" sz="2200" dirty="0"/>
              <a:t>(</a:t>
            </a:r>
            <a:r>
              <a:rPr lang="en-US" altLang="zh-CN" sz="2200" dirty="0" err="1"/>
              <a:t>os.path.dirname</a:t>
            </a:r>
            <a:r>
              <a:rPr lang="en-US" altLang="zh-CN" sz="2200" dirty="0"/>
              <a:t>(__file__), "data</a:t>
            </a:r>
            <a:r>
              <a:rPr lang="en-US" altLang="zh-CN" sz="2200" dirty="0" smtClean="0"/>
              <a:t>\\</a:t>
            </a:r>
            <a:r>
              <a:rPr lang="en-US" altLang="zh-CN" sz="2200" dirty="0" err="1"/>
              <a:t>roads</a:t>
            </a:r>
            <a:r>
              <a:rPr lang="en-US" altLang="zh-CN" sz="2200" dirty="0" err="1" smtClean="0"/>
              <a:t>.shp</a:t>
            </a:r>
            <a:r>
              <a:rPr lang="en-US" altLang="zh-CN" sz="2200" dirty="0"/>
              <a:t>")</a:t>
            </a:r>
          </a:p>
          <a:p>
            <a:r>
              <a:rPr lang="en-US" altLang="zh-CN" sz="2200" dirty="0"/>
              <a:t>        </a:t>
            </a:r>
            <a:r>
              <a:rPr lang="en-US" altLang="zh-CN" sz="2200" dirty="0" err="1"/>
              <a:t>arcpy.MakeFeatureLayer_management</a:t>
            </a:r>
            <a:r>
              <a:rPr lang="en-US" altLang="zh-CN" sz="2200" dirty="0"/>
              <a:t> (</a:t>
            </a:r>
            <a:r>
              <a:rPr lang="en-US" altLang="zh-CN" sz="2200" dirty="0" err="1"/>
              <a:t>shp</a:t>
            </a:r>
            <a:r>
              <a:rPr lang="en-US" altLang="zh-CN" sz="2200" dirty="0"/>
              <a:t>, </a:t>
            </a:r>
            <a:r>
              <a:rPr lang="en-US" altLang="zh-CN" sz="2200" dirty="0" smtClean="0"/>
              <a:t>“</a:t>
            </a:r>
            <a:r>
              <a:rPr lang="en-US" altLang="zh-CN" sz="2200" dirty="0" smtClean="0"/>
              <a:t>roads</a:t>
            </a:r>
            <a:r>
              <a:rPr lang="en-US" altLang="zh-CN" sz="2200" dirty="0" smtClean="0"/>
              <a:t>")</a:t>
            </a:r>
            <a:endParaRPr lang="en-US" altLang="zh-CN" sz="2200" dirty="0"/>
          </a:p>
          <a:p>
            <a:r>
              <a:rPr lang="en-US" altLang="zh-CN" sz="2200" dirty="0"/>
              <a:t>        </a:t>
            </a:r>
            <a:r>
              <a:rPr lang="en-US" altLang="zh-CN" sz="2200" dirty="0" err="1"/>
              <a:t>arcpy.RefreshTOC</a:t>
            </a:r>
            <a:r>
              <a:rPr lang="en-US" altLang="zh-CN" sz="2200" dirty="0"/>
              <a:t>()</a:t>
            </a:r>
            <a:endParaRPr lang="zh-CN" altLang="en-US" sz="2200" dirty="0"/>
          </a:p>
        </p:txBody>
      </p:sp>
    </p:spTree>
    <p:extLst>
      <p:ext uri="{BB962C8B-B14F-4D97-AF65-F5344CB8AC3E}">
        <p14:creationId xmlns:p14="http://schemas.microsoft.com/office/powerpoint/2010/main" val="323114345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306" y="1484784"/>
            <a:ext cx="8280920" cy="3139321"/>
          </a:xfrm>
          <a:prstGeom prst="rect">
            <a:avLst/>
          </a:prstGeom>
        </p:spPr>
        <p:txBody>
          <a:bodyPr wrap="square">
            <a:spAutoFit/>
          </a:bodyPr>
          <a:lstStyle/>
          <a:p>
            <a:r>
              <a:rPr lang="en-US" altLang="zh-CN" sz="2200" dirty="0"/>
              <a:t>class ButtonClass2(object):</a:t>
            </a:r>
          </a:p>
          <a:p>
            <a:r>
              <a:rPr lang="en-US" altLang="zh-CN" sz="2200" dirty="0"/>
              <a:t>    """Implementation for addLayer_addin.button_1 (Button</a:t>
            </a:r>
            <a:r>
              <a:rPr lang="en-US" altLang="zh-CN" sz="2200" dirty="0" smtClean="0"/>
              <a:t>)"""</a:t>
            </a:r>
            <a:endParaRPr lang="en-US" altLang="zh-CN" sz="2200" dirty="0"/>
          </a:p>
          <a:p>
            <a:r>
              <a:rPr lang="en-US" altLang="zh-CN" sz="2200" dirty="0"/>
              <a:t>    </a:t>
            </a:r>
            <a:r>
              <a:rPr lang="en-US" altLang="zh-CN" sz="2200" dirty="0" err="1"/>
              <a:t>def</a:t>
            </a:r>
            <a:r>
              <a:rPr lang="en-US" altLang="zh-CN" sz="2200" dirty="0"/>
              <a:t> </a:t>
            </a:r>
            <a:r>
              <a:rPr lang="en-US" altLang="zh-CN" sz="2200" dirty="0" err="1"/>
              <a:t>onClick</a:t>
            </a:r>
            <a:r>
              <a:rPr lang="en-US" altLang="zh-CN" sz="2200" dirty="0"/>
              <a:t>(self):</a:t>
            </a:r>
          </a:p>
          <a:p>
            <a:r>
              <a:rPr lang="en-US" altLang="zh-CN" sz="2200" dirty="0"/>
              <a:t>        import </a:t>
            </a:r>
            <a:r>
              <a:rPr lang="en-US" altLang="zh-CN" sz="2200" dirty="0" err="1"/>
              <a:t>os.path</a:t>
            </a:r>
            <a:endParaRPr lang="en-US" altLang="zh-CN" sz="2200" dirty="0"/>
          </a:p>
          <a:p>
            <a:r>
              <a:rPr lang="en-US" altLang="zh-CN" sz="2200" dirty="0"/>
              <a:t>        </a:t>
            </a:r>
            <a:r>
              <a:rPr lang="en-US" altLang="zh-CN" sz="2200" dirty="0" err="1"/>
              <a:t>mxd</a:t>
            </a:r>
            <a:r>
              <a:rPr lang="en-US" altLang="zh-CN" sz="2200" dirty="0"/>
              <a:t> = </a:t>
            </a:r>
            <a:r>
              <a:rPr lang="en-US" altLang="zh-CN" sz="2200" dirty="0" err="1"/>
              <a:t>arcpy.mapping.MapDocument</a:t>
            </a:r>
            <a:r>
              <a:rPr lang="en-US" altLang="zh-CN" sz="2200" dirty="0"/>
              <a:t>("CURRENT")</a:t>
            </a:r>
          </a:p>
          <a:p>
            <a:r>
              <a:rPr lang="en-US" altLang="zh-CN" sz="2200" dirty="0"/>
              <a:t>        </a:t>
            </a:r>
            <a:r>
              <a:rPr lang="en-US" altLang="zh-CN" sz="2200" dirty="0" err="1"/>
              <a:t>df</a:t>
            </a:r>
            <a:r>
              <a:rPr lang="en-US" altLang="zh-CN" sz="2200" dirty="0"/>
              <a:t> = </a:t>
            </a:r>
            <a:r>
              <a:rPr lang="en-US" altLang="zh-CN" sz="2200" dirty="0" err="1"/>
              <a:t>arcpy.mapping.ListDataFrames</a:t>
            </a:r>
            <a:r>
              <a:rPr lang="en-US" altLang="zh-CN" sz="2200" dirty="0"/>
              <a:t>(</a:t>
            </a:r>
            <a:r>
              <a:rPr lang="en-US" altLang="zh-CN" sz="2200" dirty="0" err="1"/>
              <a:t>mxd</a:t>
            </a:r>
            <a:r>
              <a:rPr lang="en-US" altLang="zh-CN" sz="2200" dirty="0"/>
              <a:t>)[0]</a:t>
            </a:r>
          </a:p>
          <a:p>
            <a:r>
              <a:rPr lang="en-US" altLang="zh-CN" sz="2200" dirty="0"/>
              <a:t>        </a:t>
            </a:r>
            <a:r>
              <a:rPr lang="en-US" altLang="zh-CN" sz="2200" dirty="0" err="1"/>
              <a:t>shp</a:t>
            </a:r>
            <a:r>
              <a:rPr lang="en-US" altLang="zh-CN" sz="2200" dirty="0"/>
              <a:t> = </a:t>
            </a:r>
            <a:r>
              <a:rPr lang="en-US" altLang="zh-CN" sz="2200" dirty="0" err="1"/>
              <a:t>os.path.join</a:t>
            </a:r>
            <a:r>
              <a:rPr lang="en-US" altLang="zh-CN" sz="2200" dirty="0"/>
              <a:t>(</a:t>
            </a:r>
            <a:r>
              <a:rPr lang="en-US" altLang="zh-CN" sz="2200" dirty="0" err="1"/>
              <a:t>os.path.dirname</a:t>
            </a:r>
            <a:r>
              <a:rPr lang="en-US" altLang="zh-CN" sz="2200" dirty="0"/>
              <a:t>(__file__), "data\\</a:t>
            </a:r>
            <a:r>
              <a:rPr lang="en-US" altLang="zh-CN" sz="2200" dirty="0" err="1" smtClean="0"/>
              <a:t>greens.shp</a:t>
            </a:r>
            <a:r>
              <a:rPr lang="en-US" altLang="zh-CN" sz="2200" dirty="0"/>
              <a:t>")</a:t>
            </a:r>
          </a:p>
          <a:p>
            <a:r>
              <a:rPr lang="en-US" altLang="zh-CN" sz="2200" dirty="0"/>
              <a:t>        </a:t>
            </a:r>
            <a:r>
              <a:rPr lang="en-US" altLang="zh-CN" sz="2200" dirty="0" err="1"/>
              <a:t>arcpy.MakeFeatureLayer_management</a:t>
            </a:r>
            <a:r>
              <a:rPr lang="en-US" altLang="zh-CN" sz="2200" dirty="0"/>
              <a:t> (</a:t>
            </a:r>
            <a:r>
              <a:rPr lang="en-US" altLang="zh-CN" sz="2200" dirty="0" err="1"/>
              <a:t>shp</a:t>
            </a:r>
            <a:r>
              <a:rPr lang="en-US" altLang="zh-CN" sz="2200" dirty="0"/>
              <a:t>, "</a:t>
            </a:r>
            <a:r>
              <a:rPr lang="en-US" altLang="zh-CN" sz="2200" dirty="0" smtClean="0"/>
              <a:t>greens")</a:t>
            </a:r>
            <a:endParaRPr lang="en-US" altLang="zh-CN" sz="2200" dirty="0"/>
          </a:p>
          <a:p>
            <a:r>
              <a:rPr lang="en-US" altLang="zh-CN" sz="2200" dirty="0"/>
              <a:t>        </a:t>
            </a:r>
            <a:r>
              <a:rPr lang="en-US" altLang="zh-CN" sz="2200" dirty="0" err="1"/>
              <a:t>arcpy.RefreshTOC</a:t>
            </a:r>
            <a:r>
              <a:rPr lang="en-US" altLang="zh-CN" sz="2200" dirty="0"/>
              <a:t>()</a:t>
            </a:r>
            <a:endParaRPr lang="zh-CN" altLang="en-US" sz="2200" dirty="0"/>
          </a:p>
        </p:txBody>
      </p:sp>
    </p:spTree>
    <p:extLst>
      <p:ext uri="{BB962C8B-B14F-4D97-AF65-F5344CB8AC3E}">
        <p14:creationId xmlns:p14="http://schemas.microsoft.com/office/powerpoint/2010/main" val="144150186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0572" y="1484784"/>
            <a:ext cx="8712968" cy="3139321"/>
          </a:xfrm>
          <a:prstGeom prst="rect">
            <a:avLst/>
          </a:prstGeom>
        </p:spPr>
        <p:txBody>
          <a:bodyPr wrap="square">
            <a:spAutoFit/>
          </a:bodyPr>
          <a:lstStyle/>
          <a:p>
            <a:r>
              <a:rPr lang="en-US" altLang="zh-CN" sz="2200" dirty="0"/>
              <a:t>class ButtonClass3(object):</a:t>
            </a:r>
          </a:p>
          <a:p>
            <a:r>
              <a:rPr lang="en-US" altLang="zh-CN" sz="2200" dirty="0"/>
              <a:t>    """Implementation for addLayer_addin.button_2 (Button</a:t>
            </a:r>
            <a:r>
              <a:rPr lang="en-US" altLang="zh-CN" sz="2200" dirty="0" smtClean="0"/>
              <a:t>)"""</a:t>
            </a:r>
            <a:endParaRPr lang="en-US" altLang="zh-CN" sz="2200" dirty="0"/>
          </a:p>
          <a:p>
            <a:r>
              <a:rPr lang="en-US" altLang="zh-CN" sz="2200" dirty="0"/>
              <a:t>    </a:t>
            </a:r>
            <a:r>
              <a:rPr lang="en-US" altLang="zh-CN" sz="2200" dirty="0" err="1"/>
              <a:t>def</a:t>
            </a:r>
            <a:r>
              <a:rPr lang="en-US" altLang="zh-CN" sz="2200" dirty="0"/>
              <a:t> </a:t>
            </a:r>
            <a:r>
              <a:rPr lang="en-US" altLang="zh-CN" sz="2200" dirty="0" err="1"/>
              <a:t>onClick</a:t>
            </a:r>
            <a:r>
              <a:rPr lang="en-US" altLang="zh-CN" sz="2200" dirty="0"/>
              <a:t>(self):</a:t>
            </a:r>
          </a:p>
          <a:p>
            <a:r>
              <a:rPr lang="en-US" altLang="zh-CN" sz="2200" dirty="0"/>
              <a:t>        import </a:t>
            </a:r>
            <a:r>
              <a:rPr lang="en-US" altLang="zh-CN" sz="2200" dirty="0" err="1"/>
              <a:t>os.path</a:t>
            </a:r>
            <a:endParaRPr lang="en-US" altLang="zh-CN" sz="2200" dirty="0"/>
          </a:p>
          <a:p>
            <a:r>
              <a:rPr lang="en-US" altLang="zh-CN" sz="2200" dirty="0"/>
              <a:t>        </a:t>
            </a:r>
            <a:r>
              <a:rPr lang="en-US" altLang="zh-CN" sz="2200" dirty="0" err="1"/>
              <a:t>mxd</a:t>
            </a:r>
            <a:r>
              <a:rPr lang="en-US" altLang="zh-CN" sz="2200" dirty="0"/>
              <a:t> = </a:t>
            </a:r>
            <a:r>
              <a:rPr lang="en-US" altLang="zh-CN" sz="2200" dirty="0" err="1"/>
              <a:t>arcpy.mapping.MapDocument</a:t>
            </a:r>
            <a:r>
              <a:rPr lang="en-US" altLang="zh-CN" sz="2200" dirty="0"/>
              <a:t>("CURRENT")</a:t>
            </a:r>
          </a:p>
          <a:p>
            <a:r>
              <a:rPr lang="en-US" altLang="zh-CN" sz="2200" dirty="0"/>
              <a:t>        </a:t>
            </a:r>
            <a:r>
              <a:rPr lang="en-US" altLang="zh-CN" sz="2200" dirty="0" err="1"/>
              <a:t>df</a:t>
            </a:r>
            <a:r>
              <a:rPr lang="en-US" altLang="zh-CN" sz="2200" dirty="0"/>
              <a:t> = </a:t>
            </a:r>
            <a:r>
              <a:rPr lang="en-US" altLang="zh-CN" sz="2200" dirty="0" err="1"/>
              <a:t>arcpy.mapping.ListDataFrames</a:t>
            </a:r>
            <a:r>
              <a:rPr lang="en-US" altLang="zh-CN" sz="2200" dirty="0"/>
              <a:t>(</a:t>
            </a:r>
            <a:r>
              <a:rPr lang="en-US" altLang="zh-CN" sz="2200" dirty="0" err="1"/>
              <a:t>mxd</a:t>
            </a:r>
            <a:r>
              <a:rPr lang="en-US" altLang="zh-CN" sz="2200" dirty="0"/>
              <a:t>)[0]</a:t>
            </a:r>
          </a:p>
          <a:p>
            <a:r>
              <a:rPr lang="en-US" altLang="zh-CN" sz="2200" dirty="0"/>
              <a:t>        </a:t>
            </a:r>
            <a:r>
              <a:rPr lang="en-US" altLang="zh-CN" sz="2200" dirty="0" err="1"/>
              <a:t>shp</a:t>
            </a:r>
            <a:r>
              <a:rPr lang="en-US" altLang="zh-CN" sz="2200" dirty="0"/>
              <a:t> = </a:t>
            </a:r>
            <a:r>
              <a:rPr lang="en-US" altLang="zh-CN" sz="2200" dirty="0" err="1"/>
              <a:t>os.path.join</a:t>
            </a:r>
            <a:r>
              <a:rPr lang="en-US" altLang="zh-CN" sz="2200" dirty="0"/>
              <a:t>(</a:t>
            </a:r>
            <a:r>
              <a:rPr lang="en-US" altLang="zh-CN" sz="2200" dirty="0" err="1"/>
              <a:t>os.path.dirname</a:t>
            </a:r>
            <a:r>
              <a:rPr lang="en-US" altLang="zh-CN" sz="2200" dirty="0"/>
              <a:t>(__file__), "data\\</a:t>
            </a:r>
            <a:r>
              <a:rPr lang="en-US" altLang="zh-CN" sz="2200" dirty="0" err="1" smtClean="0"/>
              <a:t>rivers.shp</a:t>
            </a:r>
            <a:r>
              <a:rPr lang="en-US" altLang="zh-CN" sz="2200" dirty="0"/>
              <a:t>")</a:t>
            </a:r>
          </a:p>
          <a:p>
            <a:r>
              <a:rPr lang="en-US" altLang="zh-CN" sz="2200" dirty="0"/>
              <a:t>        </a:t>
            </a:r>
            <a:r>
              <a:rPr lang="en-US" altLang="zh-CN" sz="2200" dirty="0" err="1"/>
              <a:t>arcpy.MakeFeatureLayer_management</a:t>
            </a:r>
            <a:r>
              <a:rPr lang="en-US" altLang="zh-CN" sz="2200" dirty="0"/>
              <a:t> (</a:t>
            </a:r>
            <a:r>
              <a:rPr lang="en-US" altLang="zh-CN" sz="2200" dirty="0" err="1"/>
              <a:t>shp</a:t>
            </a:r>
            <a:r>
              <a:rPr lang="en-US" altLang="zh-CN" sz="2200" dirty="0"/>
              <a:t>, "</a:t>
            </a:r>
            <a:r>
              <a:rPr lang="en-US" altLang="zh-CN" sz="2200" dirty="0" smtClean="0"/>
              <a:t>rivers")</a:t>
            </a:r>
            <a:endParaRPr lang="en-US" altLang="zh-CN" sz="2200" dirty="0"/>
          </a:p>
          <a:p>
            <a:r>
              <a:rPr lang="en-US" altLang="zh-CN" sz="2200" dirty="0"/>
              <a:t>        </a:t>
            </a:r>
            <a:r>
              <a:rPr lang="en-US" altLang="zh-CN" sz="2200" dirty="0" err="1"/>
              <a:t>arcpy.RefreshTOC</a:t>
            </a:r>
            <a:r>
              <a:rPr lang="en-US" altLang="zh-CN" sz="2200" dirty="0"/>
              <a:t>()</a:t>
            </a:r>
          </a:p>
        </p:txBody>
      </p:sp>
    </p:spTree>
    <p:extLst>
      <p:ext uri="{BB962C8B-B14F-4D97-AF65-F5344CB8AC3E}">
        <p14:creationId xmlns:p14="http://schemas.microsoft.com/office/powerpoint/2010/main" val="438501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1084982"/>
          </a:xfrm>
        </p:spPr>
        <p:txBody>
          <a:bodyPr/>
          <a:lstStyle/>
          <a:p>
            <a:r>
              <a:rPr lang="en-US" altLang="zh-CN" dirty="0" err="1" smtClean="0">
                <a:latin typeface="华文新魏" pitchFamily="2" charset="-122"/>
                <a:ea typeface="华文新魏" pitchFamily="2" charset="-122"/>
              </a:rPr>
              <a:t>ArcPy</a:t>
            </a:r>
            <a:r>
              <a:rPr lang="zh-CN" altLang="en-US" dirty="0" smtClean="0">
                <a:latin typeface="华文新魏" pitchFamily="2" charset="-122"/>
                <a:ea typeface="华文新魏" pitchFamily="2" charset="-122"/>
              </a:rPr>
              <a:t>基本函数</a:t>
            </a:r>
            <a:endParaRPr lang="zh-CN" altLang="en-US" dirty="0">
              <a:latin typeface="华文新魏" pitchFamily="2" charset="-122"/>
              <a:ea typeface="华文新魏" pitchFamily="2" charset="-122"/>
            </a:endParaRPr>
          </a:p>
        </p:txBody>
      </p:sp>
      <p:sp>
        <p:nvSpPr>
          <p:cNvPr id="3" name="内容占位符 2"/>
          <p:cNvSpPr>
            <a:spLocks noGrp="1"/>
          </p:cNvSpPr>
          <p:nvPr>
            <p:ph idx="1"/>
          </p:nvPr>
        </p:nvSpPr>
        <p:spPr/>
        <p:txBody>
          <a:bodyPr/>
          <a:lstStyle/>
          <a:p>
            <a:r>
              <a:rPr lang="en-US" altLang="zh-CN" dirty="0" err="1" smtClean="0"/>
              <a:t>ArcPy</a:t>
            </a:r>
            <a:r>
              <a:rPr lang="zh-CN" altLang="en-US" dirty="0" smtClean="0"/>
              <a:t>提供了很多函数，按类型包括：</a:t>
            </a:r>
            <a:endParaRPr lang="en-US" altLang="zh-CN" dirty="0" smtClean="0"/>
          </a:p>
          <a:p>
            <a:pPr lvl="1"/>
            <a:r>
              <a:rPr lang="zh-CN" altLang="en-US" dirty="0" smtClean="0"/>
              <a:t>环境设置</a:t>
            </a:r>
            <a:endParaRPr lang="en-US" altLang="zh-CN" dirty="0" smtClean="0"/>
          </a:p>
          <a:p>
            <a:pPr lvl="1"/>
            <a:r>
              <a:rPr lang="zh-CN" altLang="en-US" dirty="0" smtClean="0"/>
              <a:t>获取和设置工具参数</a:t>
            </a:r>
            <a:endParaRPr lang="en-US" altLang="zh-CN" dirty="0" smtClean="0"/>
          </a:p>
          <a:p>
            <a:pPr lvl="1"/>
            <a:r>
              <a:rPr lang="zh-CN" altLang="en-US" dirty="0" smtClean="0"/>
              <a:t>信息和错误处理</a:t>
            </a:r>
            <a:endParaRPr lang="en-US" altLang="zh-CN" dirty="0" smtClean="0"/>
          </a:p>
          <a:p>
            <a:pPr lvl="1"/>
            <a:r>
              <a:rPr lang="zh-CN" altLang="en-US" dirty="0" smtClean="0"/>
              <a:t>工具和工具箱</a:t>
            </a:r>
            <a:endParaRPr lang="en-US" altLang="zh-CN" dirty="0" smtClean="0"/>
          </a:p>
          <a:p>
            <a:pPr lvl="1"/>
            <a:r>
              <a:rPr lang="zh-CN" altLang="en-US" dirty="0" smtClean="0"/>
              <a:t>…… </a:t>
            </a:r>
            <a:r>
              <a:rPr lang="zh-CN" altLang="en-US" dirty="0"/>
              <a:t>。</a:t>
            </a:r>
            <a:endParaRPr lang="en-US" altLang="zh-CN" dirty="0" smtClean="0"/>
          </a:p>
          <a:p>
            <a:r>
              <a:rPr lang="zh-CN" altLang="en-US" dirty="0" smtClean="0"/>
              <a:t>这些函数</a:t>
            </a:r>
            <a:r>
              <a:rPr lang="zh-CN" altLang="en-US" dirty="0"/>
              <a:t>可以</a:t>
            </a:r>
            <a:r>
              <a:rPr lang="zh-CN" altLang="en-US" dirty="0" smtClean="0"/>
              <a:t>在</a:t>
            </a:r>
            <a:r>
              <a:rPr lang="en-US" altLang="zh-CN" dirty="0" smtClean="0"/>
              <a:t>ArcGIS</a:t>
            </a:r>
            <a:r>
              <a:rPr lang="zh-CN" altLang="en-US" dirty="0" smtClean="0"/>
              <a:t>帮助中了解具体的使用（</a:t>
            </a:r>
            <a:r>
              <a:rPr lang="en-US" altLang="zh-CN" dirty="0" err="1" smtClean="0"/>
              <a:t>Geoprocessing</a:t>
            </a:r>
            <a:r>
              <a:rPr lang="en-US" altLang="zh-CN" dirty="0" smtClean="0"/>
              <a:t>\</a:t>
            </a:r>
            <a:r>
              <a:rPr lang="en-US" altLang="zh-CN" dirty="0" err="1" smtClean="0"/>
              <a:t>ArcPy</a:t>
            </a:r>
            <a:r>
              <a:rPr lang="en-US" altLang="zh-CN" dirty="0" smtClean="0"/>
              <a:t>\</a:t>
            </a:r>
            <a:r>
              <a:rPr lang="en-US" altLang="zh-CN" dirty="0" err="1" smtClean="0"/>
              <a:t>ArcPy</a:t>
            </a:r>
            <a:r>
              <a:rPr lang="en-US" altLang="zh-CN" dirty="0" smtClean="0"/>
              <a:t> functions</a:t>
            </a:r>
            <a:r>
              <a:rPr lang="zh-CN" altLang="en-US" dirty="0" smtClean="0"/>
              <a:t>）。</a:t>
            </a:r>
            <a:r>
              <a:rPr lang="en-US" altLang="zh-CN" dirty="0" smtClean="0"/>
              <a:t> </a:t>
            </a:r>
            <a:endParaRPr lang="en-US" altLang="zh-CN" dirty="0"/>
          </a:p>
          <a:p>
            <a:endParaRPr lang="zh-CN" altLang="en-US" dirty="0"/>
          </a:p>
        </p:txBody>
      </p:sp>
      <p:sp>
        <p:nvSpPr>
          <p:cNvPr id="4" name="Text Box 8"/>
          <p:cNvSpPr txBox="1">
            <a:spLocks noChangeArrowheads="1"/>
          </p:cNvSpPr>
          <p:nvPr/>
        </p:nvSpPr>
        <p:spPr bwMode="auto">
          <a:xfrm>
            <a:off x="755948" y="332656"/>
            <a:ext cx="647700" cy="9144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spcBef>
                <a:spcPct val="50000"/>
              </a:spcBef>
            </a:pPr>
            <a:r>
              <a:rPr lang="en-US" altLang="zh-CN" sz="5400" b="1" dirty="0"/>
              <a:t>1</a:t>
            </a:r>
          </a:p>
        </p:txBody>
      </p:sp>
    </p:spTree>
    <p:extLst>
      <p:ext uri="{BB962C8B-B14F-4D97-AF65-F5344CB8AC3E}">
        <p14:creationId xmlns:p14="http://schemas.microsoft.com/office/powerpoint/2010/main" val="22623238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7864" y="6164490"/>
            <a:ext cx="2376264" cy="461665"/>
          </a:xfrm>
          <a:prstGeom prst="rect">
            <a:avLst/>
          </a:prstGeom>
          <a:noFill/>
        </p:spPr>
        <p:txBody>
          <a:bodyPr wrap="square" rtlCol="0">
            <a:spAutoFit/>
          </a:bodyPr>
          <a:lstStyle/>
          <a:p>
            <a:r>
              <a:rPr lang="en-US" altLang="zh-CN" sz="2400" dirty="0" err="1" smtClean="0"/>
              <a:t>ArcPy</a:t>
            </a:r>
            <a:r>
              <a:rPr lang="zh-CN" altLang="en-US" sz="2400" dirty="0" smtClean="0"/>
              <a:t>函数列表</a:t>
            </a:r>
            <a:endParaRPr lang="zh-CN" altLang="en-US" sz="24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460" y="476672"/>
            <a:ext cx="8666020" cy="56166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52925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711" y="332656"/>
            <a:ext cx="7920880"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347864" y="6164490"/>
            <a:ext cx="2376264" cy="461665"/>
          </a:xfrm>
          <a:prstGeom prst="rect">
            <a:avLst/>
          </a:prstGeom>
          <a:noFill/>
        </p:spPr>
        <p:txBody>
          <a:bodyPr wrap="square" rtlCol="0">
            <a:spAutoFit/>
          </a:bodyPr>
          <a:lstStyle/>
          <a:p>
            <a:r>
              <a:rPr lang="zh-CN" altLang="en-US" sz="2400" dirty="0" smtClean="0"/>
              <a:t>函数的详细介绍</a:t>
            </a:r>
            <a:endParaRPr lang="zh-CN" altLang="en-US" sz="2400" dirty="0"/>
          </a:p>
        </p:txBody>
      </p:sp>
    </p:spTree>
    <p:extLst>
      <p:ext uri="{BB962C8B-B14F-4D97-AF65-F5344CB8AC3E}">
        <p14:creationId xmlns:p14="http://schemas.microsoft.com/office/powerpoint/2010/main" val="36657018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224" y="490662"/>
            <a:ext cx="3394720" cy="706090"/>
          </a:xfrm>
          <a:solidFill>
            <a:schemeClr val="tx2">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anchor="ctr" anchorCtr="0" compatLnSpc="1">
            <a:prstTxWarp prst="textNoShape">
              <a:avLst/>
            </a:prstTxWarp>
          </a:bodyPr>
          <a:lstStyle/>
          <a:p>
            <a:r>
              <a:rPr lang="zh-CN" altLang="en-US" sz="3600" dirty="0" smtClean="0">
                <a:ea typeface="华文新魏" pitchFamily="2" charset="-122"/>
              </a:rPr>
              <a:t>环境变量函数</a:t>
            </a:r>
            <a:endParaRPr lang="zh-CN" altLang="en-US" sz="3600" dirty="0">
              <a:ea typeface="华文新魏" pitchFamily="2" charset="-122"/>
            </a:endParaRPr>
          </a:p>
        </p:txBody>
      </p:sp>
      <p:sp>
        <p:nvSpPr>
          <p:cNvPr id="3" name="内容占位符 2"/>
          <p:cNvSpPr>
            <a:spLocks noGrp="1"/>
          </p:cNvSpPr>
          <p:nvPr>
            <p:ph idx="1"/>
          </p:nvPr>
        </p:nvSpPr>
        <p:spPr/>
        <p:txBody>
          <a:bodyPr/>
          <a:lstStyle/>
          <a:p>
            <a:r>
              <a:rPr lang="zh-CN" altLang="en-US" dirty="0" smtClean="0"/>
              <a:t>在工具运行中，会涉及一些</a:t>
            </a:r>
            <a:r>
              <a:rPr lang="zh-CN" altLang="en-US" dirty="0"/>
              <a:t>基本</a:t>
            </a:r>
            <a:r>
              <a:rPr lang="zh-CN" altLang="en-US" dirty="0" smtClean="0"/>
              <a:t>参数，如工作空间、坐标系统、数据处理范围等，这些参数称为环境变量。</a:t>
            </a:r>
            <a:endParaRPr lang="en-US" altLang="zh-CN" dirty="0" smtClean="0"/>
          </a:p>
          <a:p>
            <a:r>
              <a:rPr lang="en-US" altLang="zh-CN" dirty="0" err="1" smtClean="0"/>
              <a:t>ArcToolbox</a:t>
            </a:r>
            <a:r>
              <a:rPr lang="zh-CN" altLang="en-US" dirty="0" smtClean="0"/>
              <a:t>有缺省的环境变量值，用户也</a:t>
            </a:r>
            <a:r>
              <a:rPr lang="zh-CN" altLang="en-US" dirty="0"/>
              <a:t>可以在环境变量设置</a:t>
            </a:r>
            <a:r>
              <a:rPr lang="zh-CN" altLang="en-US" dirty="0" smtClean="0"/>
              <a:t>窗口中设置新的环境变量值。</a:t>
            </a:r>
            <a:endParaRPr lang="en-US" altLang="zh-CN" dirty="0" smtClean="0"/>
          </a:p>
        </p:txBody>
      </p:sp>
    </p:spTree>
    <p:extLst>
      <p:ext uri="{BB962C8B-B14F-4D97-AF65-F5344CB8AC3E}">
        <p14:creationId xmlns:p14="http://schemas.microsoft.com/office/powerpoint/2010/main" val="10225026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57" y="404664"/>
            <a:ext cx="8177299" cy="568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59832" y="6165304"/>
            <a:ext cx="2736304" cy="461665"/>
          </a:xfrm>
          <a:prstGeom prst="rect">
            <a:avLst/>
          </a:prstGeom>
          <a:noFill/>
        </p:spPr>
        <p:txBody>
          <a:bodyPr wrap="square" rtlCol="0">
            <a:spAutoFit/>
          </a:bodyPr>
          <a:lstStyle/>
          <a:p>
            <a:r>
              <a:rPr lang="zh-CN" altLang="en-US" sz="2400" dirty="0" smtClean="0"/>
              <a:t>环境变量设置窗口</a:t>
            </a:r>
            <a:endParaRPr lang="zh-CN" altLang="en-US" sz="2400" dirty="0"/>
          </a:p>
        </p:txBody>
      </p:sp>
    </p:spTree>
    <p:extLst>
      <p:ext uri="{BB962C8B-B14F-4D97-AF65-F5344CB8AC3E}">
        <p14:creationId xmlns:p14="http://schemas.microsoft.com/office/powerpoint/2010/main" val="9124928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err="1" smtClean="0"/>
              <a:t>ArcPy</a:t>
            </a:r>
            <a:r>
              <a:rPr lang="zh-CN" altLang="en-US" dirty="0" smtClean="0"/>
              <a:t>提供了一个</a:t>
            </a:r>
            <a:r>
              <a:rPr lang="en-US" altLang="zh-CN" dirty="0" err="1" smtClean="0"/>
              <a:t>env</a:t>
            </a:r>
            <a:r>
              <a:rPr lang="zh-CN" altLang="en-US" dirty="0" smtClean="0"/>
              <a:t>类，用于访问和设置单个环境变量值。环境</a:t>
            </a:r>
            <a:r>
              <a:rPr lang="zh-CN" altLang="en-US" dirty="0"/>
              <a:t>变量</a:t>
            </a:r>
            <a:r>
              <a:rPr lang="zh-CN" altLang="en-US" dirty="0" smtClean="0"/>
              <a:t>函数主要是对环境变量的总体特性进行</a:t>
            </a:r>
            <a:r>
              <a:rPr lang="zh-CN" altLang="en-US" dirty="0"/>
              <a:t>操作，如返回环境变量名</a:t>
            </a:r>
            <a:r>
              <a:rPr lang="zh-CN" altLang="en-US" dirty="0" smtClean="0"/>
              <a:t>列表、保存</a:t>
            </a:r>
            <a:r>
              <a:rPr lang="zh-CN" altLang="en-US" dirty="0"/>
              <a:t>环境变量设置、加载环境变量设置文件等功能。</a:t>
            </a:r>
          </a:p>
          <a:p>
            <a:endParaRPr lang="zh-CN" altLang="en-US" dirty="0"/>
          </a:p>
        </p:txBody>
      </p:sp>
    </p:spTree>
    <p:extLst>
      <p:ext uri="{BB962C8B-B14F-4D97-AF65-F5344CB8AC3E}">
        <p14:creationId xmlns:p14="http://schemas.microsoft.com/office/powerpoint/2010/main" val="40469690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484189467"/>
              </p:ext>
            </p:extLst>
          </p:nvPr>
        </p:nvGraphicFramePr>
        <p:xfrm>
          <a:off x="683568" y="1556792"/>
          <a:ext cx="7920880" cy="3702614"/>
        </p:xfrm>
        <a:graphic>
          <a:graphicData uri="http://schemas.openxmlformats.org/drawingml/2006/table">
            <a:tbl>
              <a:tblPr firstRow="1" bandRow="1">
                <a:tableStyleId>{5C22544A-7EE6-4342-B048-85BDC9FD1C3A}</a:tableStyleId>
              </a:tblPr>
              <a:tblGrid>
                <a:gridCol w="3744416"/>
                <a:gridCol w="4176464"/>
              </a:tblGrid>
              <a:tr h="432048">
                <a:tc>
                  <a:txBody>
                    <a:bodyPr/>
                    <a:lstStyle/>
                    <a:p>
                      <a:pPr algn="ctr"/>
                      <a:r>
                        <a:rPr lang="zh-CN" altLang="en-US" dirty="0" smtClean="0">
                          <a:solidFill>
                            <a:schemeClr val="bg1"/>
                          </a:solidFill>
                        </a:rPr>
                        <a:t>函数</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32048">
                <a:tc>
                  <a:txBody>
                    <a:bodyPr/>
                    <a:lstStyle/>
                    <a:p>
                      <a:r>
                        <a:rPr lang="en-US" altLang="zh-CN" dirty="0" err="1" smtClean="0"/>
                        <a:t>ListEnvironments</a:t>
                      </a:r>
                      <a:r>
                        <a:rPr lang="en-US" altLang="zh-CN" dirty="0" smtClean="0"/>
                        <a:t> ({</a:t>
                      </a:r>
                      <a:r>
                        <a:rPr lang="en-US" altLang="zh-CN" dirty="0" err="1" smtClean="0"/>
                        <a:t>wild_card</a:t>
                      </a:r>
                      <a:r>
                        <a:rPr lang="en-US" altLang="zh-CN" dirty="0" smtClean="0"/>
                        <a:t>})</a:t>
                      </a:r>
                    </a:p>
                  </a:txBody>
                  <a:tcPr/>
                </a:tc>
                <a:tc>
                  <a:txBody>
                    <a:bodyPr/>
                    <a:lstStyle/>
                    <a:p>
                      <a:r>
                        <a:rPr lang="zh-CN" altLang="en-US" dirty="0" smtClean="0"/>
                        <a:t>返回环境变量名列表</a:t>
                      </a:r>
                      <a:endParaRPr lang="zh-CN" altLang="en-US" dirty="0"/>
                    </a:p>
                  </a:txBody>
                  <a:tcPr/>
                </a:tc>
              </a:tr>
              <a:tr h="695985">
                <a:tc>
                  <a:txBody>
                    <a:bodyPr/>
                    <a:lstStyle/>
                    <a:p>
                      <a:r>
                        <a:rPr lang="en-US" altLang="zh-CN" dirty="0" err="1" smtClean="0"/>
                        <a:t>GetSystemEnvironment</a:t>
                      </a:r>
                      <a:r>
                        <a:rPr lang="en-US" altLang="zh-CN" dirty="0" smtClean="0"/>
                        <a:t> (environment)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得到指定的系统环境变量值</a:t>
                      </a:r>
                      <a:endParaRPr lang="zh-CN" altLang="en-US" dirty="0"/>
                    </a:p>
                  </a:txBody>
                  <a:tcPr/>
                </a:tc>
              </a:tr>
              <a:tr h="528151">
                <a:tc>
                  <a:txBody>
                    <a:bodyPr/>
                    <a:lstStyle/>
                    <a:p>
                      <a:r>
                        <a:rPr lang="en-US" altLang="zh-CN" dirty="0" err="1" smtClean="0"/>
                        <a:t>SaveSettings</a:t>
                      </a:r>
                      <a:r>
                        <a:rPr lang="en-US" altLang="zh-CN" dirty="0" smtClean="0"/>
                        <a:t> (</a:t>
                      </a:r>
                      <a:r>
                        <a:rPr lang="en-US" altLang="zh-CN" dirty="0" err="1" smtClean="0"/>
                        <a:t>file_name</a:t>
                      </a:r>
                      <a:r>
                        <a:rPr lang="en-US" altLang="zh-CN" dirty="0" smtClean="0"/>
                        <a:t>) </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把环境变量设置保存到一个</a:t>
                      </a:r>
                      <a:r>
                        <a:rPr lang="en-US" altLang="zh-CN" dirty="0" smtClean="0"/>
                        <a:t>XML</a:t>
                      </a:r>
                      <a:r>
                        <a:rPr lang="zh-CN" altLang="en-US" dirty="0" smtClean="0"/>
                        <a:t>文件中</a:t>
                      </a:r>
                      <a:endParaRPr lang="zh-CN" altLang="en-US" dirty="0"/>
                    </a:p>
                  </a:txBody>
                  <a:tcPr/>
                </a:tc>
              </a:tr>
              <a:tr h="504056">
                <a:tc>
                  <a:txBody>
                    <a:bodyPr/>
                    <a:lstStyle/>
                    <a:p>
                      <a:r>
                        <a:rPr lang="en-US" altLang="zh-CN" dirty="0" err="1" smtClean="0"/>
                        <a:t>LoadSettings</a:t>
                      </a:r>
                      <a:r>
                        <a:rPr lang="en-US" altLang="zh-CN" dirty="0" smtClean="0"/>
                        <a:t> (</a:t>
                      </a:r>
                      <a:r>
                        <a:rPr lang="en-US" altLang="zh-CN" dirty="0" err="1" smtClean="0"/>
                        <a:t>file_name</a:t>
                      </a:r>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通过装载文件设置环境变量</a:t>
                      </a:r>
                      <a:endParaRPr lang="zh-CN" altLang="en-US" dirty="0"/>
                    </a:p>
                  </a:txBody>
                  <a:tcPr/>
                </a:tc>
              </a:tr>
              <a:tr h="470246">
                <a:tc>
                  <a:txBody>
                    <a:bodyPr/>
                    <a:lstStyle/>
                    <a:p>
                      <a:r>
                        <a:rPr lang="en-US" altLang="zh-CN" dirty="0" err="1" smtClean="0"/>
                        <a:t>ClearEnvironment</a:t>
                      </a:r>
                      <a:r>
                        <a:rPr lang="en-US" altLang="zh-CN" dirty="0" smtClean="0"/>
                        <a:t> (</a:t>
                      </a:r>
                      <a:r>
                        <a:rPr lang="en-US" altLang="zh-CN" dirty="0" err="1" smtClean="0"/>
                        <a:t>environment_name</a:t>
                      </a:r>
                      <a:r>
                        <a:rPr lang="en-US" altLang="zh-CN"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指定环境变量恢复到系统缺省设置</a:t>
                      </a:r>
                      <a:endParaRPr lang="zh-CN" altLang="en-US" dirty="0"/>
                    </a:p>
                  </a:txBody>
                  <a:tcPr/>
                </a:tc>
              </a:tr>
              <a:tr h="470246">
                <a:tc>
                  <a:txBody>
                    <a:bodyPr/>
                    <a:lstStyle/>
                    <a:p>
                      <a:r>
                        <a:rPr lang="en-US" altLang="zh-CN" dirty="0" err="1" smtClean="0"/>
                        <a:t>ResetEnvironments</a:t>
                      </a:r>
                      <a:r>
                        <a:rPr lang="en-US" altLang="zh-CN" dirty="0" smtClean="0"/>
                        <a:t> ()</a:t>
                      </a:r>
                    </a:p>
                  </a:txBody>
                  <a:tcPr/>
                </a:tc>
                <a:tc>
                  <a:txBody>
                    <a:bodyPr/>
                    <a:lstStyle/>
                    <a:p>
                      <a:r>
                        <a:rPr lang="zh-CN" altLang="en-US" dirty="0" smtClean="0"/>
                        <a:t>所有环境变量恢复到系统缺省设置</a:t>
                      </a:r>
                      <a:endParaRPr lang="zh-CN" altLang="en-US" dirty="0"/>
                    </a:p>
                  </a:txBody>
                  <a:tcPr/>
                </a:tc>
              </a:tr>
            </a:tbl>
          </a:graphicData>
        </a:graphic>
      </p:graphicFrame>
      <p:sp>
        <p:nvSpPr>
          <p:cNvPr id="5" name="TextBox 4"/>
          <p:cNvSpPr txBox="1"/>
          <p:nvPr/>
        </p:nvSpPr>
        <p:spPr>
          <a:xfrm>
            <a:off x="3203848" y="657523"/>
            <a:ext cx="2203152" cy="461665"/>
          </a:xfrm>
          <a:prstGeom prst="rect">
            <a:avLst/>
          </a:prstGeom>
          <a:noFill/>
        </p:spPr>
        <p:txBody>
          <a:bodyPr wrap="square" rtlCol="0">
            <a:spAutoFit/>
          </a:bodyPr>
          <a:lstStyle/>
          <a:p>
            <a:r>
              <a:rPr lang="zh-CN" altLang="en-US" sz="2400" dirty="0" smtClean="0"/>
              <a:t>环境</a:t>
            </a:r>
            <a:r>
              <a:rPr lang="zh-CN" altLang="en-US" sz="2400" dirty="0"/>
              <a:t>变量</a:t>
            </a:r>
            <a:r>
              <a:rPr lang="zh-CN" altLang="en-US" sz="2400" dirty="0" smtClean="0"/>
              <a:t>函数</a:t>
            </a:r>
            <a:endParaRPr lang="zh-CN" altLang="en-US" sz="2400" dirty="0"/>
          </a:p>
        </p:txBody>
      </p:sp>
    </p:spTree>
    <p:extLst>
      <p:ext uri="{BB962C8B-B14F-4D97-AF65-F5344CB8AC3E}">
        <p14:creationId xmlns:p14="http://schemas.microsoft.com/office/powerpoint/2010/main" val="42174843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1844824"/>
            <a:ext cx="7848872" cy="2308324"/>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a:t>environments = </a:t>
            </a:r>
            <a:r>
              <a:rPr lang="en-US" altLang="zh-CN" sz="2400" dirty="0" err="1"/>
              <a:t>arcpy.ListEnvironments</a:t>
            </a:r>
            <a:r>
              <a:rPr lang="en-US" altLang="zh-CN" sz="2400" dirty="0"/>
              <a:t>()</a:t>
            </a:r>
          </a:p>
          <a:p>
            <a:r>
              <a:rPr lang="en-US" altLang="zh-CN" sz="2400" dirty="0"/>
              <a:t>for environment in environments:</a:t>
            </a:r>
          </a:p>
          <a:p>
            <a:r>
              <a:rPr lang="en-US" altLang="zh-CN" sz="2400" dirty="0"/>
              <a:t>    </a:t>
            </a:r>
            <a:r>
              <a:rPr lang="en-US" altLang="zh-CN" sz="2400" dirty="0" err="1"/>
              <a:t>envSetting</a:t>
            </a:r>
            <a:r>
              <a:rPr lang="en-US" altLang="zh-CN" sz="2400" dirty="0"/>
              <a:t> = </a:t>
            </a:r>
            <a:r>
              <a:rPr lang="en-US" altLang="zh-CN" sz="2400" dirty="0" err="1"/>
              <a:t>eval</a:t>
            </a:r>
            <a:r>
              <a:rPr lang="en-US" altLang="zh-CN" sz="2400" dirty="0"/>
              <a:t>("</a:t>
            </a:r>
            <a:r>
              <a:rPr lang="en-US" altLang="zh-CN" sz="2400" dirty="0" err="1"/>
              <a:t>env</a:t>
            </a:r>
            <a:r>
              <a:rPr lang="en-US" altLang="zh-CN" sz="2400" dirty="0"/>
              <a:t>." + environment)</a:t>
            </a:r>
          </a:p>
          <a:p>
            <a:r>
              <a:rPr lang="en-US" altLang="zh-CN" sz="2400" dirty="0"/>
              <a:t>    print "%-28s: %s" % (environment, </a:t>
            </a:r>
            <a:r>
              <a:rPr lang="en-US" altLang="zh-CN" sz="2400" dirty="0" err="1"/>
              <a:t>envSetting</a:t>
            </a:r>
            <a:r>
              <a:rPr lang="en-US" altLang="zh-CN" sz="2400" dirty="0"/>
              <a:t>)</a:t>
            </a:r>
            <a:endParaRPr lang="zh-CN" altLang="en-US" sz="2400" dirty="0"/>
          </a:p>
        </p:txBody>
      </p:sp>
      <p:sp>
        <p:nvSpPr>
          <p:cNvPr id="3" name="TextBox 2"/>
          <p:cNvSpPr txBox="1"/>
          <p:nvPr/>
        </p:nvSpPr>
        <p:spPr>
          <a:xfrm>
            <a:off x="1619672" y="4623519"/>
            <a:ext cx="5328592" cy="461665"/>
          </a:xfrm>
          <a:prstGeom prst="rect">
            <a:avLst/>
          </a:prstGeom>
          <a:noFill/>
        </p:spPr>
        <p:txBody>
          <a:bodyPr wrap="square" rtlCol="0">
            <a:spAutoFit/>
          </a:bodyPr>
          <a:lstStyle/>
          <a:p>
            <a:r>
              <a:rPr lang="zh-CN" altLang="en-US" sz="2400" dirty="0" smtClean="0"/>
              <a:t>打印所有的环境变量名及环境变量值</a:t>
            </a:r>
            <a:endParaRPr lang="zh-CN" altLang="en-US" sz="2400" dirty="0"/>
          </a:p>
        </p:txBody>
      </p:sp>
      <p:sp>
        <p:nvSpPr>
          <p:cNvPr id="4" name="TextBox 3"/>
          <p:cNvSpPr txBox="1"/>
          <p:nvPr/>
        </p:nvSpPr>
        <p:spPr>
          <a:xfrm>
            <a:off x="773813" y="5877272"/>
            <a:ext cx="4608512" cy="461665"/>
          </a:xfrm>
          <a:prstGeom prst="rect">
            <a:avLst/>
          </a:prstGeom>
          <a:solidFill>
            <a:srgbClr val="FFC000"/>
          </a:solidFill>
        </p:spPr>
        <p:txBody>
          <a:bodyPr wrap="square" rtlCol="0">
            <a:spAutoFit/>
          </a:bodyPr>
          <a:lstStyle>
            <a:defPPr>
              <a:defRPr lang="zh-CN"/>
            </a:defPPr>
            <a:lvl1pPr algn="ctr">
              <a:defRPr sz="2400"/>
            </a:lvl1pPr>
          </a:lstStyle>
          <a:p>
            <a:r>
              <a:rPr lang="en-US" altLang="zh-CN" dirty="0" err="1"/>
              <a:t>eval</a:t>
            </a:r>
            <a:r>
              <a:rPr lang="en-US" altLang="zh-CN" dirty="0"/>
              <a:t>()</a:t>
            </a:r>
            <a:r>
              <a:rPr lang="zh-CN" altLang="en-US" dirty="0"/>
              <a:t>是对括号内的表达式求值</a:t>
            </a:r>
          </a:p>
        </p:txBody>
      </p:sp>
    </p:spTree>
    <p:extLst>
      <p:ext uri="{BB962C8B-B14F-4D97-AF65-F5344CB8AC3E}">
        <p14:creationId xmlns:p14="http://schemas.microsoft.com/office/powerpoint/2010/main" val="174452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2"/>
          <p:cNvSpPr>
            <a:spLocks noGrp="1"/>
          </p:cNvSpPr>
          <p:nvPr>
            <p:ph idx="1"/>
          </p:nvPr>
        </p:nvSpPr>
        <p:spPr bwMode="auto">
          <a:xfrm>
            <a:off x="323528" y="692696"/>
            <a:ext cx="8496944" cy="547260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pPr>
            <a:r>
              <a:rPr lang="zh-CN" altLang="en-US" dirty="0" smtClean="0"/>
              <a:t>移动端</a:t>
            </a:r>
            <a:endParaRPr lang="en-US" altLang="zh-CN" dirty="0" smtClean="0"/>
          </a:p>
          <a:p>
            <a:pPr lvl="1" eaLnBrk="1" hangingPunct="1">
              <a:lnSpc>
                <a:spcPct val="90000"/>
              </a:lnSpc>
            </a:pPr>
            <a:r>
              <a:rPr lang="en-US" altLang="zh-CN" dirty="0" err="1" smtClean="0"/>
              <a:t>ArcPad</a:t>
            </a:r>
            <a:r>
              <a:rPr lang="zh-CN" altLang="en-US" dirty="0" smtClean="0"/>
              <a:t>：移动设备上运行的</a:t>
            </a:r>
            <a:r>
              <a:rPr lang="en-US" altLang="zh-CN" dirty="0" smtClean="0"/>
              <a:t>GIS</a:t>
            </a:r>
            <a:r>
              <a:rPr lang="zh-CN" altLang="en-US" dirty="0" smtClean="0"/>
              <a:t>平台，主要用于数据采集。</a:t>
            </a:r>
            <a:endParaRPr lang="en-US" altLang="zh-CN" dirty="0" smtClean="0"/>
          </a:p>
          <a:p>
            <a:pPr lvl="1" eaLnBrk="1" hangingPunct="1">
              <a:lnSpc>
                <a:spcPct val="90000"/>
              </a:lnSpc>
            </a:pPr>
            <a:r>
              <a:rPr lang="en-US" altLang="zh-CN" dirty="0" smtClean="0"/>
              <a:t>ArcGIS for Smartphones and Tablets</a:t>
            </a:r>
            <a:r>
              <a:rPr lang="zh-CN" altLang="en-US" dirty="0" smtClean="0"/>
              <a:t>：</a:t>
            </a:r>
            <a:r>
              <a:rPr lang="en-US" altLang="zh-CN" dirty="0" smtClean="0"/>
              <a:t>iOS</a:t>
            </a:r>
            <a:r>
              <a:rPr lang="zh-CN" altLang="en-US" dirty="0" smtClean="0"/>
              <a:t>、</a:t>
            </a:r>
            <a:r>
              <a:rPr lang="en-US" altLang="zh-CN" dirty="0" smtClean="0"/>
              <a:t>Android</a:t>
            </a:r>
            <a:r>
              <a:rPr lang="zh-CN" altLang="en-US" dirty="0" smtClean="0"/>
              <a:t>和</a:t>
            </a:r>
            <a:r>
              <a:rPr lang="en-US" altLang="zh-CN" dirty="0" smtClean="0"/>
              <a:t>Windows Phone</a:t>
            </a:r>
            <a:r>
              <a:rPr lang="zh-CN" altLang="en-US" dirty="0" smtClean="0"/>
              <a:t>的</a:t>
            </a:r>
            <a:r>
              <a:rPr lang="en-US" altLang="zh-CN" dirty="0" smtClean="0"/>
              <a:t>ArcGIS</a:t>
            </a:r>
            <a:r>
              <a:rPr lang="zh-CN" altLang="en-US" dirty="0" smtClean="0"/>
              <a:t>移动应用程序。</a:t>
            </a:r>
            <a:endParaRPr lang="en-US" altLang="zh-CN" dirty="0" smtClean="0"/>
          </a:p>
          <a:p>
            <a:pPr lvl="1" eaLnBrk="1" hangingPunct="1">
              <a:lnSpc>
                <a:spcPct val="90000"/>
              </a:lnSpc>
            </a:pPr>
            <a:r>
              <a:rPr lang="en-US" altLang="zh-CN" dirty="0" smtClean="0"/>
              <a:t>ArcGIS for Windows Mobile and Windows Tablet</a:t>
            </a:r>
            <a:r>
              <a:rPr lang="zh-CN" altLang="en-US" dirty="0" smtClean="0"/>
              <a:t>：用于</a:t>
            </a:r>
            <a:r>
              <a:rPr lang="en-US" altLang="zh-CN" dirty="0" smtClean="0"/>
              <a:t>Windows</a:t>
            </a:r>
            <a:r>
              <a:rPr lang="zh-CN" altLang="en-US" dirty="0" smtClean="0"/>
              <a:t>移动设备的应用程序和软件开发包。</a:t>
            </a:r>
            <a:endParaRPr lang="en-US" altLang="zh-CN" dirty="0" smtClean="0"/>
          </a:p>
          <a:p>
            <a:r>
              <a:rPr lang="zh-CN" altLang="en-US" dirty="0"/>
              <a:t>云平台</a:t>
            </a:r>
            <a:endParaRPr lang="en-US" altLang="zh-CN" dirty="0"/>
          </a:p>
          <a:p>
            <a:pPr lvl="1"/>
            <a:r>
              <a:rPr lang="en-US" altLang="zh-CN" dirty="0"/>
              <a:t>ArcGIS Online</a:t>
            </a:r>
            <a:r>
              <a:rPr lang="zh-CN" altLang="en-US" dirty="0"/>
              <a:t>：公有云平台，为用户提供一站式的云</a:t>
            </a:r>
            <a:r>
              <a:rPr lang="en-US" altLang="zh-CN" dirty="0"/>
              <a:t>GIS</a:t>
            </a:r>
            <a:r>
              <a:rPr lang="zh-CN" altLang="en-US" dirty="0"/>
              <a:t>服务。</a:t>
            </a:r>
            <a:endParaRPr lang="en-US" altLang="zh-CN" dirty="0"/>
          </a:p>
          <a:p>
            <a:pPr lvl="1"/>
            <a:r>
              <a:rPr lang="en-US" altLang="zh-CN" dirty="0"/>
              <a:t>Portal for ArcGIS</a:t>
            </a:r>
            <a:r>
              <a:rPr lang="zh-CN" altLang="en-US" dirty="0"/>
              <a:t>：用于创建私有云平台。</a:t>
            </a:r>
          </a:p>
          <a:p>
            <a:pPr>
              <a:lnSpc>
                <a:spcPct val="90000"/>
              </a:lnSpc>
            </a:pPr>
            <a:endParaRPr lang="zh-CN" altLang="en-US" dirty="0" smtClean="0"/>
          </a:p>
        </p:txBody>
      </p:sp>
    </p:spTree>
    <p:extLst>
      <p:ext uri="{BB962C8B-B14F-4D97-AF65-F5344CB8AC3E}">
        <p14:creationId xmlns:p14="http://schemas.microsoft.com/office/powerpoint/2010/main" val="31448965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476672"/>
            <a:ext cx="3312368" cy="792088"/>
          </a:xfrm>
          <a:solidFill>
            <a:schemeClr val="tx2">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rtlCol="0" anchor="ctr" anchorCtr="0" compatLnSpc="1">
            <a:prstTxWarp prst="textNoShape">
              <a:avLst/>
            </a:prstTxWarp>
            <a:normAutofit/>
          </a:bodyPr>
          <a:lstStyle/>
          <a:p>
            <a:r>
              <a:rPr lang="zh-CN" altLang="en-US" sz="3600" dirty="0">
                <a:ea typeface="华文新魏" pitchFamily="2" charset="-122"/>
              </a:rPr>
              <a:t>通用数据函数</a:t>
            </a:r>
          </a:p>
        </p:txBody>
      </p:sp>
      <p:sp>
        <p:nvSpPr>
          <p:cNvPr id="3" name="内容占位符 2"/>
          <p:cNvSpPr>
            <a:spLocks noGrp="1"/>
          </p:cNvSpPr>
          <p:nvPr>
            <p:ph idx="1"/>
          </p:nvPr>
        </p:nvSpPr>
        <p:spPr/>
        <p:txBody>
          <a:bodyPr/>
          <a:lstStyle/>
          <a:p>
            <a:r>
              <a:rPr lang="zh-CN" altLang="en-US" dirty="0"/>
              <a:t>通用数据</a:t>
            </a:r>
            <a:r>
              <a:rPr lang="zh-CN" altLang="en-US" dirty="0" smtClean="0"/>
              <a:t>函数（</a:t>
            </a:r>
            <a:r>
              <a:rPr lang="en-US" altLang="zh-CN" dirty="0" smtClean="0"/>
              <a:t>General data functions</a:t>
            </a:r>
            <a:r>
              <a:rPr lang="zh-CN" altLang="en-US" dirty="0" smtClean="0"/>
              <a:t>）主要用于访问数据和输出数据，如检验数据对象是否存在、产生不重复的文件名等。</a:t>
            </a:r>
            <a:endParaRPr lang="zh-CN" altLang="en-US" dirty="0"/>
          </a:p>
          <a:p>
            <a:endParaRPr lang="zh-CN" altLang="en-US" dirty="0"/>
          </a:p>
        </p:txBody>
      </p:sp>
    </p:spTree>
    <p:extLst>
      <p:ext uri="{BB962C8B-B14F-4D97-AF65-F5344CB8AC3E}">
        <p14:creationId xmlns:p14="http://schemas.microsoft.com/office/powerpoint/2010/main" val="26339276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960014573"/>
              </p:ext>
            </p:extLst>
          </p:nvPr>
        </p:nvGraphicFramePr>
        <p:xfrm>
          <a:off x="395536" y="1268760"/>
          <a:ext cx="8208912" cy="5123363"/>
        </p:xfrm>
        <a:graphic>
          <a:graphicData uri="http://schemas.openxmlformats.org/drawingml/2006/table">
            <a:tbl>
              <a:tblPr firstRow="1" bandRow="1">
                <a:tableStyleId>{5C22544A-7EE6-4342-B048-85BDC9FD1C3A}</a:tableStyleId>
              </a:tblPr>
              <a:tblGrid>
                <a:gridCol w="4104456"/>
                <a:gridCol w="4104456"/>
              </a:tblGrid>
              <a:tr h="415593">
                <a:tc>
                  <a:txBody>
                    <a:bodyPr/>
                    <a:lstStyle/>
                    <a:p>
                      <a:pPr algn="ctr"/>
                      <a:r>
                        <a:rPr lang="zh-CN" altLang="en-US" dirty="0" smtClean="0">
                          <a:solidFill>
                            <a:schemeClr val="bg1"/>
                          </a:solidFill>
                        </a:rPr>
                        <a:t>函数</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04473">
                <a:tc>
                  <a:txBody>
                    <a:bodyPr/>
                    <a:lstStyle/>
                    <a:p>
                      <a:r>
                        <a:rPr lang="en-US" altLang="zh-CN" dirty="0" smtClean="0"/>
                        <a:t>Exists (dataset) </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检测指定的数据对象是否存在，返回布尔值。</a:t>
                      </a:r>
                      <a:endParaRPr lang="zh-CN" altLang="en-US" dirty="0"/>
                    </a:p>
                  </a:txBody>
                  <a:tcPr/>
                </a:tc>
              </a:tr>
              <a:tr h="410090">
                <a:tc>
                  <a:txBody>
                    <a:bodyPr/>
                    <a:lstStyle/>
                    <a:p>
                      <a:r>
                        <a:rPr lang="en-US" altLang="zh-CN" dirty="0" err="1" smtClean="0"/>
                        <a:t>CreateUniqueName</a:t>
                      </a:r>
                      <a:r>
                        <a:rPr lang="en-US" altLang="zh-CN" dirty="0" smtClean="0"/>
                        <a:t> (</a:t>
                      </a:r>
                      <a:r>
                        <a:rPr lang="en-US" altLang="zh-CN" dirty="0" err="1" smtClean="0"/>
                        <a:t>inputName</a:t>
                      </a:r>
                      <a:r>
                        <a:rPr lang="en-US" altLang="zh-CN" dirty="0" smtClean="0"/>
                        <a:t>, {workspace})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 </a:t>
                      </a:r>
                      <a:r>
                        <a:rPr lang="zh-CN" altLang="en-US" dirty="0" smtClean="0"/>
                        <a:t>在指定工作空间中产生一个唯一名称（</a:t>
                      </a:r>
                      <a:r>
                        <a:rPr lang="en-US" altLang="zh-CN" dirty="0" smtClean="0"/>
                        <a:t>unique name</a:t>
                      </a:r>
                      <a:r>
                        <a:rPr lang="zh-CN" altLang="en-US" dirty="0" smtClean="0"/>
                        <a:t>）。利用唯一名称作为输出的文件名时，会通过增加一个数字避免与已有的文件名重复。</a:t>
                      </a:r>
                      <a:endParaRPr lang="zh-CN" altLang="en-US" dirty="0"/>
                    </a:p>
                  </a:txBody>
                  <a:tcPr/>
                </a:tc>
              </a:tr>
              <a:tr h="460238">
                <a:tc>
                  <a:txBody>
                    <a:bodyPr/>
                    <a:lstStyle/>
                    <a:p>
                      <a:r>
                        <a:rPr lang="en-US" altLang="zh-CN" dirty="0" err="1" smtClean="0"/>
                        <a:t>CreateScratchName</a:t>
                      </a:r>
                      <a:r>
                        <a:rPr lang="en-US" altLang="zh-CN" dirty="0" smtClean="0"/>
                        <a:t> ({prefix}, {suffix}, {</a:t>
                      </a:r>
                      <a:r>
                        <a:rPr lang="en-US" altLang="zh-CN" dirty="0" err="1" smtClean="0"/>
                        <a:t>dataType</a:t>
                      </a:r>
                      <a:r>
                        <a:rPr lang="en-US" altLang="zh-CN" dirty="0" smtClean="0"/>
                        <a:t>}, {workspace})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产生一个唯一的临时文件名（包括路径），如果没有指定工作空间，则利用当前的工作空间。会通过增加一个数字避免与已有的文件名重复。</a:t>
                      </a:r>
                      <a:endParaRPr lang="zh-CN" altLang="en-US" dirty="0"/>
                    </a:p>
                  </a:txBody>
                  <a:tcPr/>
                </a:tc>
              </a:tr>
              <a:tr h="460238">
                <a:tc>
                  <a:txBody>
                    <a:bodyPr/>
                    <a:lstStyle/>
                    <a:p>
                      <a:r>
                        <a:rPr lang="en-US" altLang="zh-CN" dirty="0" err="1" smtClean="0"/>
                        <a:t>ValidateTableName</a:t>
                      </a:r>
                      <a:r>
                        <a:rPr lang="en-US" altLang="zh-CN" dirty="0" smtClean="0"/>
                        <a:t> (name, {workspace})</a:t>
                      </a:r>
                    </a:p>
                  </a:txBody>
                  <a:tcPr/>
                </a:tc>
                <a:tc>
                  <a:txBody>
                    <a:bodyPr/>
                    <a:lstStyle/>
                    <a:p>
                      <a:r>
                        <a:rPr lang="zh-CN" altLang="en-US" dirty="0" smtClean="0"/>
                        <a:t>返回工作空间的有效表名，名称中如有无效字符，则用下划线代替。</a:t>
                      </a:r>
                    </a:p>
                  </a:txBody>
                  <a:tcPr/>
                </a:tc>
              </a:tr>
              <a:tr h="432048">
                <a:tc>
                  <a:txBody>
                    <a:bodyPr/>
                    <a:lstStyle/>
                    <a:p>
                      <a:r>
                        <a:rPr lang="en-US" altLang="zh-CN" dirty="0" err="1" smtClean="0"/>
                        <a:t>ParseTableName</a:t>
                      </a:r>
                      <a:r>
                        <a:rPr lang="en-US" altLang="zh-CN" dirty="0" smtClean="0"/>
                        <a:t> (name, {workspace})</a:t>
                      </a:r>
                    </a:p>
                    <a:p>
                      <a:r>
                        <a:rPr lang="en-US" altLang="zh-CN" dirty="0" smtClean="0"/>
                        <a:t> </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返回包括</a:t>
                      </a:r>
                      <a:r>
                        <a:rPr lang="en-US" altLang="zh-CN" dirty="0" smtClean="0"/>
                        <a:t>database name</a:t>
                      </a:r>
                      <a:r>
                        <a:rPr lang="zh-CN" altLang="en-US" dirty="0" smtClean="0"/>
                        <a:t>、</a:t>
                      </a:r>
                      <a:r>
                        <a:rPr lang="en-US" altLang="zh-CN" dirty="0" smtClean="0"/>
                        <a:t>owner name</a:t>
                      </a:r>
                      <a:r>
                        <a:rPr lang="zh-CN" altLang="en-US" dirty="0" smtClean="0"/>
                        <a:t>和</a:t>
                      </a:r>
                      <a:r>
                        <a:rPr lang="en-US" altLang="zh-CN" dirty="0" smtClean="0"/>
                        <a:t>table name</a:t>
                      </a:r>
                      <a:r>
                        <a:rPr lang="zh-CN" altLang="en-US" dirty="0" smtClean="0"/>
                        <a:t>的字符串（以逗号分隔）。</a:t>
                      </a:r>
                      <a:endParaRPr lang="zh-CN" altLang="en-US" dirty="0"/>
                    </a:p>
                  </a:txBody>
                  <a:tcPr/>
                </a:tc>
              </a:tr>
              <a:tr h="4100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TestSchemaLock</a:t>
                      </a:r>
                      <a:r>
                        <a:rPr lang="en-US" altLang="zh-CN" dirty="0" smtClean="0"/>
                        <a:t> (dataset)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检验数据的</a:t>
                      </a:r>
                      <a:r>
                        <a:rPr lang="en-US" altLang="zh-CN" dirty="0" smtClean="0"/>
                        <a:t>Schema</a:t>
                      </a:r>
                      <a:r>
                        <a:rPr lang="zh-CN" altLang="en-US" dirty="0" smtClean="0"/>
                        <a:t>锁是否可以获得。</a:t>
                      </a:r>
                    </a:p>
                  </a:txBody>
                  <a:tcPr/>
                </a:tc>
              </a:tr>
            </a:tbl>
          </a:graphicData>
        </a:graphic>
      </p:graphicFrame>
      <p:sp>
        <p:nvSpPr>
          <p:cNvPr id="3" name="TextBox 2"/>
          <p:cNvSpPr txBox="1"/>
          <p:nvPr/>
        </p:nvSpPr>
        <p:spPr>
          <a:xfrm>
            <a:off x="3275856" y="447055"/>
            <a:ext cx="2203152" cy="461665"/>
          </a:xfrm>
          <a:prstGeom prst="rect">
            <a:avLst/>
          </a:prstGeom>
          <a:noFill/>
        </p:spPr>
        <p:txBody>
          <a:bodyPr wrap="square" rtlCol="0">
            <a:spAutoFit/>
          </a:bodyPr>
          <a:lstStyle/>
          <a:p>
            <a:r>
              <a:rPr lang="zh-CN" altLang="en-US" sz="2400" dirty="0" smtClean="0"/>
              <a:t>通用数据函数</a:t>
            </a:r>
            <a:endParaRPr lang="zh-CN" altLang="en-US" sz="2400" dirty="0"/>
          </a:p>
        </p:txBody>
      </p:sp>
    </p:spTree>
    <p:extLst>
      <p:ext uri="{BB962C8B-B14F-4D97-AF65-F5344CB8AC3E}">
        <p14:creationId xmlns:p14="http://schemas.microsoft.com/office/powerpoint/2010/main" val="20234211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772816"/>
            <a:ext cx="7920880" cy="2677656"/>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Workspace = "c</a:t>
            </a:r>
            <a:r>
              <a:rPr lang="en-US" altLang="zh-CN" sz="2400" dirty="0" smtClean="0"/>
              <a:t>:\\</a:t>
            </a:r>
            <a:r>
              <a:rPr lang="en-US" altLang="zh-CN" sz="2400" dirty="0"/>
              <a:t>data"</a:t>
            </a:r>
          </a:p>
          <a:p>
            <a:r>
              <a:rPr lang="en-US" altLang="zh-CN" sz="2400" dirty="0" err="1"/>
              <a:t>FileName</a:t>
            </a:r>
            <a:r>
              <a:rPr lang="en-US" altLang="zh-CN" sz="2400" dirty="0"/>
              <a:t> =  "</a:t>
            </a:r>
            <a:r>
              <a:rPr lang="en-US" altLang="zh-CN" sz="2400" dirty="0" err="1"/>
              <a:t>rivers.shp</a:t>
            </a:r>
            <a:r>
              <a:rPr lang="en-US" altLang="zh-CN" sz="2400" dirty="0"/>
              <a:t>"</a:t>
            </a:r>
          </a:p>
          <a:p>
            <a:r>
              <a:rPr lang="en-US" altLang="zh-CN" sz="2400" dirty="0"/>
              <a:t>if </a:t>
            </a:r>
            <a:r>
              <a:rPr lang="en-US" altLang="zh-CN" sz="2400" dirty="0" err="1"/>
              <a:t>arcpy.Exists</a:t>
            </a:r>
            <a:r>
              <a:rPr lang="en-US" altLang="zh-CN" sz="2400" dirty="0"/>
              <a:t>("c:\\data\\</a:t>
            </a:r>
            <a:r>
              <a:rPr lang="en-US" altLang="zh-CN" sz="2400" dirty="0" err="1"/>
              <a:t>rivers.shp</a:t>
            </a:r>
            <a:r>
              <a:rPr lang="en-US" altLang="zh-CN" sz="2400" dirty="0"/>
              <a:t>"):</a:t>
            </a:r>
          </a:p>
          <a:p>
            <a:r>
              <a:rPr lang="en-US" altLang="zh-CN" sz="2400" dirty="0"/>
              <a:t>    </a:t>
            </a:r>
            <a:r>
              <a:rPr lang="en-US" altLang="zh-CN" sz="2400" dirty="0" err="1"/>
              <a:t>arcpy.Delete_management</a:t>
            </a:r>
            <a:r>
              <a:rPr lang="en-US" altLang="zh-CN" sz="2400" dirty="0"/>
              <a:t>("c:\\data\\</a:t>
            </a:r>
            <a:r>
              <a:rPr lang="en-US" altLang="zh-CN" sz="2400" dirty="0" err="1"/>
              <a:t>rivers.shp</a:t>
            </a:r>
            <a:r>
              <a:rPr lang="en-US" altLang="zh-CN" sz="2400" dirty="0"/>
              <a:t>")</a:t>
            </a:r>
          </a:p>
          <a:p>
            <a:r>
              <a:rPr lang="en-US" altLang="zh-CN" sz="2400" dirty="0" err="1"/>
              <a:t>arcpy.CreateFeatureclass_management</a:t>
            </a:r>
            <a:r>
              <a:rPr lang="en-US" altLang="zh-CN" sz="2400" dirty="0"/>
              <a:t>(Workspace, </a:t>
            </a:r>
            <a:r>
              <a:rPr lang="en-US" altLang="zh-CN" sz="2400" dirty="0" err="1"/>
              <a:t>FileName</a:t>
            </a:r>
            <a:r>
              <a:rPr lang="en-US" altLang="zh-CN" sz="2400" dirty="0"/>
              <a:t>,"POLYLINE")</a:t>
            </a:r>
          </a:p>
        </p:txBody>
      </p:sp>
      <p:sp>
        <p:nvSpPr>
          <p:cNvPr id="3" name="矩形 2"/>
          <p:cNvSpPr/>
          <p:nvPr/>
        </p:nvSpPr>
        <p:spPr>
          <a:xfrm>
            <a:off x="2407111" y="5085184"/>
            <a:ext cx="4185761" cy="461665"/>
          </a:xfrm>
          <a:prstGeom prst="rect">
            <a:avLst/>
          </a:prstGeom>
        </p:spPr>
        <p:txBody>
          <a:bodyPr wrap="none">
            <a:spAutoFit/>
          </a:bodyPr>
          <a:lstStyle/>
          <a:p>
            <a:r>
              <a:rPr lang="zh-CN" altLang="en-US" sz="2400" dirty="0"/>
              <a:t>检测指定的数据对象是否存在</a:t>
            </a:r>
          </a:p>
        </p:txBody>
      </p:sp>
    </p:spTree>
    <p:extLst>
      <p:ext uri="{BB962C8B-B14F-4D97-AF65-F5344CB8AC3E}">
        <p14:creationId xmlns:p14="http://schemas.microsoft.com/office/powerpoint/2010/main" val="38505292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484784"/>
            <a:ext cx="8568952" cy="1785104"/>
          </a:xfrm>
          <a:prstGeom prst="rect">
            <a:avLst/>
          </a:prstGeom>
        </p:spPr>
        <p:txBody>
          <a:bodyPr wrap="square">
            <a:spAutoFit/>
          </a:bodyPr>
          <a:lstStyle/>
          <a:p>
            <a:r>
              <a:rPr lang="en-US" altLang="zh-CN" sz="2200" dirty="0"/>
              <a:t>import </a:t>
            </a:r>
            <a:r>
              <a:rPr lang="en-US" altLang="zh-CN" sz="2200" dirty="0" err="1"/>
              <a:t>arcpy</a:t>
            </a:r>
            <a:endParaRPr lang="en-US" altLang="zh-CN" sz="2200" dirty="0"/>
          </a:p>
          <a:p>
            <a:r>
              <a:rPr lang="en-US" altLang="zh-CN" sz="2200" dirty="0"/>
              <a:t>import </a:t>
            </a:r>
            <a:r>
              <a:rPr lang="en-US" altLang="zh-CN" sz="2200" dirty="0" err="1"/>
              <a:t>os</a:t>
            </a:r>
            <a:endParaRPr lang="en-US" altLang="zh-CN" sz="2200" dirty="0"/>
          </a:p>
          <a:p>
            <a:r>
              <a:rPr lang="en-US" altLang="zh-CN" sz="2200" dirty="0" err="1"/>
              <a:t>U_Name</a:t>
            </a:r>
            <a:r>
              <a:rPr lang="en-US" altLang="zh-CN" sz="2200" dirty="0"/>
              <a:t> = </a:t>
            </a:r>
            <a:r>
              <a:rPr lang="en-US" altLang="zh-CN" sz="2200" dirty="0" err="1"/>
              <a:t>arcpy.CreateUniqueName</a:t>
            </a:r>
            <a:r>
              <a:rPr lang="en-US" altLang="zh-CN" sz="2200" dirty="0"/>
              <a:t>("c:\\data\\</a:t>
            </a:r>
            <a:r>
              <a:rPr lang="en-US" altLang="zh-CN" sz="2200" dirty="0" err="1"/>
              <a:t>rivers.shp</a:t>
            </a:r>
            <a:r>
              <a:rPr lang="en-US" altLang="zh-CN" sz="2200" dirty="0"/>
              <a:t>")</a:t>
            </a:r>
          </a:p>
          <a:p>
            <a:r>
              <a:rPr lang="en-US" altLang="zh-CN" sz="2200" dirty="0" err="1"/>
              <a:t>Workspace,FileName</a:t>
            </a:r>
            <a:r>
              <a:rPr lang="en-US" altLang="zh-CN" sz="2200" dirty="0"/>
              <a:t> = </a:t>
            </a:r>
            <a:r>
              <a:rPr lang="en-US" altLang="zh-CN" sz="2200" dirty="0" err="1"/>
              <a:t>os.path.split</a:t>
            </a:r>
            <a:r>
              <a:rPr lang="en-US" altLang="zh-CN" sz="2200" dirty="0"/>
              <a:t>(</a:t>
            </a:r>
            <a:r>
              <a:rPr lang="en-US" altLang="zh-CN" sz="2200" dirty="0" err="1"/>
              <a:t>U_Name</a:t>
            </a:r>
            <a:r>
              <a:rPr lang="en-US" altLang="zh-CN" sz="2200" dirty="0"/>
              <a:t>)</a:t>
            </a:r>
          </a:p>
          <a:p>
            <a:r>
              <a:rPr lang="en-US" altLang="zh-CN" sz="2200" dirty="0" err="1"/>
              <a:t>arcpy.CreateFeatureclass_management</a:t>
            </a:r>
            <a:r>
              <a:rPr lang="en-US" altLang="zh-CN" sz="2200" dirty="0"/>
              <a:t>(Workspace,</a:t>
            </a:r>
            <a:r>
              <a:rPr lang="en-US" altLang="zh-CN" sz="2200" dirty="0" err="1"/>
              <a:t>FileName</a:t>
            </a:r>
            <a:r>
              <a:rPr lang="en-US" altLang="zh-CN" sz="2200" dirty="0"/>
              <a:t>,"POLYLINE")</a:t>
            </a:r>
          </a:p>
        </p:txBody>
      </p:sp>
      <p:sp>
        <p:nvSpPr>
          <p:cNvPr id="3" name="TextBox 2"/>
          <p:cNvSpPr txBox="1"/>
          <p:nvPr/>
        </p:nvSpPr>
        <p:spPr>
          <a:xfrm>
            <a:off x="899592" y="5661248"/>
            <a:ext cx="7200800" cy="830997"/>
          </a:xfrm>
          <a:prstGeom prst="rect">
            <a:avLst/>
          </a:prstGeom>
          <a:solidFill>
            <a:srgbClr val="FFC000"/>
          </a:solidFill>
        </p:spPr>
        <p:txBody>
          <a:bodyPr wrap="square" rtlCol="0">
            <a:spAutoFit/>
          </a:bodyPr>
          <a:lstStyle/>
          <a:p>
            <a:r>
              <a:rPr lang="zh-CN" altLang="en-US" sz="2400" dirty="0" smtClean="0"/>
              <a:t>通过在文件名后面增加数字字符，如</a:t>
            </a:r>
            <a:r>
              <a:rPr lang="en-US" altLang="zh-CN" sz="2400" dirty="0" smtClean="0"/>
              <a:t>rivers0.shp</a:t>
            </a:r>
            <a:r>
              <a:rPr lang="zh-CN" altLang="en-US" sz="2400" dirty="0" smtClean="0"/>
              <a:t>、</a:t>
            </a:r>
            <a:r>
              <a:rPr lang="en-US" altLang="zh-CN" sz="2400" dirty="0" smtClean="0"/>
              <a:t>rivers1.shp</a:t>
            </a:r>
            <a:r>
              <a:rPr lang="zh-CN" altLang="en-US" sz="2400" dirty="0" smtClean="0"/>
              <a:t>、</a:t>
            </a:r>
            <a:r>
              <a:rPr lang="en-US" altLang="zh-CN" sz="2400" dirty="0" smtClean="0"/>
              <a:t>……</a:t>
            </a:r>
            <a:r>
              <a:rPr lang="zh-CN" altLang="en-US" sz="2400" dirty="0" smtClean="0"/>
              <a:t>，以产生一个不重复的文件名。</a:t>
            </a:r>
            <a:endParaRPr lang="zh-CN" altLang="en-US" sz="2400" dirty="0"/>
          </a:p>
        </p:txBody>
      </p:sp>
      <p:sp>
        <p:nvSpPr>
          <p:cNvPr id="4" name="矩形 3"/>
          <p:cNvSpPr/>
          <p:nvPr/>
        </p:nvSpPr>
        <p:spPr>
          <a:xfrm>
            <a:off x="2878648" y="4725144"/>
            <a:ext cx="2954655" cy="461665"/>
          </a:xfrm>
          <a:prstGeom prst="rect">
            <a:avLst/>
          </a:prstGeom>
        </p:spPr>
        <p:txBody>
          <a:bodyPr wrap="none">
            <a:spAutoFit/>
          </a:bodyPr>
          <a:lstStyle/>
          <a:p>
            <a:r>
              <a:rPr lang="zh-CN" altLang="en-US" sz="2400" dirty="0"/>
              <a:t>产生不重复的文件名</a:t>
            </a:r>
          </a:p>
        </p:txBody>
      </p:sp>
    </p:spTree>
    <p:extLst>
      <p:ext uri="{BB962C8B-B14F-4D97-AF65-F5344CB8AC3E}">
        <p14:creationId xmlns:p14="http://schemas.microsoft.com/office/powerpoint/2010/main" val="14699602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9208" y="404664"/>
            <a:ext cx="3322712" cy="720080"/>
          </a:xfrm>
          <a:solidFill>
            <a:schemeClr val="tx2">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rtlCol="0" anchor="ctr" anchorCtr="0" compatLnSpc="1">
            <a:prstTxWarp prst="textNoShape">
              <a:avLst/>
            </a:prstTxWarp>
            <a:normAutofit/>
          </a:bodyPr>
          <a:lstStyle/>
          <a:p>
            <a:r>
              <a:rPr lang="zh-CN" altLang="en-US" sz="3600" dirty="0">
                <a:ea typeface="华文新魏" pitchFamily="2" charset="-122"/>
              </a:rPr>
              <a:t>数据列表函数</a:t>
            </a:r>
          </a:p>
        </p:txBody>
      </p:sp>
      <p:sp>
        <p:nvSpPr>
          <p:cNvPr id="3" name="内容占位符 2"/>
          <p:cNvSpPr>
            <a:spLocks noGrp="1"/>
          </p:cNvSpPr>
          <p:nvPr>
            <p:ph idx="1"/>
          </p:nvPr>
        </p:nvSpPr>
        <p:spPr/>
        <p:txBody>
          <a:bodyPr/>
          <a:lstStyle/>
          <a:p>
            <a:r>
              <a:rPr lang="zh-CN" altLang="en-US" dirty="0" smtClean="0"/>
              <a:t>数据列表（</a:t>
            </a:r>
            <a:r>
              <a:rPr lang="en-US" altLang="zh-CN" dirty="0" smtClean="0"/>
              <a:t>Listing data</a:t>
            </a:r>
            <a:r>
              <a:rPr lang="zh-CN" altLang="en-US" dirty="0" smtClean="0"/>
              <a:t>）函数用于返回当前工作空间的数据列表以及数据集中的字段、索引列表等。其中，数据列表可以指定数据类型以及利用</a:t>
            </a:r>
            <a:r>
              <a:rPr lang="zh-CN" altLang="zh-CN" dirty="0">
                <a:solidFill>
                  <a:srgbClr val="000000"/>
                </a:solidFill>
              </a:rPr>
              <a:t>通配符</a:t>
            </a:r>
            <a:r>
              <a:rPr lang="zh-CN" altLang="zh-CN" dirty="0" smtClean="0">
                <a:solidFill>
                  <a:srgbClr val="000000"/>
                </a:solidFill>
              </a:rPr>
              <a:t>参数</a:t>
            </a:r>
            <a:r>
              <a:rPr lang="zh-CN" altLang="en-US" dirty="0" smtClean="0">
                <a:solidFill>
                  <a:srgbClr val="000000"/>
                </a:solidFill>
              </a:rPr>
              <a:t>（</a:t>
            </a:r>
            <a:r>
              <a:rPr lang="en-US" altLang="zh-CN" dirty="0" err="1" smtClean="0">
                <a:solidFill>
                  <a:srgbClr val="000000"/>
                </a:solidFill>
              </a:rPr>
              <a:t>wild_card</a:t>
            </a:r>
            <a:r>
              <a:rPr lang="zh-CN" altLang="en-US" dirty="0" smtClean="0">
                <a:solidFill>
                  <a:srgbClr val="000000"/>
                </a:solidFill>
              </a:rPr>
              <a:t>）对</a:t>
            </a:r>
            <a:r>
              <a:rPr lang="zh-CN" altLang="zh-CN" dirty="0" smtClean="0">
                <a:solidFill>
                  <a:srgbClr val="000000"/>
                </a:solidFill>
              </a:rPr>
              <a:t>列</a:t>
            </a:r>
            <a:r>
              <a:rPr lang="zh-CN" altLang="en-US" dirty="0" smtClean="0">
                <a:solidFill>
                  <a:srgbClr val="000000"/>
                </a:solidFill>
              </a:rPr>
              <a:t>表</a:t>
            </a:r>
            <a:r>
              <a:rPr lang="zh-CN" altLang="zh-CN" dirty="0" smtClean="0">
                <a:solidFill>
                  <a:srgbClr val="000000"/>
                </a:solidFill>
              </a:rPr>
              <a:t>数据</a:t>
            </a:r>
            <a:r>
              <a:rPr lang="zh-CN" altLang="en-US" dirty="0" smtClean="0">
                <a:solidFill>
                  <a:srgbClr val="000000"/>
                </a:solidFill>
              </a:rPr>
              <a:t>进行限定；字段列表可以指定字段类型</a:t>
            </a:r>
            <a:r>
              <a:rPr lang="zh-CN" altLang="zh-CN" dirty="0" smtClean="0">
                <a:solidFill>
                  <a:srgbClr val="000000"/>
                </a:solidFill>
              </a:rPr>
              <a:t>。</a:t>
            </a:r>
            <a:endParaRPr lang="zh-CN" altLang="en-US" dirty="0">
              <a:solidFill>
                <a:srgbClr val="000000"/>
              </a:solidFill>
            </a:endParaRPr>
          </a:p>
        </p:txBody>
      </p:sp>
      <p:sp>
        <p:nvSpPr>
          <p:cNvPr id="4" name="TextBox 3"/>
          <p:cNvSpPr txBox="1"/>
          <p:nvPr/>
        </p:nvSpPr>
        <p:spPr>
          <a:xfrm>
            <a:off x="1043608" y="5646755"/>
            <a:ext cx="5976664" cy="461665"/>
          </a:xfrm>
          <a:prstGeom prst="rect">
            <a:avLst/>
          </a:prstGeom>
          <a:solidFill>
            <a:srgbClr val="FFC000"/>
          </a:solidFill>
        </p:spPr>
        <p:txBody>
          <a:bodyPr wrap="square" rtlCol="0">
            <a:spAutoFit/>
          </a:bodyPr>
          <a:lstStyle>
            <a:defPPr>
              <a:defRPr lang="zh-CN"/>
            </a:defPPr>
          </a:lstStyle>
          <a:p>
            <a:r>
              <a:rPr lang="zh-CN" altLang="en-US" sz="2400" dirty="0"/>
              <a:t>工作空间可以是文件夹，也可以是数据库。</a:t>
            </a:r>
          </a:p>
        </p:txBody>
      </p:sp>
    </p:spTree>
    <p:extLst>
      <p:ext uri="{BB962C8B-B14F-4D97-AF65-F5344CB8AC3E}">
        <p14:creationId xmlns:p14="http://schemas.microsoft.com/office/powerpoint/2010/main" val="7861387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226348920"/>
              </p:ext>
            </p:extLst>
          </p:nvPr>
        </p:nvGraphicFramePr>
        <p:xfrm>
          <a:off x="611560" y="1052737"/>
          <a:ext cx="8280920" cy="5161447"/>
        </p:xfrm>
        <a:graphic>
          <a:graphicData uri="http://schemas.openxmlformats.org/drawingml/2006/table">
            <a:tbl>
              <a:tblPr firstRow="1" bandRow="1">
                <a:tableStyleId>{5C22544A-7EE6-4342-B048-85BDC9FD1C3A}</a:tableStyleId>
              </a:tblPr>
              <a:tblGrid>
                <a:gridCol w="4140460"/>
                <a:gridCol w="4140460"/>
              </a:tblGrid>
              <a:tr h="362071">
                <a:tc>
                  <a:txBody>
                    <a:bodyPr/>
                    <a:lstStyle/>
                    <a:p>
                      <a:pPr algn="ctr"/>
                      <a:r>
                        <a:rPr lang="zh-CN" altLang="en-US" dirty="0" smtClean="0">
                          <a:solidFill>
                            <a:schemeClr val="bg1"/>
                          </a:solidFill>
                        </a:rPr>
                        <a:t>函数</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3957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ListFiles</a:t>
                      </a:r>
                      <a:r>
                        <a:rPr lang="zh-CN" altLang="en-US" dirty="0" smtClean="0"/>
                        <a:t>（</a:t>
                      </a:r>
                      <a:r>
                        <a:rPr lang="en-US" altLang="zh-CN" dirty="0" err="1" smtClean="0"/>
                        <a:t>wild_card</a:t>
                      </a:r>
                      <a:r>
                        <a:rPr lang="zh-CN" altLang="en-US"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返回当前工作空间中的文件列表。</a:t>
                      </a:r>
                      <a:endParaRPr lang="zh-CN" altLang="en-US" dirty="0"/>
                    </a:p>
                  </a:txBody>
                  <a:tcPr/>
                </a:tc>
              </a:tr>
              <a:tr h="442090">
                <a:tc>
                  <a:txBody>
                    <a:bodyPr/>
                    <a:lstStyle/>
                    <a:p>
                      <a:r>
                        <a:rPr lang="en-US" altLang="zh-CN" dirty="0" err="1" smtClean="0"/>
                        <a:t>ListDatasets</a:t>
                      </a:r>
                      <a:r>
                        <a:rPr lang="zh-CN" altLang="en-US" dirty="0" smtClean="0"/>
                        <a:t>（</a:t>
                      </a:r>
                      <a:r>
                        <a:rPr lang="en-US" altLang="zh-CN" dirty="0" err="1" smtClean="0"/>
                        <a:t>wild_card,feature_type</a:t>
                      </a:r>
                      <a:r>
                        <a:rPr lang="zh-CN" altLang="en-US" dirty="0" smtClean="0"/>
                        <a:t>）</a:t>
                      </a:r>
                      <a:endParaRPr lang="zh-CN" altLang="en-US" dirty="0"/>
                    </a:p>
                  </a:txBody>
                  <a:tcPr/>
                </a:tc>
                <a:tc>
                  <a:txBody>
                    <a:bodyPr/>
                    <a:lstStyle/>
                    <a:p>
                      <a:r>
                        <a:rPr lang="zh-CN" altLang="en-US" dirty="0" smtClean="0"/>
                        <a:t>返回当前工作空间中的数据集列表。</a:t>
                      </a:r>
                      <a:endParaRPr lang="zh-CN" altLang="en-US" dirty="0"/>
                    </a:p>
                  </a:txBody>
                  <a:tcPr/>
                </a:tc>
              </a:tr>
              <a:tr h="6249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ListFeatureClasses</a:t>
                      </a:r>
                      <a:r>
                        <a:rPr lang="zh-CN" altLang="en-US" dirty="0" smtClean="0"/>
                        <a:t>（</a:t>
                      </a:r>
                      <a:r>
                        <a:rPr lang="en-US" altLang="zh-CN" dirty="0" err="1" smtClean="0"/>
                        <a:t>wild_card,feature_type</a:t>
                      </a:r>
                      <a:r>
                        <a:rPr lang="zh-CN" altLang="en-US"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返回当前工作空间中的要素类列表。</a:t>
                      </a:r>
                      <a:endParaRPr lang="zh-CN" altLang="en-US" dirty="0"/>
                    </a:p>
                  </a:txBody>
                  <a:tcPr/>
                </a:tc>
              </a:tr>
              <a:tr h="4156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ListRasters</a:t>
                      </a:r>
                      <a:r>
                        <a:rPr lang="zh-CN" altLang="en-US" dirty="0" smtClean="0"/>
                        <a:t>（</a:t>
                      </a:r>
                      <a:r>
                        <a:rPr lang="en-US" altLang="zh-CN" dirty="0" err="1" smtClean="0"/>
                        <a:t>wild_card,Raster_type</a:t>
                      </a:r>
                      <a:r>
                        <a:rPr lang="zh-CN" altLang="en-US"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返回当前工作空间中的栅格数据列表。</a:t>
                      </a:r>
                      <a:endParaRPr lang="zh-CN" altLang="en-US" dirty="0"/>
                    </a:p>
                  </a:txBody>
                  <a:tcPr/>
                </a:tc>
              </a:tr>
              <a:tr h="4420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ListTables</a:t>
                      </a:r>
                      <a:r>
                        <a:rPr lang="zh-CN" altLang="en-US" dirty="0" smtClean="0"/>
                        <a:t>（</a:t>
                      </a:r>
                      <a:r>
                        <a:rPr lang="en-US" altLang="zh-CN" dirty="0" err="1" smtClean="0"/>
                        <a:t>wild_card,Table_type</a:t>
                      </a:r>
                      <a:r>
                        <a:rPr lang="zh-CN" altLang="en-US"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返回当前工作空间中的表格数据列表。</a:t>
                      </a:r>
                      <a:endParaRPr lang="zh-CN" altLang="en-US" dirty="0"/>
                    </a:p>
                  </a:txBody>
                  <a:tcPr/>
                </a:tc>
              </a:tr>
              <a:tr h="6249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ListWorkspacees</a:t>
                      </a:r>
                      <a:r>
                        <a:rPr lang="zh-CN" altLang="en-US" dirty="0" smtClean="0"/>
                        <a:t>（</a:t>
                      </a:r>
                      <a:r>
                        <a:rPr lang="en-US" altLang="zh-CN" dirty="0" err="1" smtClean="0"/>
                        <a:t>wild_card,Workspace_type</a:t>
                      </a:r>
                      <a:r>
                        <a:rPr lang="zh-CN" altLang="en-US"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返回当前工作空间中的工作空间列表。</a:t>
                      </a:r>
                      <a:endParaRPr lang="zh-CN" altLang="en-US" dirty="0"/>
                    </a:p>
                  </a:txBody>
                  <a:tcPr/>
                </a:tc>
              </a:tr>
              <a:tr h="7020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ListFields</a:t>
                      </a:r>
                      <a:r>
                        <a:rPr lang="en-US" altLang="zh-CN" dirty="0" smtClean="0"/>
                        <a:t> (dataset, {</a:t>
                      </a:r>
                      <a:r>
                        <a:rPr lang="en-US" altLang="zh-CN" dirty="0" err="1" smtClean="0"/>
                        <a:t>wild_card</a:t>
                      </a:r>
                      <a:r>
                        <a:rPr lang="en-US" altLang="zh-CN" dirty="0" smtClean="0"/>
                        <a:t>}, {</a:t>
                      </a:r>
                      <a:r>
                        <a:rPr lang="en-US" altLang="zh-CN" dirty="0" err="1" smtClean="0"/>
                        <a:t>field_type</a:t>
                      </a:r>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返回数据集中的字段列表。</a:t>
                      </a:r>
                      <a:endParaRPr lang="zh-CN" altLang="en-US" dirty="0"/>
                    </a:p>
                  </a:txBody>
                  <a:tcPr/>
                </a:tc>
              </a:tr>
              <a:tr h="4929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ListIndexes</a:t>
                      </a:r>
                      <a:r>
                        <a:rPr lang="en-US" altLang="zh-CN" dirty="0" smtClean="0"/>
                        <a:t> (dataset, {</a:t>
                      </a:r>
                      <a:r>
                        <a:rPr lang="en-US" altLang="zh-CN" dirty="0" err="1" smtClean="0"/>
                        <a:t>wild_card</a:t>
                      </a:r>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返回数据集中的索引列表。</a:t>
                      </a:r>
                      <a:endParaRPr lang="zh-CN" altLang="en-US" dirty="0"/>
                    </a:p>
                  </a:txBody>
                  <a:tcPr/>
                </a:tc>
              </a:tr>
              <a:tr h="6249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ListVersions</a:t>
                      </a:r>
                      <a:r>
                        <a:rPr lang="en-US" altLang="zh-CN" dirty="0" smtClean="0"/>
                        <a:t> (</a:t>
                      </a:r>
                      <a:r>
                        <a:rPr lang="en-US" altLang="zh-CN" dirty="0" err="1" smtClean="0"/>
                        <a:t>sde_workspace</a:t>
                      </a:r>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返回版本列表。</a:t>
                      </a:r>
                      <a:endParaRPr lang="zh-CN" altLang="en-US" dirty="0"/>
                    </a:p>
                  </a:txBody>
                  <a:tcPr/>
                </a:tc>
              </a:tr>
            </a:tbl>
          </a:graphicData>
        </a:graphic>
      </p:graphicFrame>
      <p:sp>
        <p:nvSpPr>
          <p:cNvPr id="4" name="TextBox 3"/>
          <p:cNvSpPr txBox="1"/>
          <p:nvPr/>
        </p:nvSpPr>
        <p:spPr>
          <a:xfrm>
            <a:off x="3333304" y="392212"/>
            <a:ext cx="2203152" cy="461665"/>
          </a:xfrm>
          <a:prstGeom prst="rect">
            <a:avLst/>
          </a:prstGeom>
          <a:noFill/>
        </p:spPr>
        <p:txBody>
          <a:bodyPr wrap="square" rtlCol="0">
            <a:spAutoFit/>
          </a:bodyPr>
          <a:lstStyle/>
          <a:p>
            <a:r>
              <a:rPr lang="zh-CN" altLang="en-US" sz="2400" dirty="0" smtClean="0"/>
              <a:t>数据列表函数</a:t>
            </a:r>
            <a:endParaRPr lang="zh-CN" altLang="en-US" sz="2400" dirty="0"/>
          </a:p>
        </p:txBody>
      </p:sp>
    </p:spTree>
    <p:extLst>
      <p:ext uri="{BB962C8B-B14F-4D97-AF65-F5344CB8AC3E}">
        <p14:creationId xmlns:p14="http://schemas.microsoft.com/office/powerpoint/2010/main" val="37185676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92" y="754601"/>
            <a:ext cx="8087556" cy="505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147812" y="5974845"/>
            <a:ext cx="3440411" cy="461665"/>
          </a:xfrm>
          <a:prstGeom prst="rect">
            <a:avLst/>
          </a:prstGeom>
          <a:noFill/>
        </p:spPr>
        <p:txBody>
          <a:bodyPr wrap="square" rtlCol="0">
            <a:spAutoFit/>
          </a:bodyPr>
          <a:lstStyle/>
          <a:p>
            <a:r>
              <a:rPr lang="en-US" altLang="zh-CN" sz="2400" dirty="0" smtClean="0"/>
              <a:t>ArcGIS</a:t>
            </a:r>
            <a:r>
              <a:rPr lang="zh-CN" altLang="en-US" sz="2400" dirty="0" smtClean="0"/>
              <a:t>支持的字段类型</a:t>
            </a:r>
            <a:endParaRPr lang="zh-CN" altLang="en-US" sz="2400" dirty="0"/>
          </a:p>
        </p:txBody>
      </p:sp>
    </p:spTree>
    <p:extLst>
      <p:ext uri="{BB962C8B-B14F-4D97-AF65-F5344CB8AC3E}">
        <p14:creationId xmlns:p14="http://schemas.microsoft.com/office/powerpoint/2010/main" val="7178622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5576" y="1484784"/>
            <a:ext cx="7416824" cy="3046988"/>
          </a:xfrm>
          <a:prstGeom prst="rect">
            <a:avLst/>
          </a:prstGeom>
        </p:spPr>
        <p:txBody>
          <a:bodyPr wrap="square">
            <a:spAutoFit/>
          </a:bodyPr>
          <a:lstStyle/>
          <a:p>
            <a:r>
              <a:rPr lang="en-US" altLang="zh-CN" sz="2400" dirty="0">
                <a:solidFill>
                  <a:srgbClr val="000000"/>
                </a:solidFill>
              </a:rPr>
              <a:t>import </a:t>
            </a:r>
            <a:r>
              <a:rPr lang="en-US" altLang="zh-CN" sz="2400" dirty="0" err="1">
                <a:solidFill>
                  <a:srgbClr val="000000"/>
                </a:solidFill>
              </a:rPr>
              <a:t>arcpy</a:t>
            </a:r>
            <a:endParaRPr lang="en-US" altLang="zh-CN" sz="2400" dirty="0">
              <a:solidFill>
                <a:srgbClr val="000000"/>
              </a:solidFill>
            </a:endParaRPr>
          </a:p>
          <a:p>
            <a:r>
              <a:rPr lang="en-US" altLang="zh-CN" sz="2400" dirty="0">
                <a:solidFill>
                  <a:srgbClr val="000000"/>
                </a:solidFill>
              </a:rPr>
              <a:t>from </a:t>
            </a:r>
            <a:r>
              <a:rPr lang="en-US" altLang="zh-CN" sz="2400" dirty="0" err="1">
                <a:solidFill>
                  <a:srgbClr val="000000"/>
                </a:solidFill>
              </a:rPr>
              <a:t>arcpy</a:t>
            </a:r>
            <a:r>
              <a:rPr lang="en-US" altLang="zh-CN" sz="2400" dirty="0">
                <a:solidFill>
                  <a:srgbClr val="000000"/>
                </a:solidFill>
              </a:rPr>
              <a:t> import </a:t>
            </a:r>
            <a:r>
              <a:rPr lang="en-US" altLang="zh-CN" sz="2400" dirty="0" err="1">
                <a:solidFill>
                  <a:srgbClr val="000000"/>
                </a:solidFill>
              </a:rPr>
              <a:t>env</a:t>
            </a:r>
            <a:endParaRPr lang="en-US" altLang="zh-CN" sz="2400" dirty="0">
              <a:solidFill>
                <a:srgbClr val="000000"/>
              </a:solidFill>
            </a:endParaRPr>
          </a:p>
          <a:p>
            <a:r>
              <a:rPr lang="en-US" altLang="zh-CN" sz="2400" dirty="0" err="1">
                <a:solidFill>
                  <a:srgbClr val="000000"/>
                </a:solidFill>
              </a:rPr>
              <a:t>env.workspace</a:t>
            </a:r>
            <a:r>
              <a:rPr lang="en-US" altLang="zh-CN" sz="2400" dirty="0">
                <a:solidFill>
                  <a:srgbClr val="000000"/>
                </a:solidFill>
              </a:rPr>
              <a:t> = "c</a:t>
            </a:r>
            <a:r>
              <a:rPr lang="en-US" altLang="zh-CN" sz="2400" dirty="0" smtClean="0">
                <a:solidFill>
                  <a:srgbClr val="000000"/>
                </a:solidFill>
              </a:rPr>
              <a:t>:\\data</a:t>
            </a:r>
            <a:r>
              <a:rPr lang="en-US" altLang="zh-CN" sz="2400" dirty="0">
                <a:solidFill>
                  <a:srgbClr val="000000"/>
                </a:solidFill>
              </a:rPr>
              <a:t>"</a:t>
            </a:r>
          </a:p>
          <a:p>
            <a:r>
              <a:rPr lang="en-US" altLang="zh-CN" sz="2400" dirty="0">
                <a:solidFill>
                  <a:srgbClr val="000000"/>
                </a:solidFill>
              </a:rPr>
              <a:t>fcs = </a:t>
            </a:r>
            <a:r>
              <a:rPr lang="en-US" altLang="zh-CN" sz="2400" dirty="0" err="1">
                <a:solidFill>
                  <a:srgbClr val="000000"/>
                </a:solidFill>
              </a:rPr>
              <a:t>arcpy.ListFeatureClasses</a:t>
            </a:r>
            <a:r>
              <a:rPr lang="en-US" altLang="zh-CN" sz="2400" dirty="0">
                <a:solidFill>
                  <a:srgbClr val="000000"/>
                </a:solidFill>
              </a:rPr>
              <a:t> ("r*","Polyline")</a:t>
            </a:r>
          </a:p>
          <a:p>
            <a:r>
              <a:rPr lang="en-US" altLang="zh-CN" sz="2400" dirty="0">
                <a:solidFill>
                  <a:srgbClr val="000000"/>
                </a:solidFill>
              </a:rPr>
              <a:t>for fc in fcs:</a:t>
            </a:r>
          </a:p>
          <a:p>
            <a:r>
              <a:rPr lang="en-US" altLang="zh-CN" sz="2400" dirty="0">
                <a:solidFill>
                  <a:srgbClr val="000000"/>
                </a:solidFill>
              </a:rPr>
              <a:t>    print fc</a:t>
            </a:r>
          </a:p>
          <a:p>
            <a:endParaRPr lang="en-US" altLang="zh-CN" sz="2400" dirty="0">
              <a:solidFill>
                <a:srgbClr val="000000"/>
              </a:solidFill>
            </a:endParaRPr>
          </a:p>
          <a:p>
            <a:endParaRPr lang="zh-CN" altLang="en-US" sz="2400" dirty="0">
              <a:solidFill>
                <a:srgbClr val="000000"/>
              </a:solidFill>
            </a:endParaRPr>
          </a:p>
        </p:txBody>
      </p:sp>
      <p:sp>
        <p:nvSpPr>
          <p:cNvPr id="6" name="TextBox 5"/>
          <p:cNvSpPr txBox="1"/>
          <p:nvPr/>
        </p:nvSpPr>
        <p:spPr>
          <a:xfrm>
            <a:off x="1475656" y="5238298"/>
            <a:ext cx="6048672" cy="461665"/>
          </a:xfrm>
          <a:prstGeom prst="rect">
            <a:avLst/>
          </a:prstGeom>
          <a:noFill/>
        </p:spPr>
        <p:txBody>
          <a:bodyPr wrap="square" rtlCol="0">
            <a:spAutoFit/>
          </a:bodyPr>
          <a:lstStyle/>
          <a:p>
            <a:r>
              <a:rPr lang="zh-CN" altLang="en-US" sz="2400" dirty="0" smtClean="0"/>
              <a:t>显示指定文件夹中名称为</a:t>
            </a:r>
            <a:r>
              <a:rPr lang="en-US" altLang="zh-CN" sz="2400" dirty="0" smtClean="0"/>
              <a:t>r</a:t>
            </a:r>
            <a:r>
              <a:rPr lang="zh-CN" altLang="en-US" sz="2400" dirty="0" smtClean="0"/>
              <a:t>开头的线要素类</a:t>
            </a:r>
            <a:endParaRPr lang="zh-CN" altLang="en-US" sz="2400" dirty="0"/>
          </a:p>
        </p:txBody>
      </p:sp>
    </p:spTree>
    <p:extLst>
      <p:ext uri="{BB962C8B-B14F-4D97-AF65-F5344CB8AC3E}">
        <p14:creationId xmlns:p14="http://schemas.microsoft.com/office/powerpoint/2010/main" val="25031878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59632" y="1988840"/>
            <a:ext cx="5886400" cy="2308324"/>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err="1"/>
              <a:t>env.workspace</a:t>
            </a:r>
            <a:r>
              <a:rPr lang="en-US" altLang="zh-CN" sz="2400" dirty="0"/>
              <a:t> = "c:\\data\\</a:t>
            </a:r>
            <a:r>
              <a:rPr lang="en-US" altLang="zh-CN" sz="2400" dirty="0" smtClean="0"/>
              <a:t>exercise.gdb“</a:t>
            </a:r>
          </a:p>
          <a:p>
            <a:r>
              <a:rPr lang="en-US" altLang="zh-CN" sz="2400" dirty="0" err="1" smtClean="0"/>
              <a:t>dss</a:t>
            </a:r>
            <a:r>
              <a:rPr lang="en-US" altLang="zh-CN" sz="2400" dirty="0" smtClean="0"/>
              <a:t> </a:t>
            </a:r>
            <a:r>
              <a:rPr lang="en-US" altLang="zh-CN" sz="2400" dirty="0"/>
              <a:t>= </a:t>
            </a:r>
            <a:r>
              <a:rPr lang="en-US" altLang="zh-CN" sz="2400" dirty="0" err="1"/>
              <a:t>arcpy.ListDatasets</a:t>
            </a:r>
            <a:r>
              <a:rPr lang="en-US" altLang="zh-CN" sz="2400" dirty="0"/>
              <a:t> ()</a:t>
            </a:r>
          </a:p>
          <a:p>
            <a:r>
              <a:rPr lang="en-US" altLang="zh-CN" sz="2400" dirty="0"/>
              <a:t>for ds in </a:t>
            </a:r>
            <a:r>
              <a:rPr lang="en-US" altLang="zh-CN" sz="2400" dirty="0" err="1"/>
              <a:t>dss</a:t>
            </a:r>
            <a:r>
              <a:rPr lang="en-US" altLang="zh-CN" sz="2400" dirty="0"/>
              <a:t>:</a:t>
            </a:r>
          </a:p>
          <a:p>
            <a:r>
              <a:rPr lang="en-US" altLang="zh-CN" sz="2400" dirty="0"/>
              <a:t>    print ds</a:t>
            </a:r>
            <a:endParaRPr lang="zh-CN" altLang="en-US" sz="2400" dirty="0"/>
          </a:p>
        </p:txBody>
      </p:sp>
      <p:sp>
        <p:nvSpPr>
          <p:cNvPr id="5" name="TextBox 4"/>
          <p:cNvSpPr txBox="1"/>
          <p:nvPr/>
        </p:nvSpPr>
        <p:spPr>
          <a:xfrm>
            <a:off x="2483768" y="5251453"/>
            <a:ext cx="3888432" cy="461665"/>
          </a:xfrm>
          <a:prstGeom prst="rect">
            <a:avLst/>
          </a:prstGeom>
          <a:noFill/>
        </p:spPr>
        <p:txBody>
          <a:bodyPr wrap="square" rtlCol="0">
            <a:spAutoFit/>
          </a:bodyPr>
          <a:lstStyle/>
          <a:p>
            <a:r>
              <a:rPr lang="zh-CN" altLang="en-US" sz="2400" dirty="0" smtClean="0"/>
              <a:t>显示指定数据库中的数据集</a:t>
            </a:r>
            <a:endParaRPr lang="zh-CN" altLang="en-US" sz="2400" dirty="0"/>
          </a:p>
        </p:txBody>
      </p:sp>
    </p:spTree>
    <p:extLst>
      <p:ext uri="{BB962C8B-B14F-4D97-AF65-F5344CB8AC3E}">
        <p14:creationId xmlns:p14="http://schemas.microsoft.com/office/powerpoint/2010/main" val="23005612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5536" y="1916832"/>
            <a:ext cx="8496944" cy="1569660"/>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err="1"/>
              <a:t>fds</a:t>
            </a:r>
            <a:r>
              <a:rPr lang="en-US" altLang="zh-CN" sz="2400" dirty="0"/>
              <a:t> = </a:t>
            </a:r>
            <a:r>
              <a:rPr lang="en-US" altLang="zh-CN" sz="2400" dirty="0" err="1"/>
              <a:t>arcpy.ListFields</a:t>
            </a:r>
            <a:r>
              <a:rPr lang="en-US" altLang="zh-CN" sz="2400" dirty="0"/>
              <a:t> ("c:\\data\\USA\\states.</a:t>
            </a:r>
            <a:r>
              <a:rPr lang="en-US" altLang="zh-CN" sz="2400" dirty="0" err="1"/>
              <a:t>shp</a:t>
            </a:r>
            <a:r>
              <a:rPr lang="en-US" altLang="zh-CN" sz="2400" dirty="0"/>
              <a:t>","","String")</a:t>
            </a:r>
          </a:p>
          <a:p>
            <a:r>
              <a:rPr lang="en-US" altLang="zh-CN" sz="2400" dirty="0" smtClean="0"/>
              <a:t>for </a:t>
            </a:r>
            <a:r>
              <a:rPr lang="en-US" altLang="zh-CN" sz="2400" dirty="0" err="1"/>
              <a:t>fd</a:t>
            </a:r>
            <a:r>
              <a:rPr lang="en-US" altLang="zh-CN" sz="2400" dirty="0"/>
              <a:t> in </a:t>
            </a:r>
            <a:r>
              <a:rPr lang="en-US" altLang="zh-CN" sz="2400" dirty="0" err="1"/>
              <a:t>fds</a:t>
            </a:r>
            <a:r>
              <a:rPr lang="en-US" altLang="zh-CN" sz="2400" dirty="0"/>
              <a:t>:</a:t>
            </a:r>
          </a:p>
          <a:p>
            <a:r>
              <a:rPr lang="en-US" altLang="zh-CN" sz="2400" dirty="0"/>
              <a:t>    print fd.name </a:t>
            </a:r>
            <a:endParaRPr lang="zh-CN" altLang="en-US" sz="2400" dirty="0"/>
          </a:p>
        </p:txBody>
      </p:sp>
      <p:sp>
        <p:nvSpPr>
          <p:cNvPr id="5" name="矩形 4"/>
          <p:cNvSpPr/>
          <p:nvPr/>
        </p:nvSpPr>
        <p:spPr>
          <a:xfrm>
            <a:off x="1814547" y="5235518"/>
            <a:ext cx="5132495" cy="461665"/>
          </a:xfrm>
          <a:prstGeom prst="rect">
            <a:avLst/>
          </a:prstGeom>
        </p:spPr>
        <p:txBody>
          <a:bodyPr wrap="none">
            <a:spAutoFit/>
          </a:bodyPr>
          <a:lstStyle/>
          <a:p>
            <a:r>
              <a:rPr lang="zh-CN" altLang="en-US" sz="2400" dirty="0" smtClean="0"/>
              <a:t>显示</a:t>
            </a:r>
            <a:r>
              <a:rPr lang="en-US" altLang="zh-CN" sz="2400" dirty="0" err="1"/>
              <a:t>states.shp</a:t>
            </a:r>
            <a:r>
              <a:rPr lang="zh-CN" altLang="en-US" sz="2400" dirty="0" smtClean="0"/>
              <a:t>的所有字符串型字段名</a:t>
            </a:r>
            <a:endParaRPr lang="zh-CN" altLang="en-US" sz="2400" dirty="0"/>
          </a:p>
        </p:txBody>
      </p:sp>
    </p:spTree>
    <p:extLst>
      <p:ext uri="{BB962C8B-B14F-4D97-AF65-F5344CB8AC3E}">
        <p14:creationId xmlns:p14="http://schemas.microsoft.com/office/powerpoint/2010/main" val="23802728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endParaRPr lang="zh-CN" altLang="en-US" smtClean="0"/>
          </a:p>
        </p:txBody>
      </p:sp>
      <p:sp>
        <p:nvSpPr>
          <p:cNvPr id="18435" name="内容占位符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pPr>
            <a:r>
              <a:rPr lang="en-US" altLang="zh-CN" dirty="0" smtClean="0"/>
              <a:t>ArcGIS</a:t>
            </a:r>
            <a:r>
              <a:rPr lang="zh-CN" altLang="en-US" dirty="0" smtClean="0"/>
              <a:t>的所有产品都是利用</a:t>
            </a:r>
            <a:r>
              <a:rPr lang="en-US" altLang="zh-CN" dirty="0" err="1" smtClean="0"/>
              <a:t>ArcObjects</a:t>
            </a:r>
            <a:r>
              <a:rPr lang="zh-CN" altLang="en-US" dirty="0" smtClean="0"/>
              <a:t>可编程组件开发。</a:t>
            </a:r>
          </a:p>
          <a:p>
            <a:pPr eaLnBrk="1" hangingPunct="1"/>
            <a:endParaRPr lang="zh-CN" altLang="en-US" dirty="0" smtClean="0"/>
          </a:p>
          <a:p>
            <a:pPr eaLnBrk="1" hangingPunct="1"/>
            <a:endParaRPr lang="zh-CN" altLang="en-US" dirty="0" smtClean="0"/>
          </a:p>
        </p:txBody>
      </p:sp>
    </p:spTree>
    <p:extLst>
      <p:ext uri="{BB962C8B-B14F-4D97-AF65-F5344CB8AC3E}">
        <p14:creationId xmlns:p14="http://schemas.microsoft.com/office/powerpoint/2010/main" val="18044541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476672"/>
            <a:ext cx="3250704" cy="720080"/>
          </a:xfrm>
          <a:solidFill>
            <a:schemeClr val="tx2">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rtlCol="0" anchor="ctr" anchorCtr="0" compatLnSpc="1">
            <a:prstTxWarp prst="textNoShape">
              <a:avLst/>
            </a:prstTxWarp>
            <a:normAutofit/>
          </a:bodyPr>
          <a:lstStyle/>
          <a:p>
            <a:r>
              <a:rPr lang="zh-CN" altLang="en-US" sz="3600" dirty="0">
                <a:ea typeface="华文新魏" pitchFamily="2" charset="-122"/>
              </a:rPr>
              <a:t>描述数据函数</a:t>
            </a:r>
          </a:p>
        </p:txBody>
      </p:sp>
      <p:sp>
        <p:nvSpPr>
          <p:cNvPr id="3" name="内容占位符 2"/>
          <p:cNvSpPr>
            <a:spLocks noGrp="1"/>
          </p:cNvSpPr>
          <p:nvPr>
            <p:ph idx="1"/>
          </p:nvPr>
        </p:nvSpPr>
        <p:spPr>
          <a:xfrm>
            <a:off x="457200" y="1600200"/>
            <a:ext cx="8435280" cy="4709120"/>
          </a:xfrm>
        </p:spPr>
        <p:txBody>
          <a:bodyPr/>
          <a:lstStyle/>
          <a:p>
            <a:r>
              <a:rPr lang="zh-CN" altLang="en-US" dirty="0" smtClean="0"/>
              <a:t>描述数据函数</a:t>
            </a:r>
            <a:r>
              <a:rPr lang="zh-CN" altLang="en-US" dirty="0"/>
              <a:t>（</a:t>
            </a:r>
            <a:r>
              <a:rPr lang="en-US" altLang="zh-CN" dirty="0"/>
              <a:t>Describing  data</a:t>
            </a:r>
            <a:r>
              <a:rPr lang="zh-CN" altLang="en-US" dirty="0"/>
              <a:t>）</a:t>
            </a:r>
            <a:r>
              <a:rPr lang="zh-CN" altLang="en-US" dirty="0" smtClean="0"/>
              <a:t>用于返回某个数据或地处理对象的属性信息，如空间范围、字段等。</a:t>
            </a:r>
            <a:endParaRPr lang="en-US" altLang="zh-CN" dirty="0" smtClean="0"/>
          </a:p>
          <a:p>
            <a:r>
              <a:rPr lang="zh-CN" altLang="en-US" dirty="0" smtClean="0"/>
              <a:t>该类型只有一个函数：</a:t>
            </a:r>
            <a:r>
              <a:rPr lang="en-US" altLang="zh-CN" dirty="0" smtClean="0"/>
              <a:t>Describe </a:t>
            </a:r>
            <a:r>
              <a:rPr lang="en-US" altLang="zh-CN" dirty="0"/>
              <a:t>(</a:t>
            </a:r>
            <a:r>
              <a:rPr lang="en-US" altLang="zh-CN" dirty="0" smtClean="0"/>
              <a:t>value)</a:t>
            </a:r>
            <a:r>
              <a:rPr lang="zh-CN" altLang="en-US" dirty="0"/>
              <a:t>，</a:t>
            </a:r>
            <a:r>
              <a:rPr lang="en-US" altLang="zh-CN" dirty="0" smtClean="0"/>
              <a:t>Value</a:t>
            </a:r>
            <a:r>
              <a:rPr lang="zh-CN" altLang="en-US" dirty="0"/>
              <a:t>可以是某个数据（如</a:t>
            </a:r>
            <a:r>
              <a:rPr lang="en-US" altLang="zh-CN" dirty="0"/>
              <a:t>Tables</a:t>
            </a:r>
            <a:r>
              <a:rPr lang="zh-CN" altLang="en-US" dirty="0"/>
              <a:t>、</a:t>
            </a:r>
            <a:r>
              <a:rPr lang="en-US" altLang="zh-CN" dirty="0"/>
              <a:t> Feature Classes</a:t>
            </a:r>
            <a:r>
              <a:rPr lang="zh-CN" altLang="en-US" dirty="0"/>
              <a:t>、</a:t>
            </a:r>
            <a:r>
              <a:rPr lang="en-US" altLang="zh-CN" dirty="0"/>
              <a:t>Geodatabases</a:t>
            </a:r>
            <a:r>
              <a:rPr lang="zh-CN" altLang="en-US" dirty="0"/>
              <a:t>、</a:t>
            </a:r>
            <a:r>
              <a:rPr lang="en-US" altLang="zh-CN" dirty="0" err="1"/>
              <a:t>Rasters</a:t>
            </a:r>
            <a:r>
              <a:rPr lang="zh-CN" altLang="en-US" dirty="0"/>
              <a:t>、</a:t>
            </a:r>
            <a:r>
              <a:rPr lang="en-US" altLang="zh-CN" dirty="0"/>
              <a:t>Coverage Feature Classes</a:t>
            </a:r>
            <a:r>
              <a:rPr lang="zh-CN" altLang="en-US" dirty="0"/>
              <a:t>、</a:t>
            </a:r>
            <a:r>
              <a:rPr lang="en-US" altLang="zh-CN" dirty="0"/>
              <a:t>Layer Files</a:t>
            </a:r>
            <a:r>
              <a:rPr lang="zh-CN" altLang="en-US" dirty="0"/>
              <a:t>、</a:t>
            </a:r>
            <a:r>
              <a:rPr lang="en-US" altLang="zh-CN" dirty="0"/>
              <a:t>Relationship Classes</a:t>
            </a:r>
            <a:r>
              <a:rPr lang="zh-CN" altLang="en-US" dirty="0"/>
              <a:t>、</a:t>
            </a:r>
            <a:r>
              <a:rPr lang="en-US" altLang="zh-CN" dirty="0"/>
              <a:t>Workspaces</a:t>
            </a:r>
            <a:r>
              <a:rPr lang="zh-CN" altLang="en-US" dirty="0"/>
              <a:t>和</a:t>
            </a:r>
            <a:r>
              <a:rPr lang="en-US" altLang="zh-CN" dirty="0"/>
              <a:t>Datasets</a:t>
            </a:r>
            <a:r>
              <a:rPr lang="zh-CN" altLang="en-US" dirty="0"/>
              <a:t>）或地处理对象（如</a:t>
            </a:r>
            <a:r>
              <a:rPr lang="en-US" altLang="zh-CN" dirty="0" err="1"/>
              <a:t>FeatureLayer</a:t>
            </a:r>
            <a:r>
              <a:rPr lang="zh-CN" altLang="en-US" dirty="0"/>
              <a:t>和</a:t>
            </a:r>
            <a:r>
              <a:rPr lang="en-US" altLang="zh-CN" dirty="0" err="1"/>
              <a:t>TableViews</a:t>
            </a:r>
            <a:r>
              <a:rPr lang="zh-CN" altLang="en-US" dirty="0"/>
              <a:t>）</a:t>
            </a:r>
            <a:r>
              <a:rPr lang="zh-CN" altLang="en-US" dirty="0" smtClean="0"/>
              <a:t>。</a:t>
            </a:r>
            <a:endParaRPr lang="zh-CN" altLang="en-US" dirty="0"/>
          </a:p>
        </p:txBody>
      </p:sp>
    </p:spTree>
    <p:extLst>
      <p:ext uri="{BB962C8B-B14F-4D97-AF65-F5344CB8AC3E}">
        <p14:creationId xmlns:p14="http://schemas.microsoft.com/office/powerpoint/2010/main" val="24548245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6856" y="1196752"/>
            <a:ext cx="8229600" cy="5040560"/>
          </a:xfrm>
        </p:spPr>
        <p:txBody>
          <a:bodyPr/>
          <a:lstStyle/>
          <a:p>
            <a:r>
              <a:rPr lang="zh-CN" altLang="en-US" dirty="0"/>
              <a:t>该函数返回一个</a:t>
            </a:r>
            <a:r>
              <a:rPr lang="en-US" altLang="zh-CN" dirty="0"/>
              <a:t>Describe</a:t>
            </a:r>
            <a:r>
              <a:rPr lang="zh-CN" altLang="en-US" dirty="0"/>
              <a:t>对象，该对象包含了</a:t>
            </a:r>
            <a:r>
              <a:rPr lang="en-US" altLang="zh-CN" dirty="0"/>
              <a:t>value</a:t>
            </a:r>
            <a:r>
              <a:rPr lang="zh-CN" altLang="en-US" dirty="0"/>
              <a:t>的属性</a:t>
            </a:r>
            <a:r>
              <a:rPr lang="zh-CN" altLang="en-US" dirty="0" smtClean="0"/>
              <a:t>。</a:t>
            </a:r>
            <a:endParaRPr lang="en-US" altLang="zh-CN" dirty="0" smtClean="0"/>
          </a:p>
          <a:p>
            <a:r>
              <a:rPr lang="zh-CN" altLang="en-US" dirty="0" smtClean="0"/>
              <a:t>不同类型的</a:t>
            </a:r>
            <a:r>
              <a:rPr lang="en-US" altLang="zh-CN" dirty="0" smtClean="0"/>
              <a:t>value</a:t>
            </a:r>
            <a:r>
              <a:rPr lang="zh-CN" altLang="en-US" dirty="0" smtClean="0"/>
              <a:t>具有不同的属性，可以从帮助中查看不同</a:t>
            </a:r>
            <a:r>
              <a:rPr lang="en-US" altLang="zh-CN" dirty="0" smtClean="0"/>
              <a:t>value</a:t>
            </a:r>
            <a:r>
              <a:rPr lang="zh-CN" altLang="en-US" dirty="0" smtClean="0"/>
              <a:t>所具有的属性。</a:t>
            </a:r>
            <a:endParaRPr lang="en-US" altLang="zh-CN" dirty="0" smtClean="0"/>
          </a:p>
          <a:p>
            <a:endParaRPr lang="zh-CN" altLang="en-US" dirty="0"/>
          </a:p>
        </p:txBody>
      </p:sp>
    </p:spTree>
    <p:extLst>
      <p:ext uri="{BB962C8B-B14F-4D97-AF65-F5344CB8AC3E}">
        <p14:creationId xmlns:p14="http://schemas.microsoft.com/office/powerpoint/2010/main" val="7781830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702"/>
          <a:stretch/>
        </p:blipFill>
        <p:spPr bwMode="auto">
          <a:xfrm>
            <a:off x="409938" y="620688"/>
            <a:ext cx="8410534" cy="5009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131840" y="5877272"/>
            <a:ext cx="2954655" cy="461665"/>
          </a:xfrm>
          <a:prstGeom prst="rect">
            <a:avLst/>
          </a:prstGeom>
        </p:spPr>
        <p:txBody>
          <a:bodyPr wrap="none">
            <a:spAutoFit/>
          </a:bodyPr>
          <a:lstStyle/>
          <a:p>
            <a:r>
              <a:rPr lang="zh-CN" altLang="en-US" sz="2400" dirty="0"/>
              <a:t>不同</a:t>
            </a:r>
            <a:r>
              <a:rPr lang="zh-CN" altLang="en-US" sz="2400" dirty="0" smtClean="0"/>
              <a:t>类型数据的属性</a:t>
            </a:r>
            <a:endParaRPr lang="zh-CN" altLang="en-US" sz="2400" dirty="0"/>
          </a:p>
        </p:txBody>
      </p:sp>
    </p:spTree>
    <p:extLst>
      <p:ext uri="{BB962C8B-B14F-4D97-AF65-F5344CB8AC3E}">
        <p14:creationId xmlns:p14="http://schemas.microsoft.com/office/powerpoint/2010/main" val="12249627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829" y="1916832"/>
            <a:ext cx="8519643"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419872" y="4725144"/>
            <a:ext cx="1728192" cy="461665"/>
          </a:xfrm>
          <a:prstGeom prst="rect">
            <a:avLst/>
          </a:prstGeom>
          <a:noFill/>
        </p:spPr>
        <p:txBody>
          <a:bodyPr wrap="square" rtlCol="0">
            <a:spAutoFit/>
          </a:bodyPr>
          <a:lstStyle/>
          <a:p>
            <a:r>
              <a:rPr lang="en-US" altLang="zh-CN" sz="2400" dirty="0" smtClean="0"/>
              <a:t>Table</a:t>
            </a:r>
            <a:r>
              <a:rPr lang="zh-CN" altLang="en-US" sz="2400" dirty="0" smtClean="0"/>
              <a:t>属性</a:t>
            </a:r>
            <a:endParaRPr lang="zh-CN" altLang="en-US" sz="2400" dirty="0"/>
          </a:p>
        </p:txBody>
      </p:sp>
    </p:spTree>
    <p:extLst>
      <p:ext uri="{BB962C8B-B14F-4D97-AF65-F5344CB8AC3E}">
        <p14:creationId xmlns:p14="http://schemas.microsoft.com/office/powerpoint/2010/main" val="20591710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16522"/>
            <a:ext cx="6569734" cy="5544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292802" y="6021288"/>
            <a:ext cx="2071286" cy="461665"/>
          </a:xfrm>
          <a:prstGeom prst="rect">
            <a:avLst/>
          </a:prstGeom>
          <a:noFill/>
        </p:spPr>
        <p:txBody>
          <a:bodyPr wrap="square" rtlCol="0">
            <a:spAutoFit/>
          </a:bodyPr>
          <a:lstStyle/>
          <a:p>
            <a:r>
              <a:rPr lang="en-US" altLang="zh-CN" sz="2400" dirty="0"/>
              <a:t>Dataset</a:t>
            </a:r>
            <a:r>
              <a:rPr lang="zh-CN" altLang="en-US" sz="2400" dirty="0" smtClean="0"/>
              <a:t>属性</a:t>
            </a:r>
            <a:endParaRPr lang="zh-CN" altLang="en-US" sz="2400" dirty="0"/>
          </a:p>
        </p:txBody>
      </p:sp>
    </p:spTree>
    <p:extLst>
      <p:ext uri="{BB962C8B-B14F-4D97-AF65-F5344CB8AC3E}">
        <p14:creationId xmlns:p14="http://schemas.microsoft.com/office/powerpoint/2010/main" val="16594263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68760"/>
            <a:ext cx="8229600" cy="4857403"/>
          </a:xfrm>
        </p:spPr>
        <p:txBody>
          <a:bodyPr/>
          <a:lstStyle/>
          <a:p>
            <a:r>
              <a:rPr lang="zh-CN" altLang="en-US" dirty="0" smtClean="0"/>
              <a:t>不同类型数据的</a:t>
            </a:r>
            <a:r>
              <a:rPr lang="zh-CN" altLang="en-US" dirty="0"/>
              <a:t>属性具有继承性，如</a:t>
            </a:r>
            <a:r>
              <a:rPr lang="en-US" altLang="zh-CN" dirty="0" err="1"/>
              <a:t>FeatureClass</a:t>
            </a:r>
            <a:r>
              <a:rPr lang="zh-CN" altLang="en-US" dirty="0"/>
              <a:t>是一种特殊类型的</a:t>
            </a:r>
            <a:r>
              <a:rPr lang="en-US" altLang="zh-CN" dirty="0"/>
              <a:t>Table</a:t>
            </a:r>
            <a:r>
              <a:rPr lang="zh-CN" altLang="en-US" dirty="0"/>
              <a:t>，所以具有</a:t>
            </a:r>
            <a:r>
              <a:rPr lang="en-US" altLang="zh-CN" dirty="0" err="1"/>
              <a:t>FeatureClass</a:t>
            </a:r>
            <a:r>
              <a:rPr lang="zh-CN" altLang="en-US" dirty="0"/>
              <a:t>和</a:t>
            </a:r>
            <a:r>
              <a:rPr lang="en-US" altLang="zh-CN" dirty="0"/>
              <a:t>Table</a:t>
            </a:r>
            <a:r>
              <a:rPr lang="zh-CN" altLang="en-US" dirty="0"/>
              <a:t>的属性；</a:t>
            </a:r>
            <a:r>
              <a:rPr lang="en-US" altLang="zh-CN" dirty="0"/>
              <a:t> </a:t>
            </a:r>
            <a:r>
              <a:rPr lang="en-US" altLang="zh-CN" dirty="0" err="1"/>
              <a:t>FeatureClass</a:t>
            </a:r>
            <a:r>
              <a:rPr lang="zh-CN" altLang="en-US" dirty="0"/>
              <a:t>和</a:t>
            </a:r>
            <a:r>
              <a:rPr lang="en-US" altLang="zh-CN" dirty="0"/>
              <a:t>Table</a:t>
            </a:r>
            <a:r>
              <a:rPr lang="zh-CN" altLang="en-US" dirty="0"/>
              <a:t>都属于</a:t>
            </a:r>
            <a:r>
              <a:rPr lang="en-US" altLang="zh-CN" dirty="0"/>
              <a:t>Dataset</a:t>
            </a:r>
            <a:r>
              <a:rPr lang="zh-CN" altLang="en-US" dirty="0"/>
              <a:t>，所以又具有</a:t>
            </a:r>
            <a:r>
              <a:rPr lang="en-US" altLang="zh-CN" dirty="0"/>
              <a:t>Dataset</a:t>
            </a:r>
            <a:r>
              <a:rPr lang="zh-CN" altLang="en-US" dirty="0"/>
              <a:t>的</a:t>
            </a:r>
            <a:r>
              <a:rPr lang="zh-CN" altLang="en-US" dirty="0" smtClean="0"/>
              <a:t>属性</a:t>
            </a:r>
            <a:r>
              <a:rPr lang="zh-CN" altLang="en-US" dirty="0"/>
              <a:t>。</a:t>
            </a:r>
            <a:endParaRPr lang="en-US" altLang="zh-CN" dirty="0" smtClean="0"/>
          </a:p>
          <a:p>
            <a:r>
              <a:rPr lang="zh-CN" altLang="en-US" dirty="0" smtClean="0"/>
              <a:t>所有</a:t>
            </a:r>
            <a:r>
              <a:rPr lang="zh-CN" altLang="en-US" dirty="0"/>
              <a:t>的</a:t>
            </a:r>
            <a:r>
              <a:rPr lang="en-US" altLang="zh-CN" dirty="0"/>
              <a:t>value</a:t>
            </a:r>
            <a:r>
              <a:rPr lang="zh-CN" altLang="en-US" dirty="0"/>
              <a:t>都具有一般的</a:t>
            </a:r>
            <a:r>
              <a:rPr lang="en-US" altLang="zh-CN" dirty="0"/>
              <a:t>Describe Object</a:t>
            </a:r>
            <a:r>
              <a:rPr lang="zh-CN" altLang="en-US" dirty="0"/>
              <a:t>属性，如</a:t>
            </a:r>
            <a:r>
              <a:rPr lang="en-US" altLang="zh-CN" dirty="0" err="1"/>
              <a:t>baseName</a:t>
            </a:r>
            <a:r>
              <a:rPr lang="zh-CN" altLang="en-US" dirty="0"/>
              <a:t>、</a:t>
            </a:r>
            <a:r>
              <a:rPr lang="en-US" altLang="zh-CN" dirty="0" err="1"/>
              <a:t>catalogPath</a:t>
            </a:r>
            <a:r>
              <a:rPr lang="zh-CN" altLang="en-US" dirty="0"/>
              <a:t>、</a:t>
            </a:r>
            <a:r>
              <a:rPr lang="en-US" altLang="zh-CN" dirty="0" err="1"/>
              <a:t>dataType</a:t>
            </a:r>
            <a:r>
              <a:rPr lang="zh-CN" altLang="en-US" dirty="0"/>
              <a:t>、</a:t>
            </a:r>
            <a:r>
              <a:rPr lang="en-US" altLang="zh-CN" dirty="0"/>
              <a:t>extension</a:t>
            </a:r>
            <a:r>
              <a:rPr lang="zh-CN" altLang="en-US" dirty="0"/>
              <a:t>、</a:t>
            </a:r>
            <a:r>
              <a:rPr lang="en-US" altLang="zh-CN" dirty="0"/>
              <a:t>file</a:t>
            </a:r>
            <a:r>
              <a:rPr lang="zh-CN" altLang="en-US" dirty="0"/>
              <a:t>、</a:t>
            </a:r>
            <a:r>
              <a:rPr lang="en-US" altLang="zh-CN" dirty="0"/>
              <a:t>name</a:t>
            </a:r>
            <a:r>
              <a:rPr lang="zh-CN" altLang="en-US" dirty="0"/>
              <a:t>、</a:t>
            </a:r>
            <a:r>
              <a:rPr lang="en-US" altLang="zh-CN" dirty="0"/>
              <a:t>path</a:t>
            </a:r>
            <a:r>
              <a:rPr lang="zh-CN" altLang="en-US" dirty="0"/>
              <a:t>等。</a:t>
            </a:r>
          </a:p>
          <a:p>
            <a:endParaRPr lang="zh-CN" altLang="en-US" dirty="0"/>
          </a:p>
        </p:txBody>
      </p:sp>
    </p:spTree>
    <p:extLst>
      <p:ext uri="{BB962C8B-B14F-4D97-AF65-F5344CB8AC3E}">
        <p14:creationId xmlns:p14="http://schemas.microsoft.com/office/powerpoint/2010/main" val="40420442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5616" y="1700808"/>
            <a:ext cx="6768752" cy="3046988"/>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err="1"/>
              <a:t>featureClass</a:t>
            </a:r>
            <a:r>
              <a:rPr lang="en-US" altLang="zh-CN" sz="2400" dirty="0"/>
              <a:t> = "c:\\data\\states.shp"</a:t>
            </a:r>
          </a:p>
          <a:p>
            <a:r>
              <a:rPr lang="en-US" altLang="zh-CN" sz="2400" dirty="0" err="1"/>
              <a:t>desc</a:t>
            </a:r>
            <a:r>
              <a:rPr lang="en-US" altLang="zh-CN" sz="2400" dirty="0"/>
              <a:t> = </a:t>
            </a:r>
            <a:r>
              <a:rPr lang="en-US" altLang="zh-CN" sz="2400" dirty="0" err="1"/>
              <a:t>arcpy.Describe</a:t>
            </a:r>
            <a:r>
              <a:rPr lang="en-US" altLang="zh-CN" sz="2400" dirty="0"/>
              <a:t>(</a:t>
            </a:r>
            <a:r>
              <a:rPr lang="en-US" altLang="zh-CN" sz="2400" dirty="0" err="1"/>
              <a:t>featureClass</a:t>
            </a:r>
            <a:r>
              <a:rPr lang="en-US" altLang="zh-CN" sz="2400" dirty="0"/>
              <a:t>)</a:t>
            </a:r>
          </a:p>
          <a:p>
            <a:r>
              <a:rPr lang="en-US" altLang="zh-CN" sz="2400" dirty="0"/>
              <a:t>print "</a:t>
            </a:r>
            <a:r>
              <a:rPr lang="en-US" altLang="zh-CN" sz="2400" dirty="0" err="1"/>
              <a:t>shapeType</a:t>
            </a:r>
            <a:r>
              <a:rPr lang="en-US" altLang="zh-CN" sz="2400" dirty="0"/>
              <a:t>", </a:t>
            </a:r>
            <a:r>
              <a:rPr lang="en-US" altLang="zh-CN" sz="2400" dirty="0" err="1"/>
              <a:t>desc.shapeType</a:t>
            </a:r>
            <a:endParaRPr lang="en-US" altLang="zh-CN" sz="2400" dirty="0"/>
          </a:p>
          <a:p>
            <a:r>
              <a:rPr lang="en-US" altLang="zh-CN" sz="2400" dirty="0"/>
              <a:t>print "extent </a:t>
            </a:r>
            <a:r>
              <a:rPr lang="en-US" altLang="zh-CN" sz="2400" dirty="0" err="1"/>
              <a:t>XMin</a:t>
            </a:r>
            <a:r>
              <a:rPr lang="en-US" altLang="zh-CN" sz="2400" dirty="0"/>
              <a:t>", </a:t>
            </a:r>
            <a:r>
              <a:rPr lang="en-US" altLang="zh-CN" sz="2400" dirty="0" err="1"/>
              <a:t>desc.extent.XMin</a:t>
            </a:r>
            <a:endParaRPr lang="en-US" altLang="zh-CN" sz="2400" dirty="0"/>
          </a:p>
          <a:p>
            <a:r>
              <a:rPr lang="en-US" altLang="zh-CN" sz="2400" dirty="0"/>
              <a:t>print "extent </a:t>
            </a:r>
            <a:r>
              <a:rPr lang="en-US" altLang="zh-CN" sz="2400" dirty="0" err="1"/>
              <a:t>XMax</a:t>
            </a:r>
            <a:r>
              <a:rPr lang="en-US" altLang="zh-CN" sz="2400" dirty="0"/>
              <a:t>", </a:t>
            </a:r>
            <a:r>
              <a:rPr lang="en-US" altLang="zh-CN" sz="2400" dirty="0" err="1"/>
              <a:t>desc.extent.XMax</a:t>
            </a:r>
            <a:endParaRPr lang="en-US" altLang="zh-CN" sz="2400" dirty="0"/>
          </a:p>
          <a:p>
            <a:r>
              <a:rPr lang="en-US" altLang="zh-CN" sz="2400" dirty="0"/>
              <a:t>print "the first field's name", </a:t>
            </a:r>
            <a:r>
              <a:rPr lang="en-US" altLang="zh-CN" sz="2400" dirty="0" err="1"/>
              <a:t>desc.fields</a:t>
            </a:r>
            <a:r>
              <a:rPr lang="en-US" altLang="zh-CN" sz="2400" dirty="0"/>
              <a:t>[0].name</a:t>
            </a:r>
          </a:p>
          <a:p>
            <a:r>
              <a:rPr lang="en-US" altLang="zh-CN" sz="2400" dirty="0"/>
              <a:t>print "the first field's name", </a:t>
            </a:r>
            <a:r>
              <a:rPr lang="en-US" altLang="zh-CN" sz="2400" dirty="0" err="1"/>
              <a:t>desc.fields</a:t>
            </a:r>
            <a:r>
              <a:rPr lang="en-US" altLang="zh-CN" sz="2400" dirty="0"/>
              <a:t>[1].name</a:t>
            </a:r>
            <a:endParaRPr lang="zh-CN" altLang="en-US" sz="2400" dirty="0"/>
          </a:p>
        </p:txBody>
      </p:sp>
    </p:spTree>
    <p:extLst>
      <p:ext uri="{BB962C8B-B14F-4D97-AF65-F5344CB8AC3E}">
        <p14:creationId xmlns:p14="http://schemas.microsoft.com/office/powerpoint/2010/main" val="2832656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476672"/>
            <a:ext cx="3034680" cy="792088"/>
          </a:xfrm>
          <a:solidFill>
            <a:schemeClr val="tx2">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anchor="ctr" anchorCtr="0" compatLnSpc="1">
            <a:prstTxWarp prst="textNoShape">
              <a:avLst/>
            </a:prstTxWarp>
          </a:bodyPr>
          <a:lstStyle/>
          <a:p>
            <a:r>
              <a:rPr lang="en-US" altLang="zh-CN" sz="3600" dirty="0">
                <a:ea typeface="华文新魏" pitchFamily="2" charset="-122"/>
              </a:rPr>
              <a:t>cursor</a:t>
            </a:r>
            <a:r>
              <a:rPr lang="zh-CN" altLang="en-US" sz="3600" dirty="0">
                <a:ea typeface="华文新魏" pitchFamily="2" charset="-122"/>
              </a:rPr>
              <a:t>函数</a:t>
            </a:r>
          </a:p>
        </p:txBody>
      </p:sp>
      <p:sp>
        <p:nvSpPr>
          <p:cNvPr id="3" name="内容占位符 2"/>
          <p:cNvSpPr>
            <a:spLocks noGrp="1"/>
          </p:cNvSpPr>
          <p:nvPr>
            <p:ph idx="1"/>
          </p:nvPr>
        </p:nvSpPr>
        <p:spPr/>
        <p:txBody>
          <a:bodyPr/>
          <a:lstStyle/>
          <a:p>
            <a:r>
              <a:rPr lang="en-US" altLang="zh-CN" dirty="0" smtClean="0"/>
              <a:t>Cursor</a:t>
            </a:r>
            <a:r>
              <a:rPr lang="zh-CN" altLang="en-US" dirty="0" smtClean="0"/>
              <a:t>用于返回数据访问对象（</a:t>
            </a:r>
            <a:r>
              <a:rPr lang="en-US" altLang="zh-CN" dirty="0" smtClean="0"/>
              <a:t>cursor</a:t>
            </a:r>
            <a:r>
              <a:rPr lang="zh-CN" altLang="en-US" dirty="0" smtClean="0"/>
              <a:t>对象），以管理表格中的记录。</a:t>
            </a:r>
            <a:endParaRPr lang="en-US" altLang="zh-CN" dirty="0" smtClean="0"/>
          </a:p>
          <a:p>
            <a:r>
              <a:rPr lang="en-US" altLang="zh-CN" dirty="0" err="1" smtClean="0"/>
              <a:t>ArcPy</a:t>
            </a:r>
            <a:r>
              <a:rPr lang="zh-CN" altLang="en-US" dirty="0" smtClean="0"/>
              <a:t>提供了三个和</a:t>
            </a:r>
            <a:r>
              <a:rPr lang="en-US" altLang="zh-CN" dirty="0" smtClean="0"/>
              <a:t>cursor</a:t>
            </a:r>
            <a:r>
              <a:rPr lang="zh-CN" altLang="en-US" dirty="0" smtClean="0"/>
              <a:t>相关</a:t>
            </a:r>
            <a:r>
              <a:rPr lang="zh-CN" altLang="en-US" dirty="0"/>
              <a:t>的</a:t>
            </a:r>
            <a:r>
              <a:rPr lang="zh-CN" altLang="en-US" dirty="0" smtClean="0"/>
              <a:t>函数：</a:t>
            </a:r>
            <a:r>
              <a:rPr lang="en-US" altLang="zh-CN" dirty="0" err="1" smtClean="0"/>
              <a:t>SearchCursor</a:t>
            </a:r>
            <a:r>
              <a:rPr lang="zh-CN" altLang="en-US" dirty="0"/>
              <a:t>、</a:t>
            </a:r>
            <a:r>
              <a:rPr lang="en-US" altLang="zh-CN" dirty="0" err="1"/>
              <a:t>InsertCursor</a:t>
            </a:r>
            <a:r>
              <a:rPr lang="zh-CN" altLang="en-US" dirty="0"/>
              <a:t>和</a:t>
            </a:r>
            <a:r>
              <a:rPr lang="en-US" altLang="zh-CN" dirty="0" err="1" smtClean="0"/>
              <a:t>UpdateCursor</a:t>
            </a:r>
            <a:r>
              <a:rPr lang="zh-CN" altLang="en-US" dirty="0" smtClean="0"/>
              <a:t>，返回不同的</a:t>
            </a:r>
            <a:r>
              <a:rPr lang="en-US" altLang="zh-CN" dirty="0" smtClean="0"/>
              <a:t>cursor</a:t>
            </a:r>
            <a:r>
              <a:rPr lang="zh-CN" altLang="en-US" dirty="0" smtClean="0"/>
              <a:t>对象。</a:t>
            </a:r>
            <a:endParaRPr lang="en-US" altLang="zh-CN" dirty="0" smtClean="0"/>
          </a:p>
        </p:txBody>
      </p:sp>
    </p:spTree>
    <p:extLst>
      <p:ext uri="{BB962C8B-B14F-4D97-AF65-F5344CB8AC3E}">
        <p14:creationId xmlns:p14="http://schemas.microsoft.com/office/powerpoint/2010/main" val="282507385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80728"/>
            <a:ext cx="8229600" cy="5328592"/>
          </a:xfrm>
        </p:spPr>
        <p:txBody>
          <a:bodyPr/>
          <a:lstStyle/>
          <a:p>
            <a:pPr lvl="1"/>
            <a:r>
              <a:rPr lang="en-US" altLang="zh-CN" dirty="0" err="1"/>
              <a:t>SearchCursor</a:t>
            </a:r>
            <a:r>
              <a:rPr lang="zh-CN" altLang="en-US" dirty="0"/>
              <a:t>函数返回一个只读的</a:t>
            </a:r>
            <a:r>
              <a:rPr lang="en-US" altLang="zh-CN" dirty="0"/>
              <a:t>cursor</a:t>
            </a:r>
            <a:r>
              <a:rPr lang="zh-CN" altLang="en-US" dirty="0"/>
              <a:t>对象（</a:t>
            </a:r>
            <a:r>
              <a:rPr lang="en-US" altLang="zh-CN" dirty="0"/>
              <a:t>search cursor</a:t>
            </a:r>
            <a:r>
              <a:rPr lang="zh-CN" altLang="en-US" dirty="0"/>
              <a:t>）。通过对</a:t>
            </a:r>
            <a:r>
              <a:rPr lang="en-US" altLang="zh-CN" dirty="0"/>
              <a:t>search cursor</a:t>
            </a:r>
            <a:r>
              <a:rPr lang="zh-CN" altLang="en-US" dirty="0"/>
              <a:t>的迭代可以获得每个记录的字段值</a:t>
            </a:r>
            <a:r>
              <a:rPr lang="zh-CN" altLang="en-US" dirty="0" smtClean="0"/>
              <a:t>。</a:t>
            </a:r>
            <a:endParaRPr lang="en-US" altLang="zh-CN" dirty="0" smtClean="0"/>
          </a:p>
          <a:p>
            <a:pPr lvl="1"/>
            <a:r>
              <a:rPr lang="en-US" altLang="zh-CN" dirty="0" smtClean="0"/>
              <a:t>insert cursor</a:t>
            </a:r>
            <a:r>
              <a:rPr lang="zh-CN" altLang="en-US" dirty="0" smtClean="0"/>
              <a:t>函数返回一个可插入新记录的</a:t>
            </a:r>
            <a:r>
              <a:rPr lang="en-US" altLang="zh-CN" dirty="0" smtClean="0"/>
              <a:t>cursor</a:t>
            </a:r>
            <a:r>
              <a:rPr lang="zh-CN" altLang="en-US" dirty="0" smtClean="0"/>
              <a:t>对象（</a:t>
            </a:r>
            <a:r>
              <a:rPr lang="en-US" altLang="zh-CN" dirty="0" smtClean="0"/>
              <a:t>Insert cursor</a:t>
            </a:r>
            <a:r>
              <a:rPr lang="zh-CN" altLang="en-US" dirty="0" smtClean="0"/>
              <a:t>），利用该对象可以增加新的记录。</a:t>
            </a:r>
            <a:endParaRPr lang="en-US" altLang="zh-CN" dirty="0" smtClean="0"/>
          </a:p>
          <a:p>
            <a:pPr lvl="1"/>
            <a:r>
              <a:rPr lang="en-US" altLang="zh-CN" dirty="0" smtClean="0"/>
              <a:t>Update cursor</a:t>
            </a:r>
            <a:r>
              <a:rPr lang="zh-CN" altLang="en-US" dirty="0" smtClean="0"/>
              <a:t>函数返回一个可以</a:t>
            </a:r>
            <a:r>
              <a:rPr lang="zh-CN" altLang="en-US" dirty="0"/>
              <a:t>删除或更改</a:t>
            </a:r>
            <a:r>
              <a:rPr lang="zh-CN" altLang="en-US" dirty="0" smtClean="0"/>
              <a:t>记录的</a:t>
            </a:r>
            <a:r>
              <a:rPr lang="en-US" altLang="zh-CN" dirty="0" smtClean="0"/>
              <a:t>cursor</a:t>
            </a:r>
            <a:r>
              <a:rPr lang="zh-CN" altLang="en-US" dirty="0" smtClean="0"/>
              <a:t>对象（</a:t>
            </a:r>
            <a:r>
              <a:rPr lang="en-US" altLang="zh-CN" dirty="0" smtClean="0"/>
              <a:t>Update cursor</a:t>
            </a:r>
            <a:r>
              <a:rPr lang="zh-CN" altLang="en-US" dirty="0" smtClean="0"/>
              <a:t>），该对象可用于</a:t>
            </a:r>
            <a:r>
              <a:rPr lang="zh-CN" altLang="en-US" dirty="0"/>
              <a:t>更新和删除记录</a:t>
            </a:r>
            <a:r>
              <a:rPr lang="zh-CN" altLang="en-US" dirty="0" smtClean="0"/>
              <a:t>。</a:t>
            </a:r>
            <a:endParaRPr lang="en-US" altLang="zh-CN" dirty="0" smtClean="0"/>
          </a:p>
          <a:p>
            <a:pPr marL="342900" lvl="1" indent="-342900">
              <a:buFontTx/>
              <a:buChar char="•"/>
            </a:pPr>
            <a:r>
              <a:rPr lang="en-US" altLang="zh-CN" dirty="0" err="1"/>
              <a:t>SearchCursor</a:t>
            </a:r>
            <a:r>
              <a:rPr lang="zh-CN" altLang="en-US" dirty="0" smtClean="0"/>
              <a:t>函数和</a:t>
            </a:r>
            <a:r>
              <a:rPr lang="en-US" altLang="zh-CN" dirty="0" err="1" smtClean="0"/>
              <a:t>UpdateCursor</a:t>
            </a:r>
            <a:r>
              <a:rPr lang="zh-CN" altLang="en-US" dirty="0" smtClean="0"/>
              <a:t>函数可以定义一</a:t>
            </a:r>
            <a:r>
              <a:rPr lang="zh-CN" altLang="en-US" dirty="0"/>
              <a:t>个查询表达式</a:t>
            </a:r>
            <a:r>
              <a:rPr lang="zh-CN" altLang="en-US" dirty="0" smtClean="0"/>
              <a:t>，使</a:t>
            </a:r>
            <a:r>
              <a:rPr lang="en-US" altLang="zh-CN" dirty="0" smtClean="0"/>
              <a:t>cursor</a:t>
            </a:r>
            <a:r>
              <a:rPr lang="zh-CN" altLang="en-US" dirty="0" smtClean="0"/>
              <a:t>只包含符合</a:t>
            </a:r>
            <a:r>
              <a:rPr lang="zh-CN" altLang="en-US" dirty="0"/>
              <a:t>表达式的数据集。 </a:t>
            </a:r>
          </a:p>
          <a:p>
            <a:endParaRPr lang="zh-CN" altLang="en-US" dirty="0"/>
          </a:p>
        </p:txBody>
      </p:sp>
    </p:spTree>
    <p:extLst>
      <p:ext uri="{BB962C8B-B14F-4D97-AF65-F5344CB8AC3E}">
        <p14:creationId xmlns:p14="http://schemas.microsoft.com/office/powerpoint/2010/main" val="11507617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4291830912"/>
              </p:ext>
            </p:extLst>
          </p:nvPr>
        </p:nvGraphicFramePr>
        <p:xfrm>
          <a:off x="467544" y="1844824"/>
          <a:ext cx="8208912" cy="3534086"/>
        </p:xfrm>
        <a:graphic>
          <a:graphicData uri="http://schemas.openxmlformats.org/drawingml/2006/table">
            <a:tbl>
              <a:tblPr firstRow="1" bandRow="1">
                <a:tableStyleId>{5C22544A-7EE6-4342-B048-85BDC9FD1C3A}</a:tableStyleId>
              </a:tblPr>
              <a:tblGrid>
                <a:gridCol w="4402962"/>
                <a:gridCol w="3805950"/>
              </a:tblGrid>
              <a:tr h="452755">
                <a:tc>
                  <a:txBody>
                    <a:bodyPr/>
                    <a:lstStyle/>
                    <a:p>
                      <a:pPr algn="ctr"/>
                      <a:r>
                        <a:rPr lang="zh-CN" altLang="en-US" dirty="0" smtClean="0">
                          <a:solidFill>
                            <a:schemeClr val="bg1"/>
                          </a:solidFill>
                        </a:rPr>
                        <a:t>函数</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908706">
                <a:tc>
                  <a:txBody>
                    <a:bodyPr/>
                    <a:lstStyle/>
                    <a:p>
                      <a:r>
                        <a:rPr lang="en-US" altLang="zh-CN" dirty="0" err="1" smtClean="0"/>
                        <a:t>SearchCursor</a:t>
                      </a:r>
                      <a:r>
                        <a:rPr lang="en-US" altLang="zh-CN" dirty="0" smtClean="0"/>
                        <a:t> (dataset, {</a:t>
                      </a:r>
                      <a:r>
                        <a:rPr lang="en-US" altLang="zh-CN" dirty="0" err="1" smtClean="0"/>
                        <a:t>where_clause</a:t>
                      </a:r>
                      <a:r>
                        <a:rPr lang="en-US" altLang="zh-CN" dirty="0" smtClean="0"/>
                        <a:t>}, {</a:t>
                      </a:r>
                      <a:r>
                        <a:rPr lang="en-US" altLang="zh-CN" dirty="0" err="1" smtClean="0"/>
                        <a:t>spatial_reference</a:t>
                      </a:r>
                      <a:r>
                        <a:rPr lang="en-US" altLang="zh-CN" dirty="0" smtClean="0"/>
                        <a:t>}, {fields}, {</a:t>
                      </a:r>
                      <a:r>
                        <a:rPr lang="en-US" altLang="zh-CN" dirty="0" err="1" smtClean="0"/>
                        <a:t>sort_fields</a:t>
                      </a:r>
                      <a:r>
                        <a:rPr lang="en-US" altLang="zh-CN" dirty="0" smtClean="0"/>
                        <a:t>})</a:t>
                      </a:r>
                      <a:endParaRPr lang="zh-CN" altLang="en-US" dirty="0" smtClean="0"/>
                    </a:p>
                    <a:p>
                      <a:endParaRPr lang="en-US" altLang="zh-C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产生访问数据的一个只读的</a:t>
                      </a:r>
                      <a:r>
                        <a:rPr lang="en-US" altLang="zh-CN" dirty="0" smtClean="0"/>
                        <a:t>cursor</a:t>
                      </a:r>
                      <a:r>
                        <a:rPr lang="zh-CN" altLang="en-US" dirty="0" smtClean="0"/>
                        <a:t>，如定义了一个查询表达式，则</a:t>
                      </a:r>
                      <a:r>
                        <a:rPr lang="en-US" altLang="zh-CN" dirty="0" smtClean="0"/>
                        <a:t>cursor</a:t>
                      </a:r>
                      <a:r>
                        <a:rPr lang="zh-CN" altLang="en-US" dirty="0" smtClean="0"/>
                        <a:t>对应的是符合表达式的数据集。</a:t>
                      </a:r>
                    </a:p>
                  </a:txBody>
                  <a:tcPr/>
                </a:tc>
              </a:tr>
              <a:tr h="659501">
                <a:tc>
                  <a:txBody>
                    <a:bodyPr/>
                    <a:lstStyle/>
                    <a:p>
                      <a:r>
                        <a:rPr lang="en-US" altLang="zh-CN" dirty="0" err="1" smtClean="0"/>
                        <a:t>InsertCursor</a:t>
                      </a:r>
                      <a:r>
                        <a:rPr lang="en-US" altLang="zh-CN" dirty="0" smtClean="0"/>
                        <a:t> (dataset, {</a:t>
                      </a:r>
                      <a:r>
                        <a:rPr lang="en-US" altLang="zh-CN" dirty="0" err="1" smtClean="0"/>
                        <a:t>spatial_reference</a:t>
                      </a:r>
                      <a:r>
                        <a:rPr lang="en-US" altLang="zh-CN"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a:t>
                      </a:r>
                      <a:r>
                        <a:rPr lang="en-US" altLang="zh-CN" dirty="0" err="1" smtClean="0"/>
                        <a:t>InsertCursor</a:t>
                      </a:r>
                      <a:r>
                        <a:rPr lang="zh-CN" altLang="en-US" dirty="0" smtClean="0"/>
                        <a:t>对象，利用该对象可以增加新的记录。</a:t>
                      </a:r>
                    </a:p>
                  </a:txBody>
                  <a:tcPr/>
                </a:tc>
              </a:tr>
              <a:tr h="15074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UpdateCursor</a:t>
                      </a:r>
                      <a:r>
                        <a:rPr lang="en-US" altLang="zh-CN" dirty="0" smtClean="0"/>
                        <a:t> (dataset, {</a:t>
                      </a:r>
                      <a:r>
                        <a:rPr lang="en-US" altLang="zh-CN" dirty="0" err="1" smtClean="0"/>
                        <a:t>where_clause</a:t>
                      </a:r>
                      <a:r>
                        <a:rPr lang="en-US" altLang="zh-CN" dirty="0" smtClean="0"/>
                        <a:t>}, {</a:t>
                      </a:r>
                      <a:r>
                        <a:rPr lang="en-US" altLang="zh-CN" dirty="0" err="1" smtClean="0"/>
                        <a:t>spatial_reference</a:t>
                      </a:r>
                      <a:r>
                        <a:rPr lang="en-US" altLang="zh-CN" dirty="0" smtClean="0"/>
                        <a:t>}, {fields}, {</a:t>
                      </a:r>
                      <a:r>
                        <a:rPr lang="en-US" altLang="zh-CN" dirty="0" err="1" smtClean="0"/>
                        <a:t>sort_fields</a:t>
                      </a:r>
                      <a:r>
                        <a:rPr lang="en-US" altLang="zh-CN" dirty="0" smtClean="0"/>
                        <a:t>})</a:t>
                      </a:r>
                    </a:p>
                    <a:p>
                      <a:endParaRPr lang="zh-CN" altLang="en-US" dirty="0"/>
                    </a:p>
                  </a:txBody>
                  <a:tcPr/>
                </a:tc>
                <a:tc>
                  <a:txBody>
                    <a:bodyPr/>
                    <a:lstStyle/>
                    <a:p>
                      <a:r>
                        <a:rPr lang="zh-CN" altLang="en-US" dirty="0" smtClean="0"/>
                        <a:t>返回</a:t>
                      </a:r>
                      <a:r>
                        <a:rPr lang="en-US" altLang="zh-CN" dirty="0" err="1" smtClean="0"/>
                        <a:t>UpdateCursor</a:t>
                      </a:r>
                      <a:r>
                        <a:rPr lang="zh-CN" altLang="en-US" dirty="0" smtClean="0"/>
                        <a:t>对象，利用该对象可以删除或更改记录。如定义了一个查询表达式，则</a:t>
                      </a:r>
                      <a:r>
                        <a:rPr lang="en-US" altLang="zh-CN" dirty="0" smtClean="0"/>
                        <a:t>cursor</a:t>
                      </a:r>
                      <a:r>
                        <a:rPr lang="zh-CN" altLang="en-US" dirty="0" smtClean="0"/>
                        <a:t>对应的是符合表达式的数据集。 </a:t>
                      </a:r>
                      <a:endParaRPr lang="zh-CN" altLang="en-US" dirty="0"/>
                    </a:p>
                  </a:txBody>
                  <a:tcPr/>
                </a:tc>
              </a:tr>
            </a:tbl>
          </a:graphicData>
        </a:graphic>
      </p:graphicFrame>
      <p:sp>
        <p:nvSpPr>
          <p:cNvPr id="3" name="TextBox 2"/>
          <p:cNvSpPr txBox="1"/>
          <p:nvPr/>
        </p:nvSpPr>
        <p:spPr>
          <a:xfrm>
            <a:off x="3539160" y="1052736"/>
            <a:ext cx="1728192" cy="461665"/>
          </a:xfrm>
          <a:prstGeom prst="rect">
            <a:avLst/>
          </a:prstGeom>
          <a:noFill/>
        </p:spPr>
        <p:txBody>
          <a:bodyPr wrap="square" rtlCol="0">
            <a:spAutoFit/>
          </a:bodyPr>
          <a:lstStyle/>
          <a:p>
            <a:r>
              <a:rPr lang="en-US" altLang="zh-CN" sz="2400" dirty="0" smtClean="0"/>
              <a:t>Cursor</a:t>
            </a:r>
            <a:r>
              <a:rPr lang="zh-CN" altLang="en-US" sz="2400" dirty="0" smtClean="0"/>
              <a:t>函数</a:t>
            </a:r>
            <a:endParaRPr lang="zh-CN" altLang="en-US" sz="2400" dirty="0"/>
          </a:p>
        </p:txBody>
      </p:sp>
    </p:spTree>
    <p:extLst>
      <p:ext uri="{BB962C8B-B14F-4D97-AF65-F5344CB8AC3E}">
        <p14:creationId xmlns:p14="http://schemas.microsoft.com/office/powerpoint/2010/main" val="41624235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ArcGIS Desktop</a:t>
            </a:r>
            <a:r>
              <a:rPr lang="zh-CN" altLang="en-US" dirty="0" smtClean="0"/>
              <a:t>是</a:t>
            </a:r>
            <a:r>
              <a:rPr lang="en-US" altLang="zh-CN" dirty="0" smtClean="0"/>
              <a:t>ESRI</a:t>
            </a:r>
            <a:r>
              <a:rPr lang="zh-CN" altLang="en-US" dirty="0" smtClean="0"/>
              <a:t>公司推出的</a:t>
            </a:r>
            <a:r>
              <a:rPr lang="en-US" altLang="zh-CN" dirty="0" smtClean="0"/>
              <a:t>ArcGIS</a:t>
            </a:r>
            <a:r>
              <a:rPr lang="zh-CN" altLang="en-US" dirty="0" smtClean="0"/>
              <a:t>系列产品中的桌面</a:t>
            </a:r>
            <a:r>
              <a:rPr lang="en-US" altLang="zh-CN" dirty="0" smtClean="0"/>
              <a:t>GIS</a:t>
            </a:r>
            <a:r>
              <a:rPr lang="zh-CN" altLang="en-US" dirty="0" smtClean="0"/>
              <a:t>产品，包括</a:t>
            </a:r>
            <a:r>
              <a:rPr lang="en-US" altLang="zh-CN" dirty="0" err="1" smtClean="0"/>
              <a:t>ArcMap</a:t>
            </a:r>
            <a:r>
              <a:rPr lang="zh-CN" altLang="en-US" dirty="0" smtClean="0"/>
              <a:t>、</a:t>
            </a:r>
            <a:r>
              <a:rPr lang="en-US" altLang="zh-CN" dirty="0" err="1" smtClean="0"/>
              <a:t>ArcCatalog</a:t>
            </a:r>
            <a:r>
              <a:rPr lang="zh-CN" altLang="en-US" dirty="0" smtClean="0"/>
              <a:t>、</a:t>
            </a:r>
            <a:r>
              <a:rPr lang="en-US" altLang="zh-CN" dirty="0" err="1" smtClean="0"/>
              <a:t>ArcScene</a:t>
            </a:r>
            <a:r>
              <a:rPr lang="zh-CN" altLang="en-US" dirty="0" smtClean="0"/>
              <a:t>和</a:t>
            </a:r>
            <a:r>
              <a:rPr lang="en-US" altLang="zh-CN" dirty="0" err="1" smtClean="0"/>
              <a:t>ArcGlobe</a:t>
            </a:r>
            <a:r>
              <a:rPr lang="zh-CN" altLang="en-US" dirty="0" smtClean="0"/>
              <a:t>等应用程序。</a:t>
            </a:r>
            <a:endParaRPr lang="zh-CN" altLang="en-US" dirty="0"/>
          </a:p>
        </p:txBody>
      </p:sp>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1932670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548680"/>
            <a:ext cx="2808312" cy="720080"/>
          </a:xfrm>
          <a:solidFill>
            <a:schemeClr val="tx2">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rtlCol="0" anchor="ctr" anchorCtr="0" compatLnSpc="1">
            <a:prstTxWarp prst="textNoShape">
              <a:avLst/>
            </a:prstTxWarp>
            <a:normAutofit/>
          </a:bodyPr>
          <a:lstStyle/>
          <a:p>
            <a:r>
              <a:rPr lang="zh-CN" altLang="en-US" sz="3600" dirty="0">
                <a:ea typeface="华文新魏" pitchFamily="2" charset="-122"/>
              </a:rPr>
              <a:t>栅格函数</a:t>
            </a:r>
          </a:p>
        </p:txBody>
      </p:sp>
      <p:sp>
        <p:nvSpPr>
          <p:cNvPr id="3" name="内容占位符 2"/>
          <p:cNvSpPr>
            <a:spLocks noGrp="1"/>
          </p:cNvSpPr>
          <p:nvPr>
            <p:ph idx="1"/>
          </p:nvPr>
        </p:nvSpPr>
        <p:spPr>
          <a:xfrm>
            <a:off x="457200" y="1844824"/>
            <a:ext cx="8219256" cy="4281339"/>
          </a:xfrm>
        </p:spPr>
        <p:txBody>
          <a:bodyPr/>
          <a:lstStyle/>
          <a:p>
            <a:r>
              <a:rPr lang="en-US" altLang="zh-CN" dirty="0" err="1" smtClean="0"/>
              <a:t>ArcPy</a:t>
            </a:r>
            <a:r>
              <a:rPr lang="zh-CN" altLang="en-US" dirty="0" smtClean="0"/>
              <a:t>中有两个栅格函数，用于</a:t>
            </a:r>
            <a:r>
              <a:rPr lang="en-US" altLang="zh-CN" dirty="0" smtClean="0"/>
              <a:t>ArcGIS</a:t>
            </a:r>
            <a:r>
              <a:rPr lang="zh-CN" altLang="en-US" dirty="0" smtClean="0"/>
              <a:t>中的栅格数据和</a:t>
            </a:r>
            <a:r>
              <a:rPr lang="en-US" altLang="zh-CN" dirty="0" err="1" smtClean="0"/>
              <a:t>NumPy</a:t>
            </a:r>
            <a:r>
              <a:rPr lang="zh-CN" altLang="en-US" dirty="0" smtClean="0"/>
              <a:t>阵列数据的相互转换。</a:t>
            </a:r>
            <a:endParaRPr lang="en-US" altLang="zh-CN" dirty="0" smtClean="0"/>
          </a:p>
        </p:txBody>
      </p:sp>
    </p:spTree>
    <p:extLst>
      <p:ext uri="{BB962C8B-B14F-4D97-AF65-F5344CB8AC3E}">
        <p14:creationId xmlns:p14="http://schemas.microsoft.com/office/powerpoint/2010/main" val="321760381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907063232"/>
              </p:ext>
            </p:extLst>
          </p:nvPr>
        </p:nvGraphicFramePr>
        <p:xfrm>
          <a:off x="539552" y="1988840"/>
          <a:ext cx="7920880" cy="2700888"/>
        </p:xfrm>
        <a:graphic>
          <a:graphicData uri="http://schemas.openxmlformats.org/drawingml/2006/table">
            <a:tbl>
              <a:tblPr firstRow="1" bandRow="1">
                <a:tableStyleId>{5C22544A-7EE6-4342-B048-85BDC9FD1C3A}</a:tableStyleId>
              </a:tblPr>
              <a:tblGrid>
                <a:gridCol w="4428261"/>
                <a:gridCol w="3492619"/>
              </a:tblGrid>
              <a:tr h="467483">
                <a:tc>
                  <a:txBody>
                    <a:bodyPr/>
                    <a:lstStyle/>
                    <a:p>
                      <a:pPr algn="ctr"/>
                      <a:r>
                        <a:rPr lang="zh-CN" altLang="en-US" dirty="0" smtClean="0">
                          <a:solidFill>
                            <a:schemeClr val="bg1"/>
                          </a:solidFill>
                        </a:rPr>
                        <a:t>函数</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1044685">
                <a:tc>
                  <a:txBody>
                    <a:bodyPr/>
                    <a:lstStyle/>
                    <a:p>
                      <a:r>
                        <a:rPr lang="en-US" altLang="zh-CN" dirty="0" err="1" smtClean="0"/>
                        <a:t>NumPyArrayToRaster</a:t>
                      </a:r>
                      <a:r>
                        <a:rPr lang="en-US" altLang="zh-CN" dirty="0" smtClean="0"/>
                        <a:t> (</a:t>
                      </a:r>
                      <a:r>
                        <a:rPr lang="en-US" altLang="zh-CN" dirty="0" err="1" smtClean="0"/>
                        <a:t>in_array</a:t>
                      </a:r>
                      <a:r>
                        <a:rPr lang="en-US" altLang="zh-CN" dirty="0" smtClean="0"/>
                        <a:t>, {</a:t>
                      </a:r>
                      <a:r>
                        <a:rPr lang="en-US" altLang="zh-CN" dirty="0" err="1" smtClean="0"/>
                        <a:t>lower_left_corner</a:t>
                      </a:r>
                      <a:r>
                        <a:rPr lang="en-US" altLang="zh-CN" dirty="0" smtClean="0"/>
                        <a:t>}, {</a:t>
                      </a:r>
                      <a:r>
                        <a:rPr lang="en-US" altLang="zh-CN" dirty="0" err="1" smtClean="0"/>
                        <a:t>x_cell_size</a:t>
                      </a:r>
                      <a:r>
                        <a:rPr lang="en-US" altLang="zh-CN" dirty="0" smtClean="0"/>
                        <a:t>}, {</a:t>
                      </a:r>
                      <a:r>
                        <a:rPr lang="en-US" altLang="zh-CN" dirty="0" err="1" smtClean="0"/>
                        <a:t>y_cell_size</a:t>
                      </a:r>
                      <a:r>
                        <a:rPr lang="en-US" altLang="zh-CN" dirty="0" smtClean="0"/>
                        <a:t>}, {</a:t>
                      </a:r>
                      <a:r>
                        <a:rPr lang="en-US" altLang="zh-CN" dirty="0" err="1" smtClean="0"/>
                        <a:t>value_to_nodata</a:t>
                      </a:r>
                      <a:r>
                        <a:rPr lang="en-US" altLang="zh-CN"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转换</a:t>
                      </a:r>
                      <a:r>
                        <a:rPr lang="en-US" altLang="zh-CN" dirty="0" err="1" smtClean="0"/>
                        <a:t>NumPy</a:t>
                      </a:r>
                      <a:r>
                        <a:rPr lang="zh-CN" altLang="en-US" dirty="0" smtClean="0"/>
                        <a:t>阵列为</a:t>
                      </a:r>
                      <a:r>
                        <a:rPr lang="en-US" altLang="zh-CN" dirty="0" smtClean="0"/>
                        <a:t>raster</a:t>
                      </a:r>
                      <a:r>
                        <a:rPr lang="zh-CN" altLang="en-US" dirty="0" smtClean="0"/>
                        <a:t>对象。</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r>
              <a:tr h="80688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RasterToNumPyArray</a:t>
                      </a:r>
                      <a:r>
                        <a:rPr lang="en-US" altLang="zh-CN" dirty="0" smtClean="0"/>
                        <a:t> (</a:t>
                      </a:r>
                      <a:r>
                        <a:rPr lang="en-US" altLang="zh-CN" dirty="0" err="1" smtClean="0"/>
                        <a:t>in_raster</a:t>
                      </a:r>
                      <a:r>
                        <a:rPr lang="en-US" altLang="zh-CN" dirty="0" smtClean="0"/>
                        <a:t>, {</a:t>
                      </a:r>
                      <a:r>
                        <a:rPr lang="en-US" altLang="zh-CN" dirty="0" err="1" smtClean="0"/>
                        <a:t>lower_left_corner</a:t>
                      </a:r>
                      <a:r>
                        <a:rPr lang="en-US" altLang="zh-CN" dirty="0" smtClean="0"/>
                        <a:t>}, {</a:t>
                      </a:r>
                      <a:r>
                        <a:rPr lang="en-US" altLang="zh-CN" dirty="0" err="1" smtClean="0"/>
                        <a:t>ncols</a:t>
                      </a:r>
                      <a:r>
                        <a:rPr lang="en-US" altLang="zh-CN" dirty="0" smtClean="0"/>
                        <a:t>}, {</a:t>
                      </a:r>
                      <a:r>
                        <a:rPr lang="en-US" altLang="zh-CN" dirty="0" err="1" smtClean="0"/>
                        <a:t>nrows</a:t>
                      </a:r>
                      <a:r>
                        <a:rPr lang="en-US" altLang="zh-CN" dirty="0" smtClean="0"/>
                        <a:t>}, {</a:t>
                      </a:r>
                      <a:r>
                        <a:rPr lang="en-US" altLang="zh-CN" dirty="0" err="1" smtClean="0"/>
                        <a:t>nodata_to_value</a:t>
                      </a:r>
                      <a:r>
                        <a:rPr lang="en-US" altLang="zh-CN" dirty="0" smtClean="0"/>
                        <a:t>}) </a:t>
                      </a:r>
                    </a:p>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转换</a:t>
                      </a:r>
                      <a:r>
                        <a:rPr lang="en-US" altLang="zh-CN" dirty="0" smtClean="0"/>
                        <a:t>Raster</a:t>
                      </a:r>
                      <a:r>
                        <a:rPr lang="zh-CN" altLang="en-US" dirty="0" smtClean="0"/>
                        <a:t>对象为</a:t>
                      </a:r>
                      <a:r>
                        <a:rPr lang="en-US" altLang="zh-CN" dirty="0" err="1" smtClean="0"/>
                        <a:t>NumPy</a:t>
                      </a:r>
                      <a:r>
                        <a:rPr lang="zh-CN" altLang="en-US" dirty="0" smtClean="0"/>
                        <a:t>阵列。</a:t>
                      </a:r>
                      <a:endParaRPr lang="en-US" altLang="zh-CN" dirty="0" smtClean="0"/>
                    </a:p>
                    <a:p>
                      <a:endParaRPr lang="zh-CN" altLang="en-US" dirty="0"/>
                    </a:p>
                  </a:txBody>
                  <a:tcPr/>
                </a:tc>
              </a:tr>
            </a:tbl>
          </a:graphicData>
        </a:graphic>
      </p:graphicFrame>
      <p:sp>
        <p:nvSpPr>
          <p:cNvPr id="3" name="TextBox 2"/>
          <p:cNvSpPr txBox="1"/>
          <p:nvPr/>
        </p:nvSpPr>
        <p:spPr>
          <a:xfrm>
            <a:off x="3419872" y="1372543"/>
            <a:ext cx="2592288" cy="461665"/>
          </a:xfrm>
          <a:prstGeom prst="rect">
            <a:avLst/>
          </a:prstGeom>
          <a:noFill/>
        </p:spPr>
        <p:txBody>
          <a:bodyPr wrap="square" rtlCol="0">
            <a:spAutoFit/>
          </a:bodyPr>
          <a:lstStyle/>
          <a:p>
            <a:r>
              <a:rPr lang="zh-CN" altLang="en-US" sz="2400" dirty="0"/>
              <a:t>栅格</a:t>
            </a:r>
            <a:r>
              <a:rPr lang="zh-CN" altLang="en-US" sz="2400" dirty="0" smtClean="0"/>
              <a:t>函数</a:t>
            </a:r>
            <a:endParaRPr lang="zh-CN" altLang="en-US" sz="2400" dirty="0"/>
          </a:p>
        </p:txBody>
      </p:sp>
    </p:spTree>
    <p:extLst>
      <p:ext uri="{BB962C8B-B14F-4D97-AF65-F5344CB8AC3E}">
        <p14:creationId xmlns:p14="http://schemas.microsoft.com/office/powerpoint/2010/main" val="58132048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8094" y="836712"/>
            <a:ext cx="7730329" cy="2585323"/>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import </a:t>
            </a:r>
            <a:r>
              <a:rPr lang="en-US" altLang="zh-CN" sz="2400" dirty="0" err="1"/>
              <a:t>numpy</a:t>
            </a:r>
            <a:r>
              <a:rPr lang="en-US" altLang="zh-CN" sz="2400" dirty="0"/>
              <a:t> </a:t>
            </a:r>
          </a:p>
          <a:p>
            <a:r>
              <a:rPr lang="en-US" altLang="zh-CN" sz="2400" dirty="0" err="1"/>
              <a:t>myArray</a:t>
            </a:r>
            <a:r>
              <a:rPr lang="en-US" altLang="zh-CN" sz="2400" dirty="0"/>
              <a:t> = </a:t>
            </a:r>
            <a:r>
              <a:rPr lang="en-US" altLang="zh-CN" sz="2400" dirty="0" err="1"/>
              <a:t>numpy.random.random_integers</a:t>
            </a:r>
            <a:r>
              <a:rPr lang="en-US" altLang="zh-CN" sz="2400" dirty="0"/>
              <a:t>(0,100,2500)</a:t>
            </a:r>
          </a:p>
          <a:p>
            <a:r>
              <a:rPr lang="en-US" altLang="zh-CN" sz="2400" dirty="0" err="1"/>
              <a:t>myArray.shape</a:t>
            </a:r>
            <a:r>
              <a:rPr lang="en-US" altLang="zh-CN" sz="2400" dirty="0"/>
              <a:t> = (50,50)</a:t>
            </a:r>
          </a:p>
          <a:p>
            <a:r>
              <a:rPr lang="en-US" altLang="zh-CN" sz="2400" dirty="0" err="1"/>
              <a:t>myRaster</a:t>
            </a:r>
            <a:r>
              <a:rPr lang="en-US" altLang="zh-CN" sz="2400" dirty="0"/>
              <a:t> = </a:t>
            </a:r>
            <a:r>
              <a:rPr lang="en-US" altLang="zh-CN" sz="2400" dirty="0" err="1"/>
              <a:t>arcpy.NumPyArrayToRaster</a:t>
            </a:r>
            <a:r>
              <a:rPr lang="en-US" altLang="zh-CN" sz="2400" dirty="0"/>
              <a:t>(</a:t>
            </a:r>
            <a:r>
              <a:rPr lang="en-US" altLang="zh-CN" sz="2400" dirty="0" err="1"/>
              <a:t>myArray</a:t>
            </a:r>
            <a:r>
              <a:rPr lang="en-US" altLang="zh-CN" sz="2400" dirty="0"/>
              <a:t>)</a:t>
            </a:r>
          </a:p>
          <a:p>
            <a:r>
              <a:rPr lang="en-US" altLang="zh-CN" sz="2400" dirty="0" err="1"/>
              <a:t>myRaster.save</a:t>
            </a:r>
            <a:r>
              <a:rPr lang="en-US" altLang="zh-CN" sz="2400" dirty="0" smtClean="0"/>
              <a:t>(“C:\\data\\</a:t>
            </a:r>
            <a:r>
              <a:rPr lang="en-US" altLang="zh-CN" sz="2400" dirty="0" err="1" smtClean="0"/>
              <a:t>myData.gdb</a:t>
            </a:r>
            <a:r>
              <a:rPr lang="en-US" altLang="zh-CN" sz="2400" dirty="0" smtClean="0"/>
              <a:t>\\</a:t>
            </a:r>
            <a:r>
              <a:rPr lang="en-US" altLang="zh-CN" sz="2400" dirty="0" err="1" smtClean="0"/>
              <a:t>myRandomRaster</a:t>
            </a:r>
            <a:r>
              <a:rPr lang="en-US" altLang="zh-CN" sz="2400" dirty="0"/>
              <a:t>")</a:t>
            </a:r>
          </a:p>
          <a:p>
            <a:endParaRPr lang="en-US" altLang="zh-CN" dirty="0"/>
          </a:p>
        </p:txBody>
      </p:sp>
      <p:sp>
        <p:nvSpPr>
          <p:cNvPr id="3" name="TextBox 2"/>
          <p:cNvSpPr txBox="1"/>
          <p:nvPr/>
        </p:nvSpPr>
        <p:spPr>
          <a:xfrm>
            <a:off x="539552" y="5646439"/>
            <a:ext cx="8064896" cy="461665"/>
          </a:xfrm>
          <a:prstGeom prst="rect">
            <a:avLst/>
          </a:prstGeom>
          <a:noFill/>
        </p:spPr>
        <p:txBody>
          <a:bodyPr wrap="square" rtlCol="0">
            <a:spAutoFit/>
          </a:bodyPr>
          <a:lstStyle/>
          <a:p>
            <a:r>
              <a:rPr lang="zh-CN" altLang="en-US" sz="2400" dirty="0" smtClean="0"/>
              <a:t>产生一个</a:t>
            </a:r>
            <a:r>
              <a:rPr lang="en-US" altLang="zh-CN" sz="2400" dirty="0" smtClean="0"/>
              <a:t>50</a:t>
            </a:r>
            <a:r>
              <a:rPr lang="zh-CN" altLang="en-US" sz="2400" dirty="0" smtClean="0"/>
              <a:t>*</a:t>
            </a:r>
            <a:r>
              <a:rPr lang="en-US" altLang="zh-CN" sz="2400" dirty="0" smtClean="0"/>
              <a:t>50</a:t>
            </a:r>
            <a:r>
              <a:rPr lang="zh-CN" altLang="en-US" sz="2400" dirty="0" smtClean="0"/>
              <a:t>的栅格数据，栅格值为</a:t>
            </a:r>
            <a:r>
              <a:rPr lang="en-US" altLang="zh-CN" sz="2400" dirty="0" smtClean="0"/>
              <a:t>0-100</a:t>
            </a:r>
            <a:r>
              <a:rPr lang="zh-CN" altLang="en-US" sz="2400" dirty="0" smtClean="0"/>
              <a:t>之间的随机数。</a:t>
            </a:r>
            <a:endParaRPr lang="zh-CN" altLang="en-US" sz="2400" dirty="0"/>
          </a:p>
        </p:txBody>
      </p:sp>
      <p:sp>
        <p:nvSpPr>
          <p:cNvPr id="4" name="矩形 3"/>
          <p:cNvSpPr/>
          <p:nvPr/>
        </p:nvSpPr>
        <p:spPr>
          <a:xfrm>
            <a:off x="755575" y="3933056"/>
            <a:ext cx="7632849" cy="1200329"/>
          </a:xfrm>
          <a:prstGeom prst="rect">
            <a:avLst/>
          </a:prstGeom>
          <a:solidFill>
            <a:srgbClr val="FFC000"/>
          </a:solidFill>
        </p:spPr>
        <p:txBody>
          <a:bodyPr wrap="square">
            <a:spAutoFit/>
          </a:bodyPr>
          <a:lstStyle/>
          <a:p>
            <a:r>
              <a:rPr lang="en-US" altLang="zh-CN" dirty="0"/>
              <a:t>array = </a:t>
            </a:r>
            <a:r>
              <a:rPr lang="en-US" altLang="zh-CN" dirty="0" err="1"/>
              <a:t>numpy.random.random_integers</a:t>
            </a:r>
            <a:r>
              <a:rPr lang="en-US" altLang="zh-CN" dirty="0"/>
              <a:t>(0,100,2500</a:t>
            </a:r>
            <a:r>
              <a:rPr lang="en-US" altLang="zh-CN" dirty="0" smtClean="0"/>
              <a:t>)</a:t>
            </a:r>
            <a:r>
              <a:rPr lang="zh-CN" altLang="en-US" dirty="0" smtClean="0"/>
              <a:t>，产生</a:t>
            </a:r>
            <a:r>
              <a:rPr lang="zh-CN" altLang="en-US" dirty="0"/>
              <a:t>一个由</a:t>
            </a:r>
            <a:r>
              <a:rPr lang="en-US" altLang="zh-CN" dirty="0"/>
              <a:t>2500</a:t>
            </a:r>
            <a:r>
              <a:rPr lang="zh-CN" altLang="en-US" dirty="0"/>
              <a:t>个元素组成的阵列（一维），每个元素的值在</a:t>
            </a:r>
            <a:r>
              <a:rPr lang="en-US" altLang="zh-CN" dirty="0"/>
              <a:t>0</a:t>
            </a:r>
            <a:r>
              <a:rPr lang="zh-CN" altLang="en-US" dirty="0"/>
              <a:t>到</a:t>
            </a:r>
            <a:r>
              <a:rPr lang="en-US" altLang="zh-CN" dirty="0"/>
              <a:t>100</a:t>
            </a:r>
            <a:r>
              <a:rPr lang="zh-CN" altLang="en-US" dirty="0"/>
              <a:t>之间（随机值）。</a:t>
            </a:r>
            <a:br>
              <a:rPr lang="zh-CN" altLang="en-US" dirty="0"/>
            </a:br>
            <a:r>
              <a:rPr lang="en-US" altLang="zh-CN" dirty="0" err="1"/>
              <a:t>array.shape</a:t>
            </a:r>
            <a:r>
              <a:rPr lang="en-US" altLang="zh-CN" dirty="0"/>
              <a:t> = (50,50</a:t>
            </a:r>
            <a:r>
              <a:rPr lang="en-US" altLang="zh-CN" dirty="0" smtClean="0"/>
              <a:t>)</a:t>
            </a:r>
            <a:r>
              <a:rPr lang="zh-CN" altLang="en-US" dirty="0" smtClean="0"/>
              <a:t>，把</a:t>
            </a:r>
            <a:r>
              <a:rPr lang="en-US" altLang="zh-CN" dirty="0"/>
              <a:t>array</a:t>
            </a:r>
            <a:r>
              <a:rPr lang="zh-CN" altLang="en-US" dirty="0"/>
              <a:t>变成</a:t>
            </a:r>
            <a:r>
              <a:rPr lang="en-US" altLang="zh-CN" dirty="0"/>
              <a:t>50</a:t>
            </a:r>
            <a:r>
              <a:rPr lang="zh-CN" altLang="en-US" dirty="0"/>
              <a:t>*</a:t>
            </a:r>
            <a:r>
              <a:rPr lang="en-US" altLang="zh-CN" dirty="0"/>
              <a:t>50</a:t>
            </a:r>
            <a:r>
              <a:rPr lang="zh-CN" altLang="en-US" dirty="0"/>
              <a:t>的二维</a:t>
            </a:r>
            <a:r>
              <a:rPr lang="zh-CN" altLang="en-US" dirty="0" smtClean="0"/>
              <a:t>阵列。</a:t>
            </a:r>
            <a:endParaRPr lang="zh-CN" altLang="en-US" dirty="0"/>
          </a:p>
          <a:p>
            <a:endParaRPr lang="zh-CN" altLang="en-US" dirty="0"/>
          </a:p>
        </p:txBody>
      </p:sp>
    </p:spTree>
    <p:extLst>
      <p:ext uri="{BB962C8B-B14F-4D97-AF65-F5344CB8AC3E}">
        <p14:creationId xmlns:p14="http://schemas.microsoft.com/office/powerpoint/2010/main" val="38222699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3816424" cy="792088"/>
          </a:xfrm>
          <a:solidFill>
            <a:schemeClr val="tx2">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rtlCol="0" anchor="ctr" anchorCtr="0" compatLnSpc="1">
            <a:prstTxWarp prst="textNoShape">
              <a:avLst/>
            </a:prstTxWarp>
            <a:normAutofit/>
          </a:bodyPr>
          <a:lstStyle/>
          <a:p>
            <a:r>
              <a:rPr lang="zh-CN" altLang="en-US" sz="3600" dirty="0">
                <a:ea typeface="华文新魏" pitchFamily="2" charset="-122"/>
              </a:rPr>
              <a:t>工具参数函数</a:t>
            </a:r>
          </a:p>
        </p:txBody>
      </p:sp>
      <p:sp>
        <p:nvSpPr>
          <p:cNvPr id="3" name="内容占位符 2"/>
          <p:cNvSpPr>
            <a:spLocks noGrp="1"/>
          </p:cNvSpPr>
          <p:nvPr>
            <p:ph idx="1"/>
          </p:nvPr>
        </p:nvSpPr>
        <p:spPr/>
        <p:txBody>
          <a:bodyPr/>
          <a:lstStyle/>
          <a:p>
            <a:r>
              <a:rPr lang="zh-CN" altLang="en-US" dirty="0" smtClean="0"/>
              <a:t>基本上每个工具都有参数。在调用某个工具时，可以利用工具参数函数获得指定工具的参数信息以及在</a:t>
            </a:r>
            <a:r>
              <a:rPr lang="zh-CN" altLang="en-US" dirty="0"/>
              <a:t>脚本中设置输入</a:t>
            </a:r>
            <a:r>
              <a:rPr lang="zh-CN" altLang="en-US" dirty="0" smtClean="0"/>
              <a:t>参数。</a:t>
            </a:r>
            <a:endParaRPr lang="en-US" altLang="zh-CN" dirty="0" smtClean="0"/>
          </a:p>
          <a:p>
            <a:r>
              <a:rPr lang="zh-CN" altLang="en-US" dirty="0"/>
              <a:t>在调用已有脚本文件作为工具时，可以设置工具运行</a:t>
            </a:r>
            <a:r>
              <a:rPr lang="zh-CN" altLang="en-US" dirty="0" smtClean="0"/>
              <a:t>时显示的对话框，包括需要</a:t>
            </a:r>
            <a:r>
              <a:rPr lang="zh-CN" altLang="en-US" dirty="0"/>
              <a:t>输入的参数，输入的参数</a:t>
            </a:r>
            <a:r>
              <a:rPr lang="zh-CN" altLang="en-US" dirty="0" smtClean="0"/>
              <a:t>可以通过工具参数函数赋</a:t>
            </a:r>
            <a:r>
              <a:rPr lang="zh-CN" altLang="en-US" dirty="0"/>
              <a:t>给脚本文件中的</a:t>
            </a:r>
            <a:r>
              <a:rPr lang="zh-CN" altLang="en-US" dirty="0" smtClean="0"/>
              <a:t>变量，以实现和用户之间的交互。</a:t>
            </a:r>
            <a:endParaRPr lang="zh-CN" altLang="en-US" dirty="0"/>
          </a:p>
          <a:p>
            <a:endParaRPr lang="en-US" altLang="zh-CN" dirty="0" smtClean="0"/>
          </a:p>
          <a:p>
            <a:endParaRPr lang="zh-CN" altLang="en-US" dirty="0"/>
          </a:p>
        </p:txBody>
      </p:sp>
    </p:spTree>
    <p:extLst>
      <p:ext uri="{BB962C8B-B14F-4D97-AF65-F5344CB8AC3E}">
        <p14:creationId xmlns:p14="http://schemas.microsoft.com/office/powerpoint/2010/main" val="15349887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778702813"/>
              </p:ext>
            </p:extLst>
          </p:nvPr>
        </p:nvGraphicFramePr>
        <p:xfrm>
          <a:off x="539552" y="1233674"/>
          <a:ext cx="8136904" cy="4931630"/>
        </p:xfrm>
        <a:graphic>
          <a:graphicData uri="http://schemas.openxmlformats.org/drawingml/2006/table">
            <a:tbl>
              <a:tblPr firstRow="1" bandRow="1">
                <a:tableStyleId>{5C22544A-7EE6-4342-B048-85BDC9FD1C3A}</a:tableStyleId>
              </a:tblPr>
              <a:tblGrid>
                <a:gridCol w="3528392"/>
                <a:gridCol w="4608512"/>
              </a:tblGrid>
              <a:tr h="419102">
                <a:tc>
                  <a:txBody>
                    <a:bodyPr/>
                    <a:lstStyle/>
                    <a:p>
                      <a:pPr algn="ctr"/>
                      <a:r>
                        <a:rPr lang="zh-CN" altLang="en-US" dirty="0" smtClean="0">
                          <a:solidFill>
                            <a:schemeClr val="bg1"/>
                          </a:solidFill>
                        </a:rPr>
                        <a:t>函数</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19102">
                <a:tc>
                  <a:txBody>
                    <a:bodyPr/>
                    <a:lstStyle/>
                    <a:p>
                      <a:r>
                        <a:rPr lang="en-US" altLang="zh-CN" dirty="0" err="1" smtClean="0"/>
                        <a:t>GetParameterCount</a:t>
                      </a:r>
                      <a:r>
                        <a:rPr lang="en-US" altLang="zh-CN" dirty="0" smtClean="0"/>
                        <a:t> (</a:t>
                      </a:r>
                      <a:r>
                        <a:rPr lang="en-US" altLang="zh-CN" dirty="0" err="1" smtClean="0"/>
                        <a:t>tool_name</a:t>
                      </a:r>
                      <a:r>
                        <a:rPr lang="en-US" altLang="zh-CN" dirty="0" smtClean="0"/>
                        <a:t>)</a:t>
                      </a:r>
                      <a:endParaRPr lang="zh-CN" altLang="en-US" dirty="0"/>
                    </a:p>
                  </a:txBody>
                  <a:tcPr/>
                </a:tc>
                <a:tc>
                  <a:txBody>
                    <a:bodyPr/>
                    <a:lstStyle/>
                    <a:p>
                      <a:r>
                        <a:rPr lang="zh-CN" altLang="en-US" dirty="0" smtClean="0"/>
                        <a:t>返回指定工具的参数数目</a:t>
                      </a:r>
                      <a:endParaRPr lang="zh-CN" altLang="en-US" dirty="0"/>
                    </a:p>
                  </a:txBody>
                  <a:tcPr/>
                </a:tc>
              </a:tr>
              <a:tr h="419102">
                <a:tc>
                  <a:txBody>
                    <a:bodyPr/>
                    <a:lstStyle/>
                    <a:p>
                      <a:r>
                        <a:rPr lang="en-US" altLang="zh-CN" dirty="0" err="1" smtClean="0"/>
                        <a:t>GetParameterInfo</a:t>
                      </a:r>
                      <a:r>
                        <a:rPr lang="en-US" altLang="zh-CN" dirty="0" smtClean="0"/>
                        <a:t> (</a:t>
                      </a:r>
                      <a:r>
                        <a:rPr lang="en-US" altLang="zh-CN" dirty="0" err="1" smtClean="0"/>
                        <a:t>tool_name</a:t>
                      </a:r>
                      <a:r>
                        <a:rPr lang="en-US" altLang="zh-CN" dirty="0" smtClean="0"/>
                        <a:t>)</a:t>
                      </a:r>
                    </a:p>
                  </a:txBody>
                  <a:tcPr/>
                </a:tc>
                <a:tc>
                  <a:txBody>
                    <a:bodyPr/>
                    <a:lstStyle/>
                    <a:p>
                      <a:r>
                        <a:rPr lang="zh-CN" altLang="en-US" dirty="0" smtClean="0"/>
                        <a:t>返回指定工具的参数对象列表</a:t>
                      </a:r>
                      <a:endParaRPr lang="zh-CN" altLang="en-US" dirty="0"/>
                    </a:p>
                  </a:txBody>
                  <a:tcPr/>
                </a:tc>
              </a:tr>
              <a:tr h="419102">
                <a:tc>
                  <a:txBody>
                    <a:bodyPr/>
                    <a:lstStyle/>
                    <a:p>
                      <a:r>
                        <a:rPr lang="en-US" altLang="zh-CN" dirty="0" err="1" smtClean="0"/>
                        <a:t>GetParameterValue</a:t>
                      </a:r>
                      <a:r>
                        <a:rPr lang="en-US" altLang="zh-CN" dirty="0" smtClean="0"/>
                        <a:t> (</a:t>
                      </a:r>
                      <a:r>
                        <a:rPr lang="en-US" altLang="zh-CN" dirty="0" err="1" smtClean="0"/>
                        <a:t>tool_name</a:t>
                      </a:r>
                      <a:r>
                        <a:rPr lang="en-US" altLang="zh-CN" dirty="0" smtClean="0"/>
                        <a:t>, index)</a:t>
                      </a:r>
                    </a:p>
                  </a:txBody>
                  <a:tcPr/>
                </a:tc>
                <a:tc>
                  <a:txBody>
                    <a:bodyPr/>
                    <a:lstStyle/>
                    <a:p>
                      <a:r>
                        <a:rPr lang="zh-CN" altLang="en-US" dirty="0" smtClean="0"/>
                        <a:t>返回指定工具某个索引参数的缺省值</a:t>
                      </a:r>
                      <a:endParaRPr lang="zh-CN" altLang="en-US" dirty="0"/>
                    </a:p>
                  </a:txBody>
                  <a:tcPr/>
                </a:tc>
              </a:tr>
              <a:tr h="496778">
                <a:tc>
                  <a:txBody>
                    <a:bodyPr/>
                    <a:lstStyle/>
                    <a:p>
                      <a:r>
                        <a:rPr lang="en-US" altLang="zh-CN" dirty="0" err="1" smtClean="0"/>
                        <a:t>GetArgumentCount</a:t>
                      </a:r>
                      <a:r>
                        <a:rPr lang="en-US" altLang="zh-CN" dirty="0" smtClean="0"/>
                        <a:t>() </a:t>
                      </a:r>
                      <a:endParaRPr lang="zh-CN" altLang="en-US" dirty="0"/>
                    </a:p>
                  </a:txBody>
                  <a:tcPr/>
                </a:tc>
                <a:tc>
                  <a:txBody>
                    <a:bodyPr/>
                    <a:lstStyle/>
                    <a:p>
                      <a:r>
                        <a:rPr lang="zh-CN" altLang="en-US" dirty="0" smtClean="0"/>
                        <a:t>返回传递到脚本的参数数目</a:t>
                      </a:r>
                      <a:endParaRPr lang="zh-CN" altLang="en-US" dirty="0"/>
                    </a:p>
                  </a:txBody>
                  <a:tcPr/>
                </a:tc>
              </a:tr>
              <a:tr h="419102">
                <a:tc>
                  <a:txBody>
                    <a:bodyPr/>
                    <a:lstStyle/>
                    <a:p>
                      <a:r>
                        <a:rPr lang="en-US" altLang="zh-CN" dirty="0" err="1" smtClean="0"/>
                        <a:t>GetParameter</a:t>
                      </a:r>
                      <a:r>
                        <a:rPr lang="en-US" altLang="zh-CN" dirty="0" smtClean="0"/>
                        <a:t> (index)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从参数列表中，得到指定索引的参数，返回的参数为对象</a:t>
                      </a:r>
                      <a:endParaRPr lang="zh-CN" altLang="en-US" dirty="0"/>
                    </a:p>
                  </a:txBody>
                  <a:tcPr/>
                </a:tc>
              </a:tr>
              <a:tr h="419102">
                <a:tc>
                  <a:txBody>
                    <a:bodyPr/>
                    <a:lstStyle/>
                    <a:p>
                      <a:r>
                        <a:rPr lang="en-US" altLang="zh-CN" dirty="0" err="1" smtClean="0"/>
                        <a:t>GetParameterAsText</a:t>
                      </a:r>
                      <a:r>
                        <a:rPr lang="en-US" altLang="zh-CN" dirty="0" smtClean="0"/>
                        <a:t> (index) </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从参数列表中，得到指定索引的参数，返回的参数为文本</a:t>
                      </a:r>
                      <a:endParaRPr lang="zh-CN" altLang="en-US" dirty="0"/>
                    </a:p>
                  </a:txBody>
                  <a:tcPr/>
                </a:tc>
              </a:tr>
              <a:tr h="419102">
                <a:tc>
                  <a:txBody>
                    <a:bodyPr/>
                    <a:lstStyle/>
                    <a:p>
                      <a:r>
                        <a:rPr lang="en-US" altLang="zh-CN" dirty="0" err="1" smtClean="0"/>
                        <a:t>CopyParameter</a:t>
                      </a:r>
                      <a:r>
                        <a:rPr lang="en-US" altLang="zh-CN" dirty="0" smtClean="0"/>
                        <a:t> (from, to)</a:t>
                      </a:r>
                    </a:p>
                  </a:txBody>
                  <a:tcPr/>
                </a:tc>
                <a:tc>
                  <a:txBody>
                    <a:bodyPr/>
                    <a:lstStyle/>
                    <a:p>
                      <a:r>
                        <a:rPr lang="zh-CN" altLang="en-US" dirty="0" smtClean="0"/>
                        <a:t>通过索引把一个参数拷贝到另一个参数</a:t>
                      </a:r>
                      <a:endParaRPr lang="zh-CN" altLang="en-US" dirty="0"/>
                    </a:p>
                  </a:txBody>
                  <a:tcPr/>
                </a:tc>
              </a:tr>
              <a:tr h="419102">
                <a:tc>
                  <a:txBody>
                    <a:bodyPr/>
                    <a:lstStyle/>
                    <a:p>
                      <a:r>
                        <a:rPr lang="en-US" altLang="zh-CN" dirty="0" err="1" smtClean="0"/>
                        <a:t>SetParameter</a:t>
                      </a:r>
                      <a:r>
                        <a:rPr lang="en-US" altLang="zh-CN" dirty="0" smtClean="0"/>
                        <a:t> (index, value)</a:t>
                      </a:r>
                    </a:p>
                  </a:txBody>
                  <a:tcPr/>
                </a:tc>
                <a:tc>
                  <a:txBody>
                    <a:bodyPr/>
                    <a:lstStyle/>
                    <a:p>
                      <a:r>
                        <a:rPr lang="zh-CN" altLang="en-US" dirty="0" smtClean="0"/>
                        <a:t>设置指定索引的参数值，参数值为对象</a:t>
                      </a:r>
                      <a:endParaRPr lang="zh-CN" altLang="en-US" dirty="0"/>
                    </a:p>
                  </a:txBody>
                  <a:tcPr/>
                </a:tc>
              </a:tr>
              <a:tr h="419102">
                <a:tc>
                  <a:txBody>
                    <a:bodyPr/>
                    <a:lstStyle/>
                    <a:p>
                      <a:r>
                        <a:rPr lang="en-US" altLang="zh-CN" dirty="0" err="1" smtClean="0"/>
                        <a:t>SetParameterAsText</a:t>
                      </a:r>
                      <a:r>
                        <a:rPr lang="en-US" altLang="zh-CN" dirty="0" smtClean="0"/>
                        <a:t> (index, text) </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设置指定索引的参数值，参数值为文本</a:t>
                      </a:r>
                      <a:endParaRPr lang="zh-CN" altLang="en-US" dirty="0"/>
                    </a:p>
                  </a:txBody>
                  <a:tcPr/>
                </a:tc>
              </a:tr>
            </a:tbl>
          </a:graphicData>
        </a:graphic>
      </p:graphicFrame>
      <p:sp>
        <p:nvSpPr>
          <p:cNvPr id="3" name="TextBox 2"/>
          <p:cNvSpPr txBox="1"/>
          <p:nvPr/>
        </p:nvSpPr>
        <p:spPr>
          <a:xfrm>
            <a:off x="3347864" y="519063"/>
            <a:ext cx="2232248" cy="461665"/>
          </a:xfrm>
          <a:prstGeom prst="rect">
            <a:avLst/>
          </a:prstGeom>
          <a:noFill/>
        </p:spPr>
        <p:txBody>
          <a:bodyPr wrap="square" rtlCol="0">
            <a:spAutoFit/>
          </a:bodyPr>
          <a:lstStyle/>
          <a:p>
            <a:r>
              <a:rPr lang="zh-CN" altLang="en-US" sz="2400" dirty="0" smtClean="0"/>
              <a:t>工具参数函数</a:t>
            </a:r>
            <a:endParaRPr lang="zh-CN" altLang="en-US" sz="2400" dirty="0"/>
          </a:p>
        </p:txBody>
      </p:sp>
    </p:spTree>
    <p:extLst>
      <p:ext uri="{BB962C8B-B14F-4D97-AF65-F5344CB8AC3E}">
        <p14:creationId xmlns:p14="http://schemas.microsoft.com/office/powerpoint/2010/main" val="23062033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5016" y="1340768"/>
            <a:ext cx="8065268" cy="3416320"/>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pc = </a:t>
            </a:r>
            <a:r>
              <a:rPr lang="en-US" altLang="zh-CN" sz="2400" dirty="0" err="1"/>
              <a:t>arcpy.GetParameterCount</a:t>
            </a:r>
            <a:r>
              <a:rPr lang="en-US" altLang="zh-CN" sz="2400" dirty="0"/>
              <a:t>("</a:t>
            </a:r>
            <a:r>
              <a:rPr lang="en-US" altLang="zh-CN" sz="2400" dirty="0" err="1"/>
              <a:t>Buffer_analysis</a:t>
            </a:r>
            <a:r>
              <a:rPr lang="en-US" altLang="zh-CN" sz="2400" dirty="0"/>
              <a:t>")</a:t>
            </a:r>
          </a:p>
          <a:p>
            <a:r>
              <a:rPr lang="en-US" altLang="zh-CN" sz="2400" dirty="0"/>
              <a:t>print "parameter count is:%</a:t>
            </a:r>
            <a:r>
              <a:rPr lang="en-US" altLang="zh-CN" sz="2400" dirty="0" err="1"/>
              <a:t>d"%pc</a:t>
            </a:r>
            <a:endParaRPr lang="en-US" altLang="zh-CN" sz="2400" dirty="0"/>
          </a:p>
          <a:p>
            <a:r>
              <a:rPr lang="en-US" altLang="zh-CN" sz="2400" dirty="0"/>
              <a:t>pi = </a:t>
            </a:r>
            <a:r>
              <a:rPr lang="en-US" altLang="zh-CN" sz="2400" dirty="0" err="1"/>
              <a:t>arcpy.GetParameterInfo</a:t>
            </a:r>
            <a:r>
              <a:rPr lang="en-US" altLang="zh-CN" sz="2400" dirty="0"/>
              <a:t> ("</a:t>
            </a:r>
            <a:r>
              <a:rPr lang="en-US" altLang="zh-CN" sz="2400" dirty="0" err="1"/>
              <a:t>Buffer_analysis</a:t>
            </a:r>
            <a:r>
              <a:rPr lang="en-US" altLang="zh-CN" sz="2400" dirty="0"/>
              <a:t>")</a:t>
            </a:r>
          </a:p>
          <a:p>
            <a:r>
              <a:rPr lang="en-US" altLang="zh-CN" sz="2400" dirty="0"/>
              <a:t>i = 0</a:t>
            </a:r>
          </a:p>
          <a:p>
            <a:r>
              <a:rPr lang="en-US" altLang="zh-CN" sz="2400" dirty="0"/>
              <a:t>for p in pi:</a:t>
            </a:r>
          </a:p>
          <a:p>
            <a:r>
              <a:rPr lang="en-US" altLang="zh-CN" sz="2400" dirty="0"/>
              <a:t>    </a:t>
            </a:r>
            <a:r>
              <a:rPr lang="en-US" altLang="zh-CN" sz="2400" dirty="0" err="1"/>
              <a:t>dValue</a:t>
            </a:r>
            <a:r>
              <a:rPr lang="en-US" altLang="zh-CN" sz="2400" dirty="0"/>
              <a:t> = </a:t>
            </a:r>
            <a:r>
              <a:rPr lang="en-US" altLang="zh-CN" sz="2400" dirty="0" err="1"/>
              <a:t>arcpy.GetParameterValue</a:t>
            </a:r>
            <a:r>
              <a:rPr lang="en-US" altLang="zh-CN" sz="2400" dirty="0"/>
              <a:t> ("</a:t>
            </a:r>
            <a:r>
              <a:rPr lang="en-US" altLang="zh-CN" sz="2400" dirty="0" err="1"/>
              <a:t>Buffer_analysis</a:t>
            </a:r>
            <a:r>
              <a:rPr lang="en-US" altLang="zh-CN" sz="2400" dirty="0"/>
              <a:t>", i)</a:t>
            </a:r>
          </a:p>
          <a:p>
            <a:r>
              <a:rPr lang="en-US" altLang="zh-CN" sz="2400" dirty="0"/>
              <a:t>    print ("%-25s:%s")%(</a:t>
            </a:r>
            <a:r>
              <a:rPr lang="en-US" altLang="zh-CN" sz="2400" dirty="0" err="1"/>
              <a:t>p.name,dValue</a:t>
            </a:r>
            <a:r>
              <a:rPr lang="en-US" altLang="zh-CN" sz="2400" dirty="0"/>
              <a:t>)</a:t>
            </a:r>
          </a:p>
          <a:p>
            <a:r>
              <a:rPr lang="en-US" altLang="zh-CN" sz="2400" dirty="0"/>
              <a:t>    i = i + 1</a:t>
            </a:r>
            <a:endParaRPr lang="zh-CN" altLang="en-US" sz="2400" dirty="0"/>
          </a:p>
        </p:txBody>
      </p:sp>
      <p:sp>
        <p:nvSpPr>
          <p:cNvPr id="3" name="TextBox 2"/>
          <p:cNvSpPr txBox="1"/>
          <p:nvPr/>
        </p:nvSpPr>
        <p:spPr>
          <a:xfrm>
            <a:off x="611560" y="5487615"/>
            <a:ext cx="8136904" cy="461665"/>
          </a:xfrm>
          <a:prstGeom prst="rect">
            <a:avLst/>
          </a:prstGeom>
          <a:noFill/>
        </p:spPr>
        <p:txBody>
          <a:bodyPr wrap="square" rtlCol="0">
            <a:spAutoFit/>
          </a:bodyPr>
          <a:lstStyle/>
          <a:p>
            <a:r>
              <a:rPr lang="zh-CN" altLang="en-US" sz="2400" dirty="0" smtClean="0"/>
              <a:t>显示缓冲分析工具的参数数目、每个参数的名称及缺省值</a:t>
            </a:r>
            <a:endParaRPr lang="zh-CN" altLang="en-US" sz="2400" dirty="0"/>
          </a:p>
        </p:txBody>
      </p:sp>
    </p:spTree>
    <p:extLst>
      <p:ext uri="{BB962C8B-B14F-4D97-AF65-F5344CB8AC3E}">
        <p14:creationId xmlns:p14="http://schemas.microsoft.com/office/powerpoint/2010/main" val="372165898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通过</a:t>
            </a:r>
            <a:r>
              <a:rPr lang="en-US" altLang="zh-CN" dirty="0" err="1"/>
              <a:t>GetParameter</a:t>
            </a:r>
            <a:r>
              <a:rPr lang="en-US" altLang="zh-CN" dirty="0"/>
              <a:t> (index)</a:t>
            </a:r>
            <a:r>
              <a:rPr lang="zh-CN" altLang="en-US" dirty="0"/>
              <a:t>或</a:t>
            </a:r>
            <a:r>
              <a:rPr lang="en-US" altLang="zh-CN" dirty="0" err="1"/>
              <a:t>GetParameterAsText</a:t>
            </a:r>
            <a:r>
              <a:rPr lang="en-US" altLang="zh-CN" dirty="0"/>
              <a:t> (index)</a:t>
            </a:r>
            <a:r>
              <a:rPr lang="zh-CN" altLang="en-US" dirty="0"/>
              <a:t>函数</a:t>
            </a:r>
            <a:r>
              <a:rPr lang="zh-CN" altLang="en-US" dirty="0" smtClean="0"/>
              <a:t>，可以把对话框输入的参数赋给相应的变量，前者</a:t>
            </a:r>
            <a:r>
              <a:rPr lang="zh-CN" altLang="en-US" dirty="0"/>
              <a:t>针对输入的参数是对象，后者针对输入的参数是</a:t>
            </a:r>
            <a:r>
              <a:rPr lang="zh-CN" altLang="en-US" dirty="0" smtClean="0"/>
              <a:t>字符串，</a:t>
            </a:r>
            <a:r>
              <a:rPr lang="en-US" altLang="zh-CN" dirty="0" smtClean="0"/>
              <a:t>index</a:t>
            </a:r>
            <a:r>
              <a:rPr lang="zh-CN" altLang="en-US" dirty="0"/>
              <a:t>表示对话框中输入的第几个参数，为了保证获得正确的参数，在定义工具对话框时，参数的顺序必须和对应的</a:t>
            </a:r>
            <a:r>
              <a:rPr lang="en-US" altLang="zh-CN" dirty="0"/>
              <a:t>index</a:t>
            </a:r>
            <a:r>
              <a:rPr lang="zh-CN" altLang="en-US" dirty="0"/>
              <a:t>相一致。</a:t>
            </a:r>
          </a:p>
          <a:p>
            <a:endParaRPr lang="zh-CN" altLang="en-US" dirty="0"/>
          </a:p>
        </p:txBody>
      </p:sp>
    </p:spTree>
    <p:extLst>
      <p:ext uri="{BB962C8B-B14F-4D97-AF65-F5344CB8AC3E}">
        <p14:creationId xmlns:p14="http://schemas.microsoft.com/office/powerpoint/2010/main" val="117893652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在定义工具对话框时，对每个参数，需要设置它们的数据类型及属性值。</a:t>
            </a:r>
            <a:endParaRPr lang="en-US" altLang="zh-CN" dirty="0" smtClean="0"/>
          </a:p>
          <a:p>
            <a:pPr lvl="1"/>
            <a:r>
              <a:rPr lang="zh-CN" altLang="en-US" dirty="0" smtClean="0"/>
              <a:t>数据类型</a:t>
            </a:r>
            <a:r>
              <a:rPr lang="zh-CN" altLang="en-US" dirty="0"/>
              <a:t>包括</a:t>
            </a:r>
            <a:r>
              <a:rPr lang="zh-CN" altLang="en-US" dirty="0" smtClean="0"/>
              <a:t>常数（</a:t>
            </a:r>
            <a:r>
              <a:rPr lang="en-US" altLang="zh-CN" dirty="0"/>
              <a:t>String</a:t>
            </a:r>
            <a:r>
              <a:rPr lang="zh-CN" altLang="en-US" dirty="0"/>
              <a:t>、</a:t>
            </a:r>
            <a:r>
              <a:rPr lang="en-US" altLang="zh-CN" dirty="0"/>
              <a:t>Long</a:t>
            </a:r>
            <a:r>
              <a:rPr lang="zh-CN" altLang="en-US" dirty="0"/>
              <a:t>、</a:t>
            </a:r>
            <a:r>
              <a:rPr lang="en-US" altLang="zh-CN" dirty="0"/>
              <a:t>Double</a:t>
            </a:r>
            <a:r>
              <a:rPr lang="zh-CN" altLang="en-US" dirty="0"/>
              <a:t>、</a:t>
            </a:r>
            <a:r>
              <a:rPr lang="en-US" altLang="zh-CN" dirty="0"/>
              <a:t>Boolean</a:t>
            </a:r>
            <a:r>
              <a:rPr lang="zh-CN" altLang="en-US" dirty="0"/>
              <a:t>等）、数据（</a:t>
            </a:r>
            <a:r>
              <a:rPr lang="en-US" altLang="zh-CN" dirty="0"/>
              <a:t>Feature Class</a:t>
            </a:r>
            <a:r>
              <a:rPr lang="zh-CN" altLang="en-US" dirty="0"/>
              <a:t>、</a:t>
            </a:r>
            <a:r>
              <a:rPr lang="en-US" altLang="zh-CN" dirty="0"/>
              <a:t>Table</a:t>
            </a:r>
            <a:r>
              <a:rPr lang="zh-CN" altLang="en-US" dirty="0"/>
              <a:t>、</a:t>
            </a:r>
            <a:r>
              <a:rPr lang="en-US" altLang="zh-CN" dirty="0"/>
              <a:t>TIN</a:t>
            </a:r>
            <a:r>
              <a:rPr lang="zh-CN" altLang="en-US" dirty="0"/>
              <a:t>等）、工作空间（</a:t>
            </a:r>
            <a:r>
              <a:rPr lang="en-US" altLang="zh-CN" dirty="0"/>
              <a:t>Workspace</a:t>
            </a:r>
            <a:r>
              <a:rPr lang="zh-CN" altLang="en-US" dirty="0"/>
              <a:t>）、对象（</a:t>
            </a:r>
            <a:r>
              <a:rPr lang="en-US" altLang="zh-CN" dirty="0"/>
              <a:t>Spatial Reference</a:t>
            </a:r>
            <a:r>
              <a:rPr lang="zh-CN" altLang="en-US" dirty="0"/>
              <a:t>、</a:t>
            </a:r>
            <a:r>
              <a:rPr lang="en-US" altLang="zh-CN" dirty="0"/>
              <a:t>Address Locator</a:t>
            </a:r>
            <a:r>
              <a:rPr lang="zh-CN" altLang="en-US" dirty="0"/>
              <a:t>等）。</a:t>
            </a:r>
            <a:endParaRPr lang="en-US" altLang="zh-CN" dirty="0"/>
          </a:p>
          <a:p>
            <a:pPr lvl="1"/>
            <a:r>
              <a:rPr lang="zh-CN" altLang="en-US" dirty="0" smtClean="0"/>
              <a:t>参数属性包括参数是必需</a:t>
            </a:r>
            <a:r>
              <a:rPr lang="zh-CN" altLang="en-US" dirty="0"/>
              <a:t>的还是</a:t>
            </a:r>
            <a:r>
              <a:rPr lang="zh-CN" altLang="en-US" dirty="0" smtClean="0"/>
              <a:t>可选的、</a:t>
            </a:r>
            <a:r>
              <a:rPr lang="zh-CN" altLang="en-US" dirty="0"/>
              <a:t>数据的方向（输入还是输出）、缺省值等。</a:t>
            </a:r>
          </a:p>
          <a:p>
            <a:pPr lvl="1"/>
            <a:endParaRPr lang="en-US" altLang="zh-CN" dirty="0" smtClean="0"/>
          </a:p>
          <a:p>
            <a:endParaRPr lang="zh-CN" altLang="en-US" dirty="0"/>
          </a:p>
        </p:txBody>
      </p:sp>
    </p:spTree>
    <p:extLst>
      <p:ext uri="{BB962C8B-B14F-4D97-AF65-F5344CB8AC3E}">
        <p14:creationId xmlns:p14="http://schemas.microsoft.com/office/powerpoint/2010/main" val="38222640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32656"/>
            <a:ext cx="4551007" cy="5948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5777415" y="5176180"/>
            <a:ext cx="2954655" cy="461665"/>
          </a:xfrm>
          <a:prstGeom prst="rect">
            <a:avLst/>
          </a:prstGeom>
        </p:spPr>
        <p:txBody>
          <a:bodyPr wrap="none">
            <a:spAutoFit/>
          </a:bodyPr>
          <a:lstStyle/>
          <a:p>
            <a:r>
              <a:rPr lang="zh-CN" altLang="en-US" sz="2400" dirty="0" smtClean="0"/>
              <a:t>设置工具对话框参数</a:t>
            </a:r>
            <a:endParaRPr lang="zh-CN" altLang="en-US" sz="2400" dirty="0"/>
          </a:p>
        </p:txBody>
      </p:sp>
    </p:spTree>
    <p:extLst>
      <p:ext uri="{BB962C8B-B14F-4D97-AF65-F5344CB8AC3E}">
        <p14:creationId xmlns:p14="http://schemas.microsoft.com/office/powerpoint/2010/main" val="180741972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9836" y="692696"/>
            <a:ext cx="8496944" cy="4893647"/>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import </a:t>
            </a:r>
            <a:r>
              <a:rPr lang="en-US" altLang="zh-CN" sz="2400" dirty="0" err="1"/>
              <a:t>numpy</a:t>
            </a:r>
            <a:endParaRPr lang="en-US" altLang="zh-CN" sz="2400" dirty="0"/>
          </a:p>
          <a:p>
            <a:r>
              <a:rPr lang="en-US" altLang="zh-CN" sz="2400" dirty="0" err="1"/>
              <a:t>Rs</a:t>
            </a:r>
            <a:r>
              <a:rPr lang="en-US" altLang="zh-CN" sz="2400" dirty="0"/>
              <a:t> = </a:t>
            </a:r>
            <a:r>
              <a:rPr lang="en-US" altLang="zh-CN" sz="2400" dirty="0" err="1"/>
              <a:t>arcpy.GetParameterAsText</a:t>
            </a:r>
            <a:r>
              <a:rPr lang="en-US" altLang="zh-CN" sz="2400" dirty="0"/>
              <a:t>(0)</a:t>
            </a:r>
          </a:p>
          <a:p>
            <a:r>
              <a:rPr lang="en-US" altLang="zh-CN" sz="2400" dirty="0"/>
              <a:t>Cs = </a:t>
            </a:r>
            <a:r>
              <a:rPr lang="en-US" altLang="zh-CN" sz="2400" dirty="0" err="1"/>
              <a:t>arcpy.GetParameterAsText</a:t>
            </a:r>
            <a:r>
              <a:rPr lang="en-US" altLang="zh-CN" sz="2400" dirty="0"/>
              <a:t>(1)</a:t>
            </a:r>
          </a:p>
          <a:p>
            <a:r>
              <a:rPr lang="en-US" altLang="zh-CN" sz="2400" dirty="0" err="1"/>
              <a:t>MaxValue</a:t>
            </a:r>
            <a:r>
              <a:rPr lang="en-US" altLang="zh-CN" sz="2400" dirty="0"/>
              <a:t> = </a:t>
            </a:r>
            <a:r>
              <a:rPr lang="en-US" altLang="zh-CN" sz="2400" dirty="0" err="1"/>
              <a:t>arcpy.GetParameterAsText</a:t>
            </a:r>
            <a:r>
              <a:rPr lang="en-US" altLang="zh-CN" sz="2400" dirty="0"/>
              <a:t>(2)</a:t>
            </a:r>
          </a:p>
          <a:p>
            <a:r>
              <a:rPr lang="en-US" altLang="zh-CN" sz="2400" dirty="0" err="1"/>
              <a:t>MinValue</a:t>
            </a:r>
            <a:r>
              <a:rPr lang="en-US" altLang="zh-CN" sz="2400" dirty="0"/>
              <a:t> = </a:t>
            </a:r>
            <a:r>
              <a:rPr lang="en-US" altLang="zh-CN" sz="2400" dirty="0" err="1"/>
              <a:t>arcpy.GetParameterAsText</a:t>
            </a:r>
            <a:r>
              <a:rPr lang="en-US" altLang="zh-CN" sz="2400" dirty="0"/>
              <a:t>(3)</a:t>
            </a:r>
          </a:p>
          <a:p>
            <a:r>
              <a:rPr lang="en-US" altLang="zh-CN" sz="2400" dirty="0"/>
              <a:t>Output = </a:t>
            </a:r>
            <a:r>
              <a:rPr lang="en-US" altLang="zh-CN" sz="2400" dirty="0" err="1"/>
              <a:t>arcpy.GetParameterAsText</a:t>
            </a:r>
            <a:r>
              <a:rPr lang="en-US" altLang="zh-CN" sz="2400" dirty="0"/>
              <a:t>(4)</a:t>
            </a:r>
          </a:p>
          <a:p>
            <a:r>
              <a:rPr lang="en-US" altLang="zh-CN" sz="2400" dirty="0" err="1"/>
              <a:t>myArray</a:t>
            </a:r>
            <a:r>
              <a:rPr lang="en-US" altLang="zh-CN" sz="2400" dirty="0"/>
              <a:t> = </a:t>
            </a:r>
            <a:r>
              <a:rPr lang="en-US" altLang="zh-CN" sz="2400" dirty="0" err="1"/>
              <a:t>numpy.random.random_integers</a:t>
            </a:r>
            <a:r>
              <a:rPr lang="en-US" altLang="zh-CN" sz="2400" dirty="0"/>
              <a:t>(</a:t>
            </a:r>
            <a:r>
              <a:rPr lang="en-US" altLang="zh-CN" sz="2400" dirty="0" err="1"/>
              <a:t>int</a:t>
            </a:r>
            <a:r>
              <a:rPr lang="en-US" altLang="zh-CN" sz="2400" dirty="0"/>
              <a:t>(</a:t>
            </a:r>
            <a:r>
              <a:rPr lang="en-US" altLang="zh-CN" sz="2400" dirty="0" err="1"/>
              <a:t>MinValue</a:t>
            </a:r>
            <a:r>
              <a:rPr lang="en-US" altLang="zh-CN" sz="2400" dirty="0"/>
              <a:t>),</a:t>
            </a:r>
            <a:r>
              <a:rPr lang="en-US" altLang="zh-CN" sz="2400" dirty="0" err="1"/>
              <a:t>int</a:t>
            </a:r>
            <a:r>
              <a:rPr lang="en-US" altLang="zh-CN" sz="2400" dirty="0"/>
              <a:t>(</a:t>
            </a:r>
            <a:r>
              <a:rPr lang="en-US" altLang="zh-CN" sz="2400" dirty="0" err="1"/>
              <a:t>MaxValue</a:t>
            </a:r>
            <a:r>
              <a:rPr lang="en-US" altLang="zh-CN" sz="2400" dirty="0"/>
              <a:t>),</a:t>
            </a:r>
            <a:r>
              <a:rPr lang="en-US" altLang="zh-CN" sz="2400" dirty="0" err="1"/>
              <a:t>int</a:t>
            </a:r>
            <a:r>
              <a:rPr lang="en-US" altLang="zh-CN" sz="2400" dirty="0"/>
              <a:t>(</a:t>
            </a:r>
            <a:r>
              <a:rPr lang="en-US" altLang="zh-CN" sz="2400" dirty="0" err="1"/>
              <a:t>Rs</a:t>
            </a:r>
            <a:r>
              <a:rPr lang="en-US" altLang="zh-CN" sz="2400" dirty="0"/>
              <a:t>)*</a:t>
            </a:r>
            <a:r>
              <a:rPr lang="en-US" altLang="zh-CN" sz="2400" dirty="0" err="1"/>
              <a:t>int</a:t>
            </a:r>
            <a:r>
              <a:rPr lang="en-US" altLang="zh-CN" sz="2400" dirty="0"/>
              <a:t>(Cs))</a:t>
            </a:r>
          </a:p>
          <a:p>
            <a:r>
              <a:rPr lang="en-US" altLang="zh-CN" sz="2400" dirty="0" err="1"/>
              <a:t>myArray.shape</a:t>
            </a:r>
            <a:r>
              <a:rPr lang="en-US" altLang="zh-CN" sz="2400" dirty="0"/>
              <a:t> = (</a:t>
            </a:r>
            <a:r>
              <a:rPr lang="en-US" altLang="zh-CN" sz="2400" dirty="0" err="1"/>
              <a:t>int</a:t>
            </a:r>
            <a:r>
              <a:rPr lang="en-US" altLang="zh-CN" sz="2400" dirty="0"/>
              <a:t>(</a:t>
            </a:r>
            <a:r>
              <a:rPr lang="en-US" altLang="zh-CN" sz="2400" dirty="0" err="1"/>
              <a:t>Rs</a:t>
            </a:r>
            <a:r>
              <a:rPr lang="en-US" altLang="zh-CN" sz="2400" dirty="0"/>
              <a:t>),</a:t>
            </a:r>
            <a:r>
              <a:rPr lang="en-US" altLang="zh-CN" sz="2400" dirty="0" err="1"/>
              <a:t>int</a:t>
            </a:r>
            <a:r>
              <a:rPr lang="en-US" altLang="zh-CN" sz="2400" dirty="0"/>
              <a:t>(Cs))</a:t>
            </a:r>
          </a:p>
          <a:p>
            <a:r>
              <a:rPr lang="en-US" altLang="zh-CN" sz="2400" dirty="0" err="1"/>
              <a:t>myRaster</a:t>
            </a:r>
            <a:r>
              <a:rPr lang="en-US" altLang="zh-CN" sz="2400" dirty="0"/>
              <a:t> = </a:t>
            </a:r>
            <a:r>
              <a:rPr lang="en-US" altLang="zh-CN" sz="2400" dirty="0" err="1"/>
              <a:t>arcpy.NumPyArrayToRaster</a:t>
            </a:r>
            <a:r>
              <a:rPr lang="en-US" altLang="zh-CN" sz="2400" dirty="0"/>
              <a:t>(</a:t>
            </a:r>
            <a:r>
              <a:rPr lang="en-US" altLang="zh-CN" sz="2400" dirty="0" err="1"/>
              <a:t>myArray</a:t>
            </a:r>
            <a:r>
              <a:rPr lang="en-US" altLang="zh-CN" sz="2400" dirty="0"/>
              <a:t>)</a:t>
            </a:r>
          </a:p>
          <a:p>
            <a:r>
              <a:rPr lang="en-US" altLang="zh-CN" sz="2400" dirty="0" err="1"/>
              <a:t>myRaster.save</a:t>
            </a:r>
            <a:r>
              <a:rPr lang="en-US" altLang="zh-CN" sz="2400" dirty="0"/>
              <a:t>(Output)</a:t>
            </a:r>
            <a:endParaRPr lang="zh-CN" altLang="en-US" sz="2400" dirty="0"/>
          </a:p>
        </p:txBody>
      </p:sp>
      <p:sp>
        <p:nvSpPr>
          <p:cNvPr id="4" name="TextBox 3"/>
          <p:cNvSpPr txBox="1"/>
          <p:nvPr/>
        </p:nvSpPr>
        <p:spPr>
          <a:xfrm>
            <a:off x="899592" y="5733256"/>
            <a:ext cx="7200800" cy="830997"/>
          </a:xfrm>
          <a:prstGeom prst="rect">
            <a:avLst/>
          </a:prstGeom>
          <a:noFill/>
        </p:spPr>
        <p:txBody>
          <a:bodyPr wrap="square" rtlCol="0">
            <a:spAutoFit/>
          </a:bodyPr>
          <a:lstStyle/>
          <a:p>
            <a:r>
              <a:rPr lang="zh-CN" altLang="en-US" sz="2400" dirty="0"/>
              <a:t>创建</a:t>
            </a:r>
            <a:r>
              <a:rPr lang="zh-CN" altLang="en-US" sz="2400" dirty="0" smtClean="0"/>
              <a:t>一个栅格数据，栅格的行数、列数、最大值、最小值以及输出文件由用户定义。</a:t>
            </a:r>
            <a:endParaRPr lang="zh-CN" altLang="en-US" sz="2400" dirty="0"/>
          </a:p>
        </p:txBody>
      </p:sp>
    </p:spTree>
    <p:extLst>
      <p:ext uri="{BB962C8B-B14F-4D97-AF65-F5344CB8AC3E}">
        <p14:creationId xmlns:p14="http://schemas.microsoft.com/office/powerpoint/2010/main" val="28103811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11560" y="548680"/>
            <a:ext cx="2304256" cy="685800"/>
          </a:xfrm>
          <a:solidFill>
            <a:schemeClr val="accent1">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anchor="ctr" anchorCtr="0" compatLnSpc="1">
            <a:prstTxWarp prst="textNoShape">
              <a:avLst/>
            </a:prstTxWarp>
          </a:bodyPr>
          <a:lstStyle/>
          <a:p>
            <a:r>
              <a:rPr lang="en-US" altLang="zh-CN" sz="3600" dirty="0" err="1">
                <a:ea typeface="华文新魏" pitchFamily="2" charset="-122"/>
              </a:rPr>
              <a:t>ArcMap</a:t>
            </a:r>
            <a:endParaRPr lang="en-US" altLang="zh-CN" sz="3600" dirty="0">
              <a:ea typeface="华文新魏" pitchFamily="2" charset="-122"/>
            </a:endParaRPr>
          </a:p>
        </p:txBody>
      </p:sp>
      <p:sp>
        <p:nvSpPr>
          <p:cNvPr id="15363" name="Rectangle 3"/>
          <p:cNvSpPr>
            <a:spLocks noGrp="1" noChangeArrowheads="1"/>
          </p:cNvSpPr>
          <p:nvPr>
            <p:ph idx="1"/>
          </p:nvPr>
        </p:nvSpPr>
        <p:spPr>
          <a:xfrm>
            <a:off x="609600" y="1524000"/>
            <a:ext cx="7772400" cy="4713288"/>
          </a:xfrm>
        </p:spPr>
        <p:txBody>
          <a:bodyPr/>
          <a:lstStyle/>
          <a:p>
            <a:pPr eaLnBrk="1" hangingPunct="1"/>
            <a:r>
              <a:rPr lang="en-US" altLang="zh-CN" dirty="0" err="1" smtClean="0"/>
              <a:t>ArcMap</a:t>
            </a:r>
            <a:r>
              <a:rPr lang="zh-CN" altLang="en-US" dirty="0" smtClean="0"/>
              <a:t>是</a:t>
            </a:r>
            <a:r>
              <a:rPr lang="en-US" altLang="zh-CN" dirty="0" smtClean="0"/>
              <a:t>ArcGIS Desktop</a:t>
            </a:r>
            <a:r>
              <a:rPr lang="zh-CN" altLang="en-US" dirty="0" smtClean="0"/>
              <a:t>中最主要的应用程序，具有基于地图的所有功能，包括：</a:t>
            </a:r>
          </a:p>
          <a:p>
            <a:pPr lvl="1" eaLnBrk="1" hangingPunct="1"/>
            <a:r>
              <a:rPr lang="zh-CN" altLang="en-US" dirty="0" smtClean="0"/>
              <a:t>数据</a:t>
            </a:r>
            <a:r>
              <a:rPr lang="zh-CN" altLang="zh-CN" dirty="0" smtClean="0"/>
              <a:t>编辑</a:t>
            </a:r>
            <a:endParaRPr lang="zh-CN" altLang="en-US" dirty="0" smtClean="0"/>
          </a:p>
          <a:p>
            <a:pPr lvl="1" eaLnBrk="1" hangingPunct="1"/>
            <a:r>
              <a:rPr lang="zh-CN" altLang="en-US" dirty="0" smtClean="0"/>
              <a:t>数据</a:t>
            </a:r>
            <a:r>
              <a:rPr lang="zh-CN" altLang="zh-CN" dirty="0" smtClean="0"/>
              <a:t>查询</a:t>
            </a:r>
            <a:endParaRPr lang="zh-CN" altLang="en-US" dirty="0" smtClean="0"/>
          </a:p>
          <a:p>
            <a:pPr lvl="1" eaLnBrk="1" hangingPunct="1"/>
            <a:r>
              <a:rPr lang="zh-CN" altLang="en-US" dirty="0" smtClean="0"/>
              <a:t>统计汇总</a:t>
            </a:r>
          </a:p>
          <a:p>
            <a:pPr lvl="1"/>
            <a:r>
              <a:rPr lang="zh-CN" altLang="en-US" dirty="0" smtClean="0"/>
              <a:t>地图制图</a:t>
            </a:r>
          </a:p>
          <a:p>
            <a:pPr lvl="1" eaLnBrk="1" hangingPunct="1"/>
            <a:r>
              <a:rPr lang="zh-CN" altLang="en-US" dirty="0" smtClean="0"/>
              <a:t>报告生成</a:t>
            </a:r>
            <a:endParaRPr lang="en-US" altLang="zh-CN" dirty="0" smtClean="0"/>
          </a:p>
          <a:p>
            <a:pPr lvl="1" eaLnBrk="1" hangingPunct="1"/>
            <a:r>
              <a:rPr lang="en-US" altLang="zh-CN" dirty="0" smtClean="0"/>
              <a:t>…</a:t>
            </a:r>
            <a:endParaRPr lang="zh-CN" altLang="en-US" dirty="0" smtClean="0"/>
          </a:p>
          <a:p>
            <a:pPr eaLnBrk="1" hangingPunct="1"/>
            <a:endParaRPr lang="en-US" altLang="zh-CN" dirty="0" smtClean="0"/>
          </a:p>
        </p:txBody>
      </p:sp>
      <p:sp>
        <p:nvSpPr>
          <p:cNvPr id="15364" name="Rectangle 4"/>
          <p:cNvSpPr>
            <a:spLocks noChangeArrowheads="1"/>
          </p:cNvSpPr>
          <p:nvPr/>
        </p:nvSpPr>
        <p:spPr bwMode="auto">
          <a:xfrm>
            <a:off x="1447800" y="3124200"/>
            <a:ext cx="4572000"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spcBef>
                <a:spcPct val="50000"/>
              </a:spcBef>
              <a:buFontTx/>
              <a:buChar char="•"/>
            </a:pPr>
            <a:endParaRPr lang="zh-CN" altLang="zh-CN" b="1"/>
          </a:p>
          <a:p>
            <a:pPr lvl="1">
              <a:lnSpc>
                <a:spcPct val="130000"/>
              </a:lnSpc>
              <a:spcBef>
                <a:spcPct val="50000"/>
              </a:spcBef>
              <a:buFontTx/>
              <a:buChar char="•"/>
            </a:pPr>
            <a:endParaRPr lang="zh-CN" altLang="zh-CN" b="1"/>
          </a:p>
          <a:p>
            <a:pPr lvl="1">
              <a:lnSpc>
                <a:spcPct val="130000"/>
              </a:lnSpc>
              <a:spcBef>
                <a:spcPct val="50000"/>
              </a:spcBef>
              <a:buFontTx/>
              <a:buChar char="•"/>
            </a:pPr>
            <a:endParaRPr lang="zh-CN" altLang="zh-CN" b="1"/>
          </a:p>
          <a:p>
            <a:pPr lvl="1">
              <a:lnSpc>
                <a:spcPct val="130000"/>
              </a:lnSpc>
              <a:spcBef>
                <a:spcPct val="50000"/>
              </a:spcBef>
              <a:buFontTx/>
              <a:buChar char="•"/>
            </a:pPr>
            <a:endParaRPr lang="en-US" altLang="zh-CN" b="1"/>
          </a:p>
        </p:txBody>
      </p:sp>
    </p:spTree>
    <p:extLst>
      <p:ext uri="{BB962C8B-B14F-4D97-AF65-F5344CB8AC3E}">
        <p14:creationId xmlns:p14="http://schemas.microsoft.com/office/powerpoint/2010/main" val="10300935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332656"/>
            <a:ext cx="4536504" cy="864096"/>
          </a:xfrm>
          <a:solidFill>
            <a:schemeClr val="tx2">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ctr" anchorCtr="0" compatLnSpc="1">
            <a:prstTxWarp prst="textNoShape">
              <a:avLst/>
            </a:prstTxWarp>
            <a:normAutofit/>
          </a:bodyPr>
          <a:lstStyle/>
          <a:p>
            <a:r>
              <a:rPr lang="zh-CN" altLang="en-US" sz="3600" dirty="0">
                <a:ea typeface="华文新魏" pitchFamily="2" charset="-122"/>
              </a:rPr>
              <a:t>工具和工具箱函数</a:t>
            </a:r>
          </a:p>
        </p:txBody>
      </p:sp>
      <p:sp>
        <p:nvSpPr>
          <p:cNvPr id="3" name="内容占位符 2"/>
          <p:cNvSpPr>
            <a:spLocks noGrp="1"/>
          </p:cNvSpPr>
          <p:nvPr>
            <p:ph idx="1"/>
          </p:nvPr>
        </p:nvSpPr>
        <p:spPr/>
        <p:txBody>
          <a:bodyPr/>
          <a:lstStyle/>
          <a:p>
            <a:r>
              <a:rPr lang="zh-CN" altLang="en-US" dirty="0" smtClean="0"/>
              <a:t>工具箱分系统工具箱和用户自定义工具箱，系统工具箱中的工具在</a:t>
            </a:r>
            <a:r>
              <a:rPr lang="en-US" altLang="zh-CN" dirty="0" smtClean="0"/>
              <a:t>import </a:t>
            </a:r>
            <a:r>
              <a:rPr lang="en-US" altLang="zh-CN" dirty="0" err="1" smtClean="0"/>
              <a:t>arcpy</a:t>
            </a:r>
            <a:r>
              <a:rPr lang="zh-CN" altLang="en-US" dirty="0" smtClean="0"/>
              <a:t>后就可直接调用，而用户自定义工具箱中的工具，则需要导入工具箱后才能</a:t>
            </a:r>
            <a:r>
              <a:rPr lang="zh-CN" altLang="en-US" dirty="0"/>
              <a:t>调用</a:t>
            </a:r>
            <a:r>
              <a:rPr lang="zh-CN" altLang="en-US" dirty="0" smtClean="0"/>
              <a:t>。</a:t>
            </a:r>
            <a:endParaRPr lang="en-US" altLang="zh-CN" dirty="0" smtClean="0"/>
          </a:p>
          <a:p>
            <a:r>
              <a:rPr lang="zh-CN" altLang="en-US" dirty="0" smtClean="0"/>
              <a:t>工具</a:t>
            </a:r>
            <a:r>
              <a:rPr lang="zh-CN" altLang="en-US" dirty="0"/>
              <a:t>和工具箱</a:t>
            </a:r>
            <a:r>
              <a:rPr lang="zh-CN" altLang="en-US" dirty="0" smtClean="0"/>
              <a:t>函数包括导入工具箱（</a:t>
            </a:r>
            <a:r>
              <a:rPr lang="en-US" altLang="zh-CN" dirty="0" err="1" smtClean="0"/>
              <a:t>ImportToolbox</a:t>
            </a:r>
            <a:r>
              <a:rPr lang="zh-CN" altLang="en-US" dirty="0" smtClean="0"/>
              <a:t>、</a:t>
            </a:r>
            <a:r>
              <a:rPr lang="en-US" altLang="zh-CN" dirty="0" err="1" smtClean="0"/>
              <a:t>AddToolbox</a:t>
            </a:r>
            <a:r>
              <a:rPr lang="zh-CN" altLang="en-US" dirty="0" smtClean="0"/>
              <a:t>）、移去工具箱（</a:t>
            </a:r>
            <a:r>
              <a:rPr lang="en-US" altLang="zh-CN" dirty="0" err="1"/>
              <a:t>AddToolbox</a:t>
            </a:r>
            <a:r>
              <a:rPr lang="zh-CN" altLang="en-US" dirty="0" smtClean="0"/>
              <a:t>）以及返回工具箱列表、返回工具列表等函数等。</a:t>
            </a:r>
            <a:endParaRPr lang="zh-CN" altLang="en-US" dirty="0"/>
          </a:p>
          <a:p>
            <a:endParaRPr lang="zh-CN" altLang="en-US" dirty="0"/>
          </a:p>
        </p:txBody>
      </p:sp>
    </p:spTree>
    <p:extLst>
      <p:ext uri="{BB962C8B-B14F-4D97-AF65-F5344CB8AC3E}">
        <p14:creationId xmlns:p14="http://schemas.microsoft.com/office/powerpoint/2010/main" val="220295219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966908831"/>
              </p:ext>
            </p:extLst>
          </p:nvPr>
        </p:nvGraphicFramePr>
        <p:xfrm>
          <a:off x="395536" y="1484784"/>
          <a:ext cx="8136904" cy="4006940"/>
        </p:xfrm>
        <a:graphic>
          <a:graphicData uri="http://schemas.openxmlformats.org/drawingml/2006/table">
            <a:tbl>
              <a:tblPr firstRow="1" bandRow="1">
                <a:tableStyleId>{5C22544A-7EE6-4342-B048-85BDC9FD1C3A}</a:tableStyleId>
              </a:tblPr>
              <a:tblGrid>
                <a:gridCol w="3762107"/>
                <a:gridCol w="4374797"/>
              </a:tblGrid>
              <a:tr h="435940">
                <a:tc>
                  <a:txBody>
                    <a:bodyPr/>
                    <a:lstStyle/>
                    <a:p>
                      <a:pPr algn="ctr"/>
                      <a:r>
                        <a:rPr lang="zh-CN" altLang="en-US" dirty="0" smtClean="0">
                          <a:solidFill>
                            <a:schemeClr val="bg1"/>
                          </a:solidFill>
                        </a:rPr>
                        <a:t>函数</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860204">
                <a:tc>
                  <a:txBody>
                    <a:bodyPr/>
                    <a:lstStyle/>
                    <a:p>
                      <a:r>
                        <a:rPr lang="en-US" altLang="zh-CN" dirty="0" err="1" smtClean="0"/>
                        <a:t>ImportToolbox</a:t>
                      </a:r>
                      <a:r>
                        <a:rPr lang="en-US" altLang="zh-CN" dirty="0" smtClean="0"/>
                        <a:t> (</a:t>
                      </a:r>
                      <a:r>
                        <a:rPr lang="en-US" altLang="zh-CN" dirty="0" err="1" smtClean="0"/>
                        <a:t>input_file</a:t>
                      </a:r>
                      <a:r>
                        <a:rPr lang="en-US" altLang="zh-CN" dirty="0" smtClean="0"/>
                        <a:t>, {</a:t>
                      </a:r>
                      <a:r>
                        <a:rPr lang="en-US" altLang="zh-CN" dirty="0" err="1" smtClean="0"/>
                        <a:t>module_name</a:t>
                      </a:r>
                      <a:r>
                        <a:rPr lang="en-US" altLang="zh-CN" dirty="0" smtClean="0"/>
                        <a:t>}) </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输入指定工具箱到</a:t>
                      </a:r>
                      <a:r>
                        <a:rPr lang="en-US" altLang="zh-CN" dirty="0" err="1" smtClean="0"/>
                        <a:t>ArcPy</a:t>
                      </a:r>
                      <a:r>
                        <a:rPr lang="zh-CN" altLang="en-US" dirty="0" smtClean="0"/>
                        <a:t>中，如果工具箱没有别名，则必须要有</a:t>
                      </a:r>
                      <a:r>
                        <a:rPr lang="en-US" altLang="zh-CN" dirty="0" err="1" smtClean="0"/>
                        <a:t>module_name</a:t>
                      </a:r>
                      <a:r>
                        <a:rPr lang="zh-CN" altLang="en-US" dirty="0" smtClean="0"/>
                        <a:t>。</a:t>
                      </a:r>
                      <a:endParaRPr lang="zh-CN" altLang="en-US" dirty="0"/>
                    </a:p>
                  </a:txBody>
                  <a:tcPr/>
                </a:tc>
              </a:tr>
              <a:tr h="435940">
                <a:tc>
                  <a:txBody>
                    <a:bodyPr/>
                    <a:lstStyle/>
                    <a:p>
                      <a:r>
                        <a:rPr lang="en-US" altLang="zh-CN" dirty="0" err="1" smtClean="0"/>
                        <a:t>AddToolbox</a:t>
                      </a:r>
                      <a:r>
                        <a:rPr lang="en-US" altLang="zh-CN" dirty="0" smtClean="0"/>
                        <a:t> (toolbox)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增加工具箱</a:t>
                      </a:r>
                      <a:endParaRPr lang="zh-CN" altLang="en-US" dirty="0"/>
                    </a:p>
                  </a:txBody>
                  <a:tcPr/>
                </a:tc>
              </a:tr>
              <a:tr h="435940">
                <a:tc>
                  <a:txBody>
                    <a:bodyPr/>
                    <a:lstStyle/>
                    <a:p>
                      <a:r>
                        <a:rPr lang="en-US" altLang="zh-CN" dirty="0" err="1" smtClean="0"/>
                        <a:t>IsSynchronous</a:t>
                      </a:r>
                      <a:r>
                        <a:rPr lang="en-US" altLang="zh-CN" dirty="0" smtClean="0"/>
                        <a:t> (</a:t>
                      </a:r>
                      <a:r>
                        <a:rPr lang="en-US" altLang="zh-CN" dirty="0" err="1" smtClean="0"/>
                        <a:t>tool_name</a:t>
                      </a:r>
                      <a:r>
                        <a:rPr lang="en-US" altLang="zh-CN" dirty="0" smtClean="0"/>
                        <a:t>)</a:t>
                      </a:r>
                    </a:p>
                  </a:txBody>
                  <a:tcPr/>
                </a:tc>
                <a:tc>
                  <a:txBody>
                    <a:bodyPr/>
                    <a:lstStyle/>
                    <a:p>
                      <a:r>
                        <a:rPr lang="zh-CN" altLang="en-US" dirty="0" smtClean="0"/>
                        <a:t>确定工具运行是同步或异步。所有非服务器工具都是同步，服务器工具可能是异步。</a:t>
                      </a:r>
                      <a:endParaRPr lang="zh-CN" altLang="en-US" dirty="0"/>
                    </a:p>
                  </a:txBody>
                  <a:tcPr/>
                </a:tc>
              </a:tr>
              <a:tr h="435940">
                <a:tc>
                  <a:txBody>
                    <a:bodyPr/>
                    <a:lstStyle/>
                    <a:p>
                      <a:r>
                        <a:rPr lang="en-US" altLang="zh-CN" dirty="0" err="1" smtClean="0"/>
                        <a:t>RemoveToolbox</a:t>
                      </a:r>
                      <a:r>
                        <a:rPr lang="en-US" altLang="zh-CN" dirty="0" smtClean="0"/>
                        <a:t>(toolbox) </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移除指定工具箱</a:t>
                      </a:r>
                      <a:endParaRPr lang="zh-CN" altLang="en-US" dirty="0"/>
                    </a:p>
                  </a:txBody>
                  <a:tcPr/>
                </a:tc>
              </a:tr>
              <a:tr h="435940">
                <a:tc>
                  <a:txBody>
                    <a:bodyPr/>
                    <a:lstStyle/>
                    <a:p>
                      <a:r>
                        <a:rPr lang="en-US" altLang="zh-CN" dirty="0" err="1" smtClean="0"/>
                        <a:t>ListToolboxes</a:t>
                      </a:r>
                      <a:r>
                        <a:rPr lang="en-US" altLang="zh-CN" dirty="0" smtClean="0"/>
                        <a:t> ({</a:t>
                      </a:r>
                      <a:r>
                        <a:rPr lang="en-US" altLang="zh-CN" dirty="0" err="1" smtClean="0"/>
                        <a:t>wild_card</a:t>
                      </a:r>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返回一个列出工具箱名称的列表</a:t>
                      </a:r>
                      <a:endParaRPr lang="zh-CN" altLang="en-US" dirty="0"/>
                    </a:p>
                  </a:txBody>
                  <a:tcPr/>
                </a:tc>
              </a:tr>
              <a:tr h="762896">
                <a:tc>
                  <a:txBody>
                    <a:bodyPr/>
                    <a:lstStyle/>
                    <a:p>
                      <a:r>
                        <a:rPr lang="en-US" altLang="zh-CN" dirty="0" err="1" smtClean="0"/>
                        <a:t>ListTools</a:t>
                      </a:r>
                      <a:r>
                        <a:rPr lang="en-US" altLang="zh-CN" dirty="0" smtClean="0"/>
                        <a:t> ({</a:t>
                      </a:r>
                      <a:r>
                        <a:rPr lang="en-US" altLang="zh-CN" dirty="0" err="1" smtClean="0"/>
                        <a:t>wild_card</a:t>
                      </a:r>
                      <a:r>
                        <a:rPr lang="en-US" altLang="zh-CN" dirty="0" smtClean="0"/>
                        <a:t>})</a:t>
                      </a:r>
                    </a:p>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返回工具名列表</a:t>
                      </a:r>
                      <a:endParaRPr lang="zh-CN" altLang="en-US" dirty="0"/>
                    </a:p>
                  </a:txBody>
                  <a:tcPr/>
                </a:tc>
              </a:tr>
            </a:tbl>
          </a:graphicData>
        </a:graphic>
      </p:graphicFrame>
      <p:sp>
        <p:nvSpPr>
          <p:cNvPr id="3" name="TextBox 2"/>
          <p:cNvSpPr txBox="1"/>
          <p:nvPr/>
        </p:nvSpPr>
        <p:spPr>
          <a:xfrm>
            <a:off x="2699792" y="910878"/>
            <a:ext cx="3096344" cy="461665"/>
          </a:xfrm>
          <a:prstGeom prst="rect">
            <a:avLst/>
          </a:prstGeom>
          <a:noFill/>
        </p:spPr>
        <p:txBody>
          <a:bodyPr wrap="square" rtlCol="0">
            <a:spAutoFit/>
          </a:bodyPr>
          <a:lstStyle/>
          <a:p>
            <a:r>
              <a:rPr lang="zh-CN" altLang="en-US" sz="2400" dirty="0" smtClean="0"/>
              <a:t>工具和工具箱函数</a:t>
            </a:r>
            <a:endParaRPr lang="zh-CN" altLang="en-US" sz="2400" dirty="0"/>
          </a:p>
        </p:txBody>
      </p:sp>
    </p:spTree>
    <p:extLst>
      <p:ext uri="{BB962C8B-B14F-4D97-AF65-F5344CB8AC3E}">
        <p14:creationId xmlns:p14="http://schemas.microsoft.com/office/powerpoint/2010/main" val="38124872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5311" y="1772816"/>
            <a:ext cx="8291316" cy="1938992"/>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err="1"/>
              <a:t>env.workspace</a:t>
            </a:r>
            <a:r>
              <a:rPr lang="en-US" altLang="zh-CN" sz="2400" dirty="0"/>
              <a:t> = "c:\\data\\myData.gdb"</a:t>
            </a:r>
          </a:p>
          <a:p>
            <a:r>
              <a:rPr lang="en-US" altLang="zh-CN" sz="2400" dirty="0" err="1"/>
              <a:t>arcpy.ImportToolbox</a:t>
            </a:r>
            <a:r>
              <a:rPr lang="en-US" altLang="zh-CN" sz="2400" dirty="0"/>
              <a:t>("c:\\data\\</a:t>
            </a:r>
            <a:r>
              <a:rPr lang="en-US" altLang="zh-CN" sz="2400" dirty="0" err="1"/>
              <a:t>myToolbox.tbx</a:t>
            </a:r>
            <a:r>
              <a:rPr lang="en-US" altLang="zh-CN" sz="2400" dirty="0"/>
              <a:t>")</a:t>
            </a:r>
          </a:p>
          <a:p>
            <a:r>
              <a:rPr lang="en-US" altLang="zh-CN" sz="2400" dirty="0" err="1"/>
              <a:t>arcpy.createRaster_myToolbox</a:t>
            </a:r>
            <a:r>
              <a:rPr lang="en-US" altLang="zh-CN" sz="2400" dirty="0"/>
              <a:t>("50","50","100","0","myRaster")</a:t>
            </a:r>
          </a:p>
        </p:txBody>
      </p:sp>
      <p:sp>
        <p:nvSpPr>
          <p:cNvPr id="3" name="TextBox 2"/>
          <p:cNvSpPr txBox="1"/>
          <p:nvPr/>
        </p:nvSpPr>
        <p:spPr>
          <a:xfrm>
            <a:off x="2411760" y="4725144"/>
            <a:ext cx="3672408" cy="461665"/>
          </a:xfrm>
          <a:prstGeom prst="rect">
            <a:avLst/>
          </a:prstGeom>
          <a:noFill/>
        </p:spPr>
        <p:txBody>
          <a:bodyPr wrap="square" rtlCol="0">
            <a:spAutoFit/>
          </a:bodyPr>
          <a:lstStyle/>
          <a:p>
            <a:r>
              <a:rPr lang="zh-CN" altLang="en-US" sz="2400" dirty="0" smtClean="0"/>
              <a:t>调用自定义工具箱中工具</a:t>
            </a:r>
            <a:endParaRPr lang="zh-CN" altLang="en-US" sz="2400" dirty="0"/>
          </a:p>
        </p:txBody>
      </p:sp>
    </p:spTree>
    <p:extLst>
      <p:ext uri="{BB962C8B-B14F-4D97-AF65-F5344CB8AC3E}">
        <p14:creationId xmlns:p14="http://schemas.microsoft.com/office/powerpoint/2010/main" val="160257000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332656"/>
            <a:ext cx="4536504" cy="850106"/>
          </a:xfrm>
          <a:solidFill>
            <a:schemeClr val="tx2">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rtlCol="0" anchor="ctr" anchorCtr="0" compatLnSpc="1">
            <a:prstTxWarp prst="textNoShape">
              <a:avLst/>
            </a:prstTxWarp>
            <a:normAutofit/>
          </a:bodyPr>
          <a:lstStyle/>
          <a:p>
            <a:r>
              <a:rPr lang="zh-CN" altLang="en-US" sz="3600" dirty="0">
                <a:ea typeface="华文新魏" pitchFamily="2" charset="-122"/>
              </a:rPr>
              <a:t>信息</a:t>
            </a:r>
            <a:r>
              <a:rPr lang="zh-CN" altLang="en-US" sz="3600" dirty="0" smtClean="0">
                <a:ea typeface="华文新魏" pitchFamily="2" charset="-122"/>
              </a:rPr>
              <a:t>和</a:t>
            </a:r>
            <a:r>
              <a:rPr lang="zh-CN" altLang="en-US" sz="3600" dirty="0">
                <a:ea typeface="华文新魏" pitchFamily="2" charset="-122"/>
              </a:rPr>
              <a:t>错误处理函数</a:t>
            </a:r>
          </a:p>
        </p:txBody>
      </p:sp>
      <p:sp>
        <p:nvSpPr>
          <p:cNvPr id="3" name="内容占位符 2"/>
          <p:cNvSpPr>
            <a:spLocks noGrp="1"/>
          </p:cNvSpPr>
          <p:nvPr>
            <p:ph idx="1"/>
          </p:nvPr>
        </p:nvSpPr>
        <p:spPr/>
        <p:txBody>
          <a:bodyPr/>
          <a:lstStyle/>
          <a:p>
            <a:pPr marL="342900" lvl="1" indent="-342900">
              <a:buFontTx/>
              <a:buChar char="•"/>
            </a:pPr>
            <a:r>
              <a:rPr lang="zh-CN" altLang="en-US" sz="3200" dirty="0">
                <a:cs typeface="+mn-cs"/>
              </a:rPr>
              <a:t>所有工具的运行结果都将返回一个</a:t>
            </a:r>
            <a:r>
              <a:rPr lang="en-US" altLang="zh-CN" sz="3200" dirty="0">
                <a:cs typeface="+mn-cs"/>
              </a:rPr>
              <a:t>Result</a:t>
            </a:r>
            <a:r>
              <a:rPr lang="zh-CN" altLang="en-US" sz="3200" dirty="0">
                <a:cs typeface="+mn-cs"/>
              </a:rPr>
              <a:t>对象，该对象记录了工具运行的输出信息、输入信息、环境信息以及运行过程中一般信息</a:t>
            </a:r>
            <a:r>
              <a:rPr lang="zh-CN" altLang="en-US" sz="3200" dirty="0" smtClean="0">
                <a:cs typeface="+mn-cs"/>
              </a:rPr>
              <a:t>（如工具</a:t>
            </a:r>
            <a:r>
              <a:rPr lang="zh-CN" altLang="en-US" sz="3200" dirty="0">
                <a:cs typeface="+mn-cs"/>
              </a:rPr>
              <a:t>运行的开始时间、结束时间等），如工具运行中有错误或异常，在一般</a:t>
            </a:r>
            <a:r>
              <a:rPr lang="zh-CN" altLang="en-US" sz="3200" dirty="0" smtClean="0">
                <a:cs typeface="+mn-cs"/>
              </a:rPr>
              <a:t>信息（</a:t>
            </a:r>
            <a:r>
              <a:rPr lang="en-US" altLang="zh-CN" sz="3200" dirty="0" smtClean="0">
                <a:cs typeface="+mn-cs"/>
              </a:rPr>
              <a:t>Message</a:t>
            </a:r>
            <a:r>
              <a:rPr lang="zh-CN" altLang="en-US" sz="3200" dirty="0" smtClean="0">
                <a:cs typeface="+mn-cs"/>
              </a:rPr>
              <a:t>）中</a:t>
            </a:r>
            <a:r>
              <a:rPr lang="zh-CN" altLang="en-US" sz="3200" dirty="0">
                <a:cs typeface="+mn-cs"/>
              </a:rPr>
              <a:t>会增加错误信息</a:t>
            </a:r>
            <a:r>
              <a:rPr lang="en-US" altLang="zh-CN" sz="3200" dirty="0">
                <a:cs typeface="+mn-cs"/>
              </a:rPr>
              <a:t>(error message)</a:t>
            </a:r>
            <a:r>
              <a:rPr lang="zh-CN" altLang="en-US" sz="3200" dirty="0">
                <a:cs typeface="+mn-cs"/>
              </a:rPr>
              <a:t>和警告信息</a:t>
            </a:r>
            <a:r>
              <a:rPr lang="en-US" altLang="zh-CN" sz="3200" dirty="0">
                <a:cs typeface="+mn-cs"/>
              </a:rPr>
              <a:t>(warning message</a:t>
            </a:r>
            <a:r>
              <a:rPr lang="en-US" altLang="zh-CN" sz="3200" dirty="0" smtClean="0">
                <a:cs typeface="+mn-cs"/>
              </a:rPr>
              <a:t>)</a:t>
            </a:r>
            <a:r>
              <a:rPr lang="zh-CN" altLang="en-US" sz="3200" dirty="0" smtClean="0">
                <a:cs typeface="+mn-cs"/>
              </a:rPr>
              <a:t>。</a:t>
            </a:r>
            <a:endParaRPr lang="zh-CN" altLang="en-US" dirty="0"/>
          </a:p>
        </p:txBody>
      </p:sp>
    </p:spTree>
    <p:extLst>
      <p:ext uri="{BB962C8B-B14F-4D97-AF65-F5344CB8AC3E}">
        <p14:creationId xmlns:p14="http://schemas.microsoft.com/office/powerpoint/2010/main" val="130128103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980728"/>
            <a:ext cx="4258816" cy="5073427"/>
          </a:xfrm>
        </p:spPr>
        <p:txBody>
          <a:bodyPr/>
          <a:lstStyle/>
          <a:p>
            <a:r>
              <a:rPr lang="zh-CN" altLang="en-US" dirty="0" smtClean="0"/>
              <a:t>在</a:t>
            </a:r>
            <a:r>
              <a:rPr lang="en-US" altLang="zh-CN" dirty="0" smtClean="0"/>
              <a:t>ArcGIS Desktop</a:t>
            </a:r>
            <a:r>
              <a:rPr lang="zh-CN" altLang="en-US" dirty="0" smtClean="0"/>
              <a:t>中，点击</a:t>
            </a:r>
            <a:r>
              <a:rPr lang="en-US" altLang="zh-CN" dirty="0" err="1" smtClean="0"/>
              <a:t>Geoprocessing</a:t>
            </a:r>
            <a:r>
              <a:rPr lang="zh-CN" altLang="en-US" dirty="0" smtClean="0"/>
              <a:t>菜单下的</a:t>
            </a:r>
            <a:r>
              <a:rPr lang="en-US" altLang="zh-CN" dirty="0" smtClean="0"/>
              <a:t>Results</a:t>
            </a:r>
            <a:r>
              <a:rPr lang="zh-CN" altLang="en-US" dirty="0" smtClean="0"/>
              <a:t>菜单项，将显示</a:t>
            </a:r>
            <a:r>
              <a:rPr lang="en-US" altLang="zh-CN" dirty="0" smtClean="0"/>
              <a:t>Results</a:t>
            </a:r>
            <a:r>
              <a:rPr lang="zh-CN" altLang="en-US" dirty="0" smtClean="0"/>
              <a:t>信息框，信息框显示</a:t>
            </a:r>
            <a:r>
              <a:rPr lang="en-US" altLang="zh-CN" dirty="0" smtClean="0"/>
              <a:t>Result</a:t>
            </a:r>
            <a:r>
              <a:rPr lang="zh-CN" altLang="en-US" dirty="0" smtClean="0"/>
              <a:t>对象的相关属性值。</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803870"/>
            <a:ext cx="4238625"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504732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a:t>信息和错误处理函数主要</a:t>
            </a:r>
            <a:r>
              <a:rPr lang="zh-CN" altLang="en-US" dirty="0" smtClean="0"/>
              <a:t>是在</a:t>
            </a:r>
            <a:r>
              <a:rPr lang="en-US" altLang="zh-CN" dirty="0" smtClean="0"/>
              <a:t>Message</a:t>
            </a:r>
            <a:r>
              <a:rPr lang="zh-CN" altLang="en-US" dirty="0" smtClean="0"/>
              <a:t>中增加信息和获取信息。</a:t>
            </a:r>
            <a:endParaRPr lang="zh-CN" altLang="en-US" dirty="0"/>
          </a:p>
        </p:txBody>
      </p:sp>
    </p:spTree>
    <p:extLst>
      <p:ext uri="{BB962C8B-B14F-4D97-AF65-F5344CB8AC3E}">
        <p14:creationId xmlns:p14="http://schemas.microsoft.com/office/powerpoint/2010/main" val="34588053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43808" y="663079"/>
            <a:ext cx="3024336" cy="461665"/>
          </a:xfrm>
          <a:prstGeom prst="rect">
            <a:avLst/>
          </a:prstGeom>
          <a:noFill/>
        </p:spPr>
        <p:txBody>
          <a:bodyPr wrap="square" rtlCol="0">
            <a:spAutoFit/>
          </a:bodyPr>
          <a:lstStyle/>
          <a:p>
            <a:r>
              <a:rPr lang="zh-CN" altLang="en-US" sz="2400" dirty="0" smtClean="0"/>
              <a:t>信息和错误处理函数</a:t>
            </a:r>
            <a:endParaRPr lang="zh-CN" altLang="en-US" sz="2400" dirty="0"/>
          </a:p>
        </p:txBody>
      </p:sp>
      <p:graphicFrame>
        <p:nvGraphicFramePr>
          <p:cNvPr id="6" name="表格 5"/>
          <p:cNvGraphicFramePr>
            <a:graphicFrameLocks noGrp="1"/>
          </p:cNvGraphicFramePr>
          <p:nvPr>
            <p:extLst>
              <p:ext uri="{D42A27DB-BD31-4B8C-83A1-F6EECF244321}">
                <p14:modId xmlns:p14="http://schemas.microsoft.com/office/powerpoint/2010/main" val="3515078163"/>
              </p:ext>
            </p:extLst>
          </p:nvPr>
        </p:nvGraphicFramePr>
        <p:xfrm>
          <a:off x="395536" y="1412776"/>
          <a:ext cx="8208912" cy="4083333"/>
        </p:xfrm>
        <a:graphic>
          <a:graphicData uri="http://schemas.openxmlformats.org/drawingml/2006/table">
            <a:tbl>
              <a:tblPr firstRow="1" bandRow="1">
                <a:tableStyleId>{5C22544A-7EE6-4342-B048-85BDC9FD1C3A}</a:tableStyleId>
              </a:tblPr>
              <a:tblGrid>
                <a:gridCol w="3313689"/>
                <a:gridCol w="4895223"/>
              </a:tblGrid>
              <a:tr h="383849">
                <a:tc>
                  <a:txBody>
                    <a:bodyPr/>
                    <a:lstStyle/>
                    <a:p>
                      <a:pPr algn="ctr"/>
                      <a:r>
                        <a:rPr lang="zh-CN" altLang="en-US" dirty="0" smtClean="0">
                          <a:solidFill>
                            <a:schemeClr val="bg1"/>
                          </a:solidFill>
                        </a:rPr>
                        <a:t>函数</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80247">
                <a:tc>
                  <a:txBody>
                    <a:bodyPr/>
                    <a:lstStyle/>
                    <a:p>
                      <a:r>
                        <a:rPr lang="en-US" altLang="zh-CN" dirty="0" err="1" smtClean="0"/>
                        <a:t>GetMessageCount</a:t>
                      </a:r>
                      <a:r>
                        <a:rPr lang="en-US" altLang="zh-CN" dirty="0" smtClean="0"/>
                        <a:t> () </a:t>
                      </a:r>
                      <a:endParaRPr lang="zh-CN" altLang="en-US" dirty="0"/>
                    </a:p>
                  </a:txBody>
                  <a:tcPr/>
                </a:tc>
                <a:tc>
                  <a:txBody>
                    <a:bodyPr/>
                    <a:lstStyle/>
                    <a:p>
                      <a:r>
                        <a:rPr lang="zh-CN" altLang="en-US" dirty="0" smtClean="0"/>
                        <a:t>得到</a:t>
                      </a:r>
                      <a:r>
                        <a:rPr lang="en-US" altLang="zh-CN" sz="1800" dirty="0" smtClean="0">
                          <a:cs typeface="+mn-cs"/>
                        </a:rPr>
                        <a:t>Message</a:t>
                      </a:r>
                      <a:r>
                        <a:rPr lang="zh-CN" altLang="en-US" sz="1800" dirty="0" smtClean="0">
                          <a:cs typeface="+mn-cs"/>
                        </a:rPr>
                        <a:t>中</a:t>
                      </a:r>
                      <a:r>
                        <a:rPr lang="zh-CN" altLang="en-US" dirty="0" smtClean="0"/>
                        <a:t>的信息数</a:t>
                      </a:r>
                      <a:endParaRPr lang="zh-CN" altLang="en-US" dirty="0"/>
                    </a:p>
                  </a:txBody>
                  <a:tcPr/>
                </a:tc>
              </a:tr>
              <a:tr h="480247">
                <a:tc>
                  <a:txBody>
                    <a:bodyPr/>
                    <a:lstStyle/>
                    <a:p>
                      <a:r>
                        <a:rPr lang="en-US" altLang="zh-CN" dirty="0" err="1" smtClean="0"/>
                        <a:t>GetMessage</a:t>
                      </a:r>
                      <a:r>
                        <a:rPr lang="en-US" altLang="zh-CN" dirty="0" smtClean="0"/>
                        <a:t> (index)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得到</a:t>
                      </a:r>
                      <a:r>
                        <a:rPr lang="en-US" altLang="zh-CN" sz="1800" dirty="0" smtClean="0">
                          <a:cs typeface="+mn-cs"/>
                        </a:rPr>
                        <a:t>Message</a:t>
                      </a:r>
                      <a:r>
                        <a:rPr lang="zh-CN" altLang="en-US" sz="1800" dirty="0" smtClean="0">
                          <a:cs typeface="+mn-cs"/>
                        </a:rPr>
                        <a:t>中</a:t>
                      </a:r>
                      <a:r>
                        <a:rPr lang="zh-CN" altLang="en-US" dirty="0" smtClean="0"/>
                        <a:t>第</a:t>
                      </a:r>
                      <a:r>
                        <a:rPr lang="en-US" altLang="zh-CN" dirty="0" err="1" smtClean="0"/>
                        <a:t>i</a:t>
                      </a:r>
                      <a:r>
                        <a:rPr lang="zh-CN" altLang="en-US" dirty="0" smtClean="0"/>
                        <a:t>个信息</a:t>
                      </a:r>
                      <a:endParaRPr lang="zh-CN" altLang="en-US" dirty="0"/>
                    </a:p>
                  </a:txBody>
                  <a:tcPr/>
                </a:tc>
              </a:tr>
              <a:tr h="4802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GetIDMessage</a:t>
                      </a:r>
                      <a:r>
                        <a:rPr lang="en-US" altLang="zh-CN" dirty="0" smtClean="0"/>
                        <a:t> (</a:t>
                      </a:r>
                      <a:r>
                        <a:rPr lang="en-US" altLang="zh-CN" dirty="0" err="1" smtClean="0"/>
                        <a:t>message_ID</a:t>
                      </a:r>
                      <a:r>
                        <a:rPr lang="en-US" altLang="zh-CN"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得到错误或警告信息的</a:t>
                      </a:r>
                      <a:r>
                        <a:rPr lang="en-US" altLang="zh-CN" dirty="0" smtClean="0"/>
                        <a:t>ID</a:t>
                      </a:r>
                      <a:r>
                        <a:rPr lang="zh-CN" altLang="en-US" dirty="0" smtClean="0"/>
                        <a:t>代码</a:t>
                      </a:r>
                      <a:endParaRPr lang="zh-CN" altLang="en-US" dirty="0"/>
                    </a:p>
                  </a:txBody>
                  <a:tcPr/>
                </a:tc>
              </a:tr>
              <a:tr h="480247">
                <a:tc>
                  <a:txBody>
                    <a:bodyPr/>
                    <a:lstStyle/>
                    <a:p>
                      <a:r>
                        <a:rPr lang="en-US" altLang="zh-CN" dirty="0" err="1" smtClean="0"/>
                        <a:t>AddMessage</a:t>
                      </a:r>
                      <a:r>
                        <a:rPr lang="en-US" altLang="zh-CN" dirty="0" smtClean="0"/>
                        <a:t> (message)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增加可以被</a:t>
                      </a:r>
                      <a:r>
                        <a:rPr lang="en-US" altLang="zh-CN" dirty="0" err="1" smtClean="0"/>
                        <a:t>GetMessages</a:t>
                      </a:r>
                      <a:r>
                        <a:rPr lang="zh-CN" altLang="en-US" dirty="0" smtClean="0"/>
                        <a:t>函数访问的运行信息</a:t>
                      </a:r>
                      <a:endParaRPr lang="zh-CN" altLang="en-US" dirty="0"/>
                    </a:p>
                  </a:txBody>
                  <a:tcPr/>
                </a:tc>
              </a:tr>
              <a:tr h="383849">
                <a:tc>
                  <a:txBody>
                    <a:bodyPr/>
                    <a:lstStyle/>
                    <a:p>
                      <a:r>
                        <a:rPr lang="en-US" altLang="zh-CN" dirty="0" err="1" smtClean="0"/>
                        <a:t>AddError</a:t>
                      </a:r>
                      <a:r>
                        <a:rPr lang="en-US" altLang="zh-CN" dirty="0" smtClean="0"/>
                        <a:t> (message)</a:t>
                      </a:r>
                    </a:p>
                  </a:txBody>
                  <a:tcPr/>
                </a:tc>
                <a:tc>
                  <a:txBody>
                    <a:bodyPr/>
                    <a:lstStyle/>
                    <a:p>
                      <a:r>
                        <a:rPr lang="zh-CN" altLang="en-US" dirty="0" smtClean="0"/>
                        <a:t>增加可以被</a:t>
                      </a:r>
                      <a:r>
                        <a:rPr lang="en-US" altLang="zh-CN" dirty="0" err="1" smtClean="0"/>
                        <a:t>GetMessages</a:t>
                      </a:r>
                      <a:r>
                        <a:rPr lang="zh-CN" altLang="en-US" dirty="0" smtClean="0"/>
                        <a:t>函数访问的错误信息</a:t>
                      </a:r>
                      <a:endParaRPr lang="zh-CN" altLang="en-US" dirty="0"/>
                    </a:p>
                  </a:txBody>
                  <a:tcPr/>
                </a:tc>
              </a:tr>
              <a:tr h="480247">
                <a:tc>
                  <a:txBody>
                    <a:bodyPr/>
                    <a:lstStyle/>
                    <a:p>
                      <a:r>
                        <a:rPr lang="en-US" altLang="zh-CN" dirty="0" err="1" smtClean="0"/>
                        <a:t>AddWarning</a:t>
                      </a:r>
                      <a:r>
                        <a:rPr lang="en-US" altLang="zh-CN" dirty="0" smtClean="0"/>
                        <a:t> (message)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增加可以被</a:t>
                      </a:r>
                      <a:r>
                        <a:rPr lang="en-US" altLang="zh-CN" dirty="0" err="1" smtClean="0"/>
                        <a:t>GetMessages</a:t>
                      </a:r>
                      <a:r>
                        <a:rPr lang="zh-CN" altLang="en-US" dirty="0" smtClean="0"/>
                        <a:t>函数访问的警告信息</a:t>
                      </a:r>
                      <a:endParaRPr lang="zh-CN" altLang="en-US" dirty="0"/>
                    </a:p>
                  </a:txBody>
                  <a:tcPr/>
                </a:tc>
              </a:tr>
              <a:tr h="398064">
                <a:tc>
                  <a:txBody>
                    <a:bodyPr/>
                    <a:lstStyle/>
                    <a:p>
                      <a:r>
                        <a:rPr lang="en-US" altLang="zh-CN" dirty="0" err="1" smtClean="0"/>
                        <a:t>AddIDMessage</a:t>
                      </a:r>
                      <a:r>
                        <a:rPr lang="en-US" altLang="zh-CN" dirty="0" smtClean="0"/>
                        <a:t> (</a:t>
                      </a:r>
                      <a:r>
                        <a:rPr lang="en-US" altLang="zh-CN" dirty="0" err="1" smtClean="0"/>
                        <a:t>message_type</a:t>
                      </a:r>
                      <a:r>
                        <a:rPr lang="en-US" altLang="zh-CN" dirty="0" smtClean="0"/>
                        <a:t>, </a:t>
                      </a:r>
                      <a:r>
                        <a:rPr lang="en-US" altLang="zh-CN" dirty="0" err="1" smtClean="0"/>
                        <a:t>message_ID</a:t>
                      </a:r>
                      <a:r>
                        <a:rPr lang="en-US" altLang="zh-CN" dirty="0" smtClean="0"/>
                        <a:t>, {add_argument1}, {add_argument2}) </a:t>
                      </a:r>
                      <a:endParaRPr lang="zh-CN" altLang="en-US" dirty="0"/>
                    </a:p>
                  </a:txBody>
                  <a:tcPr/>
                </a:tc>
                <a:tc>
                  <a:txBody>
                    <a:bodyPr/>
                    <a:lstStyle/>
                    <a:p>
                      <a:r>
                        <a:rPr lang="zh-CN" altLang="en-US" dirty="0" smtClean="0"/>
                        <a:t>通过</a:t>
                      </a:r>
                      <a:r>
                        <a:rPr lang="en-US" altLang="zh-CN" dirty="0" smtClean="0"/>
                        <a:t>ID</a:t>
                      </a:r>
                      <a:r>
                        <a:rPr lang="zh-CN" altLang="en-US" dirty="0" smtClean="0"/>
                        <a:t>代码增加系统定义的信息。</a:t>
                      </a:r>
                      <a:endParaRPr lang="zh-CN" altLang="en-US" dirty="0"/>
                    </a:p>
                  </a:txBody>
                  <a:tcPr/>
                </a:tc>
              </a:tr>
            </a:tbl>
          </a:graphicData>
        </a:graphic>
      </p:graphicFrame>
    </p:spTree>
    <p:extLst>
      <p:ext uri="{BB962C8B-B14F-4D97-AF65-F5344CB8AC3E}">
        <p14:creationId xmlns:p14="http://schemas.microsoft.com/office/powerpoint/2010/main" val="359526047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159216003"/>
              </p:ext>
            </p:extLst>
          </p:nvPr>
        </p:nvGraphicFramePr>
        <p:xfrm>
          <a:off x="395536" y="1268760"/>
          <a:ext cx="8208912" cy="4516738"/>
        </p:xfrm>
        <a:graphic>
          <a:graphicData uri="http://schemas.openxmlformats.org/drawingml/2006/table">
            <a:tbl>
              <a:tblPr firstRow="1" bandRow="1">
                <a:tableStyleId>{5C22544A-7EE6-4342-B048-85BDC9FD1C3A}</a:tableStyleId>
              </a:tblPr>
              <a:tblGrid>
                <a:gridCol w="2808312"/>
                <a:gridCol w="5400600"/>
              </a:tblGrid>
              <a:tr h="383849">
                <a:tc>
                  <a:txBody>
                    <a:bodyPr/>
                    <a:lstStyle/>
                    <a:p>
                      <a:pPr algn="ctr"/>
                      <a:r>
                        <a:rPr lang="zh-CN" altLang="en-US" dirty="0" smtClean="0">
                          <a:solidFill>
                            <a:schemeClr val="bg1"/>
                          </a:solidFill>
                        </a:rPr>
                        <a:t>函数</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383849">
                <a:tc>
                  <a:txBody>
                    <a:bodyPr/>
                    <a:lstStyle/>
                    <a:p>
                      <a:r>
                        <a:rPr lang="en-US" altLang="zh-CN" dirty="0" smtClean="0"/>
                        <a:t> </a:t>
                      </a:r>
                      <a:r>
                        <a:rPr lang="en-US" altLang="zh-CN" dirty="0" err="1" smtClean="0"/>
                        <a:t>SetSeverityLevel</a:t>
                      </a:r>
                      <a:r>
                        <a:rPr lang="en-US" altLang="zh-CN" dirty="0" smtClean="0"/>
                        <a:t> (</a:t>
                      </a:r>
                      <a:r>
                        <a:rPr lang="en-US" altLang="zh-CN" dirty="0" err="1" smtClean="0"/>
                        <a:t>severity_level</a:t>
                      </a:r>
                      <a:r>
                        <a:rPr lang="en-US" altLang="zh-CN"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用于控制如何抛出异常，</a:t>
                      </a:r>
                      <a:r>
                        <a:rPr lang="en-US" altLang="zh-CN" dirty="0" err="1" smtClean="0"/>
                        <a:t>severity_level</a:t>
                      </a:r>
                      <a:r>
                        <a:rPr lang="zh-CN" altLang="en-US" dirty="0" smtClean="0"/>
                        <a:t>为</a:t>
                      </a:r>
                      <a:r>
                        <a:rPr lang="en-US" altLang="zh-CN" dirty="0" smtClean="0"/>
                        <a:t>0</a:t>
                      </a:r>
                      <a:r>
                        <a:rPr lang="zh-CN" altLang="en-US" dirty="0" smtClean="0"/>
                        <a:t>表示不抛出异常，即使碰到错误或警告；</a:t>
                      </a:r>
                      <a:r>
                        <a:rPr lang="en-US" altLang="zh-CN" dirty="0" smtClean="0"/>
                        <a:t>1</a:t>
                      </a:r>
                      <a:r>
                        <a:rPr lang="zh-CN" altLang="en-US" dirty="0" smtClean="0"/>
                        <a:t>表示如碰到警告或错误，将抛出异常；</a:t>
                      </a:r>
                      <a:r>
                        <a:rPr lang="en-US" altLang="zh-CN" dirty="0" smtClean="0"/>
                        <a:t>2</a:t>
                      </a:r>
                      <a:r>
                        <a:rPr lang="zh-CN" altLang="en-US" dirty="0" smtClean="0"/>
                        <a:t>表示只在碰到错误时，抛出异常。缺省情况下</a:t>
                      </a:r>
                      <a:r>
                        <a:rPr lang="en-US" altLang="zh-CN" dirty="0" err="1" smtClean="0"/>
                        <a:t>severity_leve</a:t>
                      </a:r>
                      <a:r>
                        <a:rPr lang="zh-CN" altLang="en-US" dirty="0" smtClean="0"/>
                        <a:t>为</a:t>
                      </a:r>
                      <a:r>
                        <a:rPr lang="en-US" altLang="zh-CN" dirty="0" smtClean="0"/>
                        <a:t>2</a:t>
                      </a:r>
                      <a:r>
                        <a:rPr lang="zh-CN" altLang="en-US" dirty="0" smtClean="0"/>
                        <a:t>。</a:t>
                      </a:r>
                    </a:p>
                  </a:txBody>
                  <a:tcPr/>
                </a:tc>
              </a:tr>
              <a:tr h="383849">
                <a:tc>
                  <a:txBody>
                    <a:bodyPr/>
                    <a:lstStyle/>
                    <a:p>
                      <a:r>
                        <a:rPr lang="en-US" altLang="zh-CN" dirty="0" err="1" smtClean="0"/>
                        <a:t>GetSeverityLevel</a:t>
                      </a:r>
                      <a:r>
                        <a:rPr lang="en-US" altLang="zh-CN" dirty="0" smtClean="0"/>
                        <a:t> ()</a:t>
                      </a:r>
                    </a:p>
                  </a:txBody>
                  <a:tcPr/>
                </a:tc>
                <a:tc>
                  <a:txBody>
                    <a:bodyPr/>
                    <a:lstStyle/>
                    <a:p>
                      <a:r>
                        <a:rPr lang="zh-CN" altLang="en-US" dirty="0" smtClean="0"/>
                        <a:t>获得</a:t>
                      </a:r>
                      <a:r>
                        <a:rPr lang="en-US" altLang="zh-CN" dirty="0" err="1" smtClean="0"/>
                        <a:t>severity_level</a:t>
                      </a:r>
                      <a:r>
                        <a:rPr lang="zh-CN" altLang="en-US" dirty="0" smtClean="0"/>
                        <a:t>值。</a:t>
                      </a:r>
                      <a:endParaRPr lang="zh-CN" altLang="en-US" dirty="0"/>
                    </a:p>
                  </a:txBody>
                  <a:tcPr/>
                </a:tc>
              </a:tr>
              <a:tr h="383849">
                <a:tc>
                  <a:txBody>
                    <a:bodyPr/>
                    <a:lstStyle/>
                    <a:p>
                      <a:r>
                        <a:rPr lang="en-US" altLang="zh-CN" dirty="0" err="1" smtClean="0"/>
                        <a:t>GetMaxSeverity</a:t>
                      </a:r>
                      <a:r>
                        <a:rPr lang="en-US" altLang="zh-CN" dirty="0" smtClean="0"/>
                        <a:t>() </a:t>
                      </a:r>
                      <a:endParaRPr lang="zh-CN" altLang="en-US" dirty="0"/>
                    </a:p>
                  </a:txBody>
                  <a:tcPr/>
                </a:tc>
                <a:tc>
                  <a:txBody>
                    <a:bodyPr/>
                    <a:lstStyle/>
                    <a:p>
                      <a:r>
                        <a:rPr lang="zh-CN" altLang="en-US" dirty="0" smtClean="0"/>
                        <a:t>得到最严重的异常值，</a:t>
                      </a:r>
                      <a:r>
                        <a:rPr lang="en-US" altLang="zh-CN" dirty="0" smtClean="0"/>
                        <a:t>0</a:t>
                      </a:r>
                      <a:r>
                        <a:rPr lang="zh-CN" altLang="en-US" dirty="0" smtClean="0"/>
                        <a:t>表示没有异常，</a:t>
                      </a:r>
                      <a:r>
                        <a:rPr lang="en-US" altLang="zh-CN" dirty="0" smtClean="0"/>
                        <a:t>1</a:t>
                      </a:r>
                      <a:r>
                        <a:rPr lang="zh-CN" altLang="en-US" dirty="0" smtClean="0"/>
                        <a:t>表示只有警告异常，</a:t>
                      </a:r>
                      <a:r>
                        <a:rPr lang="en-US" altLang="zh-CN" dirty="0" smtClean="0"/>
                        <a:t>2</a:t>
                      </a:r>
                      <a:r>
                        <a:rPr lang="zh-CN" altLang="en-US" dirty="0" smtClean="0"/>
                        <a:t>表示有错误异常。</a:t>
                      </a:r>
                      <a:endParaRPr lang="zh-CN" altLang="en-US" dirty="0"/>
                    </a:p>
                  </a:txBody>
                  <a:tcPr/>
                </a:tc>
              </a:tr>
              <a:tr h="383849">
                <a:tc>
                  <a:txBody>
                    <a:bodyPr/>
                    <a:lstStyle/>
                    <a:p>
                      <a:r>
                        <a:rPr lang="en-US" altLang="zh-CN" dirty="0" err="1" smtClean="0"/>
                        <a:t>GetSeverity</a:t>
                      </a:r>
                      <a:r>
                        <a:rPr lang="en-US" altLang="zh-CN" dirty="0" smtClean="0"/>
                        <a:t> (Index)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得到指定信息的</a:t>
                      </a:r>
                      <a:r>
                        <a:rPr lang="en-US" altLang="zh-CN" dirty="0" smtClean="0"/>
                        <a:t>severity</a:t>
                      </a:r>
                      <a:r>
                        <a:rPr lang="zh-CN" altLang="en-US" dirty="0" smtClean="0"/>
                        <a:t>值</a:t>
                      </a:r>
                      <a:r>
                        <a:rPr lang="en-US" altLang="zh-CN" dirty="0" smtClean="0"/>
                        <a:t> (0, 1, 2)</a:t>
                      </a:r>
                      <a:r>
                        <a:rPr lang="zh-CN" altLang="en-US" dirty="0" smtClean="0"/>
                        <a:t>，</a:t>
                      </a:r>
                      <a:r>
                        <a:rPr lang="en-US" altLang="zh-CN" dirty="0" smtClean="0"/>
                        <a:t>0</a:t>
                      </a:r>
                      <a:r>
                        <a:rPr lang="zh-CN" altLang="en-US" dirty="0" smtClean="0"/>
                        <a:t>表示</a:t>
                      </a:r>
                      <a:r>
                        <a:rPr lang="en-US" altLang="zh-CN" dirty="0" smtClean="0"/>
                        <a:t>message</a:t>
                      </a:r>
                      <a:r>
                        <a:rPr lang="zh-CN" altLang="en-US" dirty="0" smtClean="0"/>
                        <a:t>，</a:t>
                      </a:r>
                      <a:r>
                        <a:rPr lang="en-US" altLang="zh-CN" dirty="0" smtClean="0"/>
                        <a:t>1</a:t>
                      </a:r>
                      <a:r>
                        <a:rPr lang="zh-CN" altLang="en-US" dirty="0" smtClean="0"/>
                        <a:t>表示</a:t>
                      </a:r>
                      <a:r>
                        <a:rPr lang="en-US" altLang="zh-CN" dirty="0" smtClean="0"/>
                        <a:t>warning</a:t>
                      </a:r>
                      <a:r>
                        <a:rPr lang="zh-CN" altLang="en-US" dirty="0" smtClean="0"/>
                        <a:t>，</a:t>
                      </a:r>
                      <a:r>
                        <a:rPr lang="en-US" altLang="zh-CN" dirty="0" smtClean="0"/>
                        <a:t>2</a:t>
                      </a:r>
                      <a:r>
                        <a:rPr lang="zh-CN" altLang="en-US" dirty="0" smtClean="0"/>
                        <a:t>表示</a:t>
                      </a:r>
                      <a:r>
                        <a:rPr lang="en-US" altLang="zh-CN" dirty="0" smtClean="0"/>
                        <a:t>error</a:t>
                      </a:r>
                      <a:r>
                        <a:rPr lang="zh-CN" altLang="en-US" dirty="0" smtClean="0"/>
                        <a:t>。</a:t>
                      </a:r>
                      <a:endParaRPr lang="zh-CN" altLang="en-US" dirty="0"/>
                    </a:p>
                  </a:txBody>
                  <a:tcPr/>
                </a:tc>
              </a:tr>
              <a:tr h="383849">
                <a:tc>
                  <a:txBody>
                    <a:bodyPr/>
                    <a:lstStyle/>
                    <a:p>
                      <a:r>
                        <a:rPr lang="en-US" altLang="zh-CN" dirty="0" err="1" smtClean="0"/>
                        <a:t>GetMessages</a:t>
                      </a:r>
                      <a:r>
                        <a:rPr lang="en-US" altLang="zh-CN" dirty="0" smtClean="0"/>
                        <a:t> ({severity})</a:t>
                      </a:r>
                    </a:p>
                    <a:p>
                      <a:endParaRPr lang="en-US" altLang="zh-C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得到指定</a:t>
                      </a:r>
                      <a:r>
                        <a:rPr lang="en-US" altLang="zh-CN" dirty="0" smtClean="0"/>
                        <a:t>severity level</a:t>
                      </a:r>
                      <a:r>
                        <a:rPr lang="zh-CN" altLang="en-US" dirty="0" smtClean="0"/>
                        <a:t>值的所有信息。</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r>
              <a:tr h="383849">
                <a:tc>
                  <a:txBody>
                    <a:bodyPr/>
                    <a:lstStyle/>
                    <a:p>
                      <a:r>
                        <a:rPr lang="en-US" altLang="zh-CN" dirty="0" err="1" smtClean="0"/>
                        <a:t>AddReturnMessage</a:t>
                      </a:r>
                      <a:r>
                        <a:rPr lang="en-US" altLang="zh-CN" dirty="0" smtClean="0"/>
                        <a:t> (index)</a:t>
                      </a:r>
                    </a:p>
                    <a:p>
                      <a:endParaRPr lang="en-US" altLang="zh-C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通过索引增加返回信息。</a:t>
                      </a:r>
                      <a:endParaRPr lang="zh-CN" altLang="en-US" dirty="0"/>
                    </a:p>
                  </a:txBody>
                  <a:tcPr/>
                </a:tc>
              </a:tr>
            </a:tbl>
          </a:graphicData>
        </a:graphic>
      </p:graphicFrame>
    </p:spTree>
    <p:extLst>
      <p:ext uri="{BB962C8B-B14F-4D97-AF65-F5344CB8AC3E}">
        <p14:creationId xmlns:p14="http://schemas.microsoft.com/office/powerpoint/2010/main" val="154921016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548680"/>
            <a:ext cx="8424936" cy="2554545"/>
          </a:xfrm>
          <a:prstGeom prst="rect">
            <a:avLst/>
          </a:prstGeom>
        </p:spPr>
        <p:txBody>
          <a:bodyPr wrap="square">
            <a:spAutoFit/>
          </a:bodyPr>
          <a:lstStyle/>
          <a:p>
            <a:r>
              <a:rPr lang="en-US" altLang="zh-CN" sz="2000" dirty="0"/>
              <a:t>import </a:t>
            </a:r>
            <a:r>
              <a:rPr lang="en-US" altLang="zh-CN" sz="2000" dirty="0" err="1"/>
              <a:t>arcpy</a:t>
            </a:r>
            <a:endParaRPr lang="en-US" altLang="zh-CN" sz="2000" dirty="0"/>
          </a:p>
          <a:p>
            <a:r>
              <a:rPr lang="en-US" altLang="zh-CN" sz="2000" dirty="0"/>
              <a:t>Workspace = "c:\data"</a:t>
            </a:r>
          </a:p>
          <a:p>
            <a:r>
              <a:rPr lang="en-US" altLang="zh-CN" sz="2000" dirty="0" err="1"/>
              <a:t>FileName</a:t>
            </a:r>
            <a:r>
              <a:rPr lang="en-US" altLang="zh-CN" sz="2000" dirty="0"/>
              <a:t> = "</a:t>
            </a:r>
            <a:r>
              <a:rPr lang="en-US" altLang="zh-CN" sz="2000" dirty="0" err="1"/>
              <a:t>rivers.shp</a:t>
            </a:r>
            <a:r>
              <a:rPr lang="en-US" altLang="zh-CN" sz="2000" dirty="0"/>
              <a:t>"</a:t>
            </a:r>
          </a:p>
          <a:p>
            <a:r>
              <a:rPr lang="en-US" altLang="zh-CN" sz="2000" dirty="0"/>
              <a:t>try:</a:t>
            </a:r>
          </a:p>
          <a:p>
            <a:r>
              <a:rPr lang="en-US" altLang="zh-CN" sz="2000" dirty="0"/>
              <a:t>    </a:t>
            </a:r>
            <a:r>
              <a:rPr lang="en-US" altLang="zh-CN" sz="2000" dirty="0" err="1"/>
              <a:t>arcpy.CreateFeatureclass_management</a:t>
            </a:r>
            <a:r>
              <a:rPr lang="en-US" altLang="zh-CN" sz="2000" dirty="0"/>
              <a:t>(Workspace,</a:t>
            </a:r>
            <a:r>
              <a:rPr lang="en-US" altLang="zh-CN" sz="2000" dirty="0" err="1"/>
              <a:t>FileName</a:t>
            </a:r>
            <a:r>
              <a:rPr lang="en-US" altLang="zh-CN" sz="2000" dirty="0"/>
              <a:t>,"POLYLINE")    </a:t>
            </a:r>
          </a:p>
          <a:p>
            <a:r>
              <a:rPr lang="en-US" altLang="zh-CN" sz="2000" dirty="0"/>
              <a:t>except:</a:t>
            </a:r>
          </a:p>
          <a:p>
            <a:r>
              <a:rPr lang="en-US" altLang="zh-CN" sz="2000" dirty="0"/>
              <a:t>    </a:t>
            </a:r>
            <a:r>
              <a:rPr lang="en-US" altLang="zh-CN" sz="2000" dirty="0" err="1"/>
              <a:t>arcpy.AddError</a:t>
            </a:r>
            <a:r>
              <a:rPr lang="en-US" altLang="zh-CN" sz="2000" dirty="0"/>
              <a:t> ("There is an error")</a:t>
            </a:r>
          </a:p>
          <a:p>
            <a:r>
              <a:rPr lang="en-US" altLang="zh-CN" sz="2000" dirty="0" err="1"/>
              <a:t>arcpy.AddMessage</a:t>
            </a:r>
            <a:r>
              <a:rPr lang="en-US" altLang="zh-CN" sz="2000" dirty="0"/>
              <a:t> ("This is a test</a:t>
            </a:r>
            <a:r>
              <a:rPr lang="en-US" altLang="zh-CN" sz="2000" dirty="0" smtClean="0"/>
              <a:t>")</a:t>
            </a:r>
            <a:endParaRPr lang="en-US" altLang="zh-CN" sz="2000" dirty="0"/>
          </a:p>
        </p:txBody>
      </p:sp>
      <p:sp>
        <p:nvSpPr>
          <p:cNvPr id="3" name="TextBox 2"/>
          <p:cNvSpPr txBox="1"/>
          <p:nvPr/>
        </p:nvSpPr>
        <p:spPr>
          <a:xfrm>
            <a:off x="1115616" y="5991671"/>
            <a:ext cx="7128792" cy="461665"/>
          </a:xfrm>
          <a:prstGeom prst="rect">
            <a:avLst/>
          </a:prstGeom>
          <a:noFill/>
        </p:spPr>
        <p:txBody>
          <a:bodyPr wrap="square" rtlCol="0">
            <a:spAutoFit/>
          </a:bodyPr>
          <a:lstStyle/>
          <a:p>
            <a:r>
              <a:rPr lang="zh-CN" altLang="en-US" sz="2400" dirty="0" smtClean="0"/>
              <a:t>根据程序的运行情况，增加错误信息和一般信息。</a:t>
            </a:r>
            <a:endParaRPr lang="zh-CN" alt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232" y="3290664"/>
            <a:ext cx="566737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543499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548680"/>
            <a:ext cx="3024336" cy="648072"/>
          </a:xfrm>
          <a:solidFill>
            <a:schemeClr val="tx2">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ctr" anchorCtr="0" compatLnSpc="1">
            <a:prstTxWarp prst="textNoShape">
              <a:avLst/>
            </a:prstTxWarp>
            <a:normAutofit/>
          </a:bodyPr>
          <a:lstStyle/>
          <a:p>
            <a:r>
              <a:rPr lang="zh-CN" altLang="en-US" sz="3600" dirty="0" smtClean="0">
                <a:ea typeface="华文新魏" pitchFamily="2" charset="-122"/>
              </a:rPr>
              <a:t>进程框函数</a:t>
            </a:r>
            <a:endParaRPr lang="zh-CN" altLang="en-US" sz="3600" dirty="0">
              <a:ea typeface="华文新魏" pitchFamily="2" charset="-122"/>
            </a:endParaRPr>
          </a:p>
        </p:txBody>
      </p:sp>
      <p:sp>
        <p:nvSpPr>
          <p:cNvPr id="3" name="内容占位符 2"/>
          <p:cNvSpPr>
            <a:spLocks noGrp="1"/>
          </p:cNvSpPr>
          <p:nvPr>
            <p:ph idx="1"/>
          </p:nvPr>
        </p:nvSpPr>
        <p:spPr/>
        <p:txBody>
          <a:bodyPr/>
          <a:lstStyle/>
          <a:p>
            <a:r>
              <a:rPr lang="zh-CN" altLang="en-US" dirty="0" smtClean="0"/>
              <a:t>工具运行时，会有一个进程框，通过进程框函数可以设置进程条的形式、根据进程进行标注等。</a:t>
            </a:r>
            <a:endParaRPr lang="zh-CN" altLang="en-US" dirty="0"/>
          </a:p>
        </p:txBody>
      </p:sp>
    </p:spTree>
    <p:extLst>
      <p:ext uri="{BB962C8B-B14F-4D97-AF65-F5344CB8AC3E}">
        <p14:creationId xmlns:p14="http://schemas.microsoft.com/office/powerpoint/2010/main" val="38201204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404664"/>
            <a:ext cx="7811509" cy="5539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635896" y="6063679"/>
            <a:ext cx="1944216" cy="461665"/>
          </a:xfrm>
          <a:prstGeom prst="rect">
            <a:avLst/>
          </a:prstGeom>
          <a:noFill/>
        </p:spPr>
        <p:txBody>
          <a:bodyPr wrap="square" rtlCol="0">
            <a:spAutoFit/>
          </a:bodyPr>
          <a:lstStyle/>
          <a:p>
            <a:r>
              <a:rPr lang="en-US" altLang="zh-CN" sz="2400" dirty="0" err="1" smtClean="0"/>
              <a:t>ArcMap</a:t>
            </a:r>
            <a:r>
              <a:rPr lang="zh-CN" altLang="en-US" sz="2400" dirty="0" smtClean="0"/>
              <a:t>界面</a:t>
            </a:r>
            <a:endParaRPr lang="zh-CN" altLang="en-US" sz="2400" dirty="0"/>
          </a:p>
        </p:txBody>
      </p:sp>
    </p:spTree>
    <p:extLst>
      <p:ext uri="{BB962C8B-B14F-4D97-AF65-F5344CB8AC3E}">
        <p14:creationId xmlns:p14="http://schemas.microsoft.com/office/powerpoint/2010/main" val="310532274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761410783"/>
              </p:ext>
            </p:extLst>
          </p:nvPr>
        </p:nvGraphicFramePr>
        <p:xfrm>
          <a:off x="611560" y="1556792"/>
          <a:ext cx="7920880" cy="4436173"/>
        </p:xfrm>
        <a:graphic>
          <a:graphicData uri="http://schemas.openxmlformats.org/drawingml/2006/table">
            <a:tbl>
              <a:tblPr firstRow="1" bandRow="1">
                <a:tableStyleId>{5C22544A-7EE6-4342-B048-85BDC9FD1C3A}</a:tableStyleId>
              </a:tblPr>
              <a:tblGrid>
                <a:gridCol w="3479265"/>
                <a:gridCol w="4441615"/>
              </a:tblGrid>
              <a:tr h="415593">
                <a:tc>
                  <a:txBody>
                    <a:bodyPr/>
                    <a:lstStyle/>
                    <a:p>
                      <a:pPr algn="ctr"/>
                      <a:r>
                        <a:rPr lang="zh-CN" altLang="en-US" dirty="0" smtClean="0">
                          <a:solidFill>
                            <a:schemeClr val="bg1"/>
                          </a:solidFill>
                        </a:rPr>
                        <a:t>函数</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04473">
                <a:tc>
                  <a:txBody>
                    <a:bodyPr/>
                    <a:lstStyle/>
                    <a:p>
                      <a:r>
                        <a:rPr lang="en-US" altLang="zh-CN" dirty="0" err="1" smtClean="0"/>
                        <a:t>SetProgressor</a:t>
                      </a:r>
                      <a:r>
                        <a:rPr lang="en-US" altLang="zh-CN" dirty="0" smtClean="0"/>
                        <a:t> (type, {message}, {</a:t>
                      </a:r>
                      <a:r>
                        <a:rPr lang="en-US" altLang="zh-CN" dirty="0" err="1" smtClean="0"/>
                        <a:t>min_range</a:t>
                      </a:r>
                      <a:r>
                        <a:rPr lang="en-US" altLang="zh-CN" dirty="0" smtClean="0"/>
                        <a:t>}, {</a:t>
                      </a:r>
                      <a:r>
                        <a:rPr lang="en-US" altLang="zh-CN" dirty="0" err="1" smtClean="0"/>
                        <a:t>max_range</a:t>
                      </a:r>
                      <a:r>
                        <a:rPr lang="en-US" altLang="zh-CN" dirty="0" smtClean="0"/>
                        <a:t>}, {</a:t>
                      </a:r>
                      <a:r>
                        <a:rPr lang="en-US" altLang="zh-CN" dirty="0" err="1" smtClean="0"/>
                        <a:t>step_value</a:t>
                      </a:r>
                      <a:r>
                        <a:rPr lang="en-US" altLang="zh-CN"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建立一个</a:t>
                      </a:r>
                      <a:r>
                        <a:rPr lang="en-US" altLang="zh-CN" dirty="0" err="1" smtClean="0"/>
                        <a:t>progressor</a:t>
                      </a:r>
                      <a:r>
                        <a:rPr lang="en-US" altLang="zh-CN" dirty="0" smtClean="0"/>
                        <a:t> </a:t>
                      </a:r>
                      <a:r>
                        <a:rPr lang="zh-CN" altLang="en-US" dirty="0" smtClean="0"/>
                        <a:t>对象，用于把进程信息传递给进程框中。</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type</a:t>
                      </a:r>
                      <a:r>
                        <a:rPr lang="zh-CN" altLang="en-US" dirty="0" smtClean="0"/>
                        <a:t>：</a:t>
                      </a:r>
                      <a:r>
                        <a:rPr lang="en-US" altLang="zh-CN" dirty="0" err="1" smtClean="0"/>
                        <a:t>progressor</a:t>
                      </a:r>
                      <a:r>
                        <a:rPr lang="zh-CN" altLang="en-US" dirty="0" smtClean="0"/>
                        <a:t>类型，有两种</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a:t>
                      </a:r>
                      <a:r>
                        <a:rPr lang="en-US" altLang="zh-CN" dirty="0" smtClean="0"/>
                        <a:t>default</a:t>
                      </a:r>
                      <a:r>
                        <a:rPr lang="zh-CN" altLang="en-US" dirty="0" smtClean="0"/>
                        <a:t>和</a:t>
                      </a:r>
                      <a:r>
                        <a:rPr lang="en-US" altLang="zh-CN" dirty="0" smtClean="0"/>
                        <a:t>step</a:t>
                      </a:r>
                      <a:r>
                        <a:rPr lang="zh-CN" altLang="en-US" dirty="0" smtClean="0"/>
                        <a:t>），</a:t>
                      </a:r>
                      <a:r>
                        <a:rPr lang="en-US" altLang="zh-CN" dirty="0" smtClean="0"/>
                        <a:t>default</a:t>
                      </a:r>
                      <a:r>
                        <a:rPr lang="zh-CN" altLang="en-US" dirty="0" smtClean="0"/>
                        <a:t>为进程块来回移动形式；</a:t>
                      </a:r>
                      <a:r>
                        <a:rPr lang="en-US" altLang="zh-CN" dirty="0" smtClean="0"/>
                        <a:t>step</a:t>
                      </a:r>
                      <a:r>
                        <a:rPr lang="zh-CN" altLang="en-US" dirty="0" smtClean="0"/>
                        <a:t>为显示完成百分比形式。如选择</a:t>
                      </a:r>
                      <a:r>
                        <a:rPr lang="en-US" altLang="zh-CN" dirty="0" smtClean="0"/>
                        <a:t>step</a:t>
                      </a:r>
                      <a:r>
                        <a:rPr lang="zh-CN" altLang="en-US" dirty="0" smtClean="0"/>
                        <a:t>，则其后的循环语句每次循环则相当于完成一个</a:t>
                      </a:r>
                      <a:r>
                        <a:rPr lang="en-US" altLang="zh-CN" dirty="0" smtClean="0"/>
                        <a:t>step</a:t>
                      </a:r>
                      <a:r>
                        <a:rPr lang="zh-CN" altLang="en-US" dirty="0" smtClean="0"/>
                        <a:t>，可以根据最小和最大值计算出完成百分比。</a:t>
                      </a:r>
                      <a:endParaRPr lang="zh-CN" altLang="en-US" dirty="0"/>
                    </a:p>
                  </a:txBody>
                  <a:tcPr/>
                </a:tc>
              </a:tr>
              <a:tr h="410090">
                <a:tc>
                  <a:txBody>
                    <a:bodyPr/>
                    <a:lstStyle/>
                    <a:p>
                      <a:r>
                        <a:rPr lang="en-US" altLang="zh-CN" dirty="0" err="1" smtClean="0"/>
                        <a:t>ResetProgressor</a:t>
                      </a:r>
                      <a:r>
                        <a:rPr lang="en-US" altLang="zh-CN" dirty="0" smtClean="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设置</a:t>
                      </a:r>
                      <a:r>
                        <a:rPr lang="en-US" altLang="zh-CN" dirty="0" err="1" smtClean="0"/>
                        <a:t>progressor</a:t>
                      </a:r>
                      <a:r>
                        <a:rPr lang="zh-CN" altLang="en-US" dirty="0" smtClean="0"/>
                        <a:t>对象为初始状态。</a:t>
                      </a:r>
                      <a:endParaRPr lang="zh-CN" altLang="en-US" dirty="0"/>
                    </a:p>
                  </a:txBody>
                  <a:tcPr/>
                </a:tc>
              </a:tr>
              <a:tr h="410090">
                <a:tc>
                  <a:txBody>
                    <a:bodyPr/>
                    <a:lstStyle/>
                    <a:p>
                      <a:r>
                        <a:rPr lang="en-US" altLang="zh-CN" dirty="0" err="1" smtClean="0"/>
                        <a:t>SetProgressorLabel</a:t>
                      </a:r>
                      <a:r>
                        <a:rPr lang="en-US" altLang="zh-CN" dirty="0" smtClean="0"/>
                        <a:t> (label)</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更新进程框标注</a:t>
                      </a:r>
                      <a:endParaRPr lang="zh-CN" altLang="en-US" dirty="0"/>
                    </a:p>
                  </a:txBody>
                  <a:tcPr/>
                </a:tc>
              </a:tr>
              <a:tr h="460238">
                <a:tc>
                  <a:txBody>
                    <a:bodyPr/>
                    <a:lstStyle/>
                    <a:p>
                      <a:r>
                        <a:rPr lang="en-US" altLang="zh-CN" dirty="0" err="1" smtClean="0"/>
                        <a:t>SetProgressorPosition</a:t>
                      </a:r>
                      <a:r>
                        <a:rPr lang="en-US" altLang="zh-CN" dirty="0" smtClean="0"/>
                        <a:t> ({position})</a:t>
                      </a:r>
                    </a:p>
                    <a:p>
                      <a:endParaRPr lang="en-US" altLang="zh-CN" dirty="0" smtClean="0"/>
                    </a:p>
                  </a:txBody>
                  <a:tcPr/>
                </a:tc>
                <a:tc>
                  <a:txBody>
                    <a:bodyPr/>
                    <a:lstStyle/>
                    <a:p>
                      <a:r>
                        <a:rPr lang="zh-CN" altLang="en-US" dirty="0" smtClean="0"/>
                        <a:t>更新进程对话框的状态条，</a:t>
                      </a:r>
                      <a:r>
                        <a:rPr lang="en-US" altLang="zh-CN" dirty="0" smtClean="0"/>
                        <a:t>position</a:t>
                      </a:r>
                      <a:r>
                        <a:rPr lang="zh-CN" altLang="en-US" dirty="0" smtClean="0"/>
                        <a:t>表示已循环次数，缺省情况下，为当前已循环次数。</a:t>
                      </a:r>
                      <a:endParaRPr lang="zh-CN" altLang="en-US" dirty="0"/>
                    </a:p>
                  </a:txBody>
                  <a:tcPr/>
                </a:tc>
              </a:tr>
            </a:tbl>
          </a:graphicData>
        </a:graphic>
      </p:graphicFrame>
      <p:sp>
        <p:nvSpPr>
          <p:cNvPr id="4" name="TextBox 3"/>
          <p:cNvSpPr txBox="1"/>
          <p:nvPr/>
        </p:nvSpPr>
        <p:spPr>
          <a:xfrm>
            <a:off x="3347864" y="807095"/>
            <a:ext cx="1931086" cy="461665"/>
          </a:xfrm>
          <a:prstGeom prst="rect">
            <a:avLst/>
          </a:prstGeom>
          <a:noFill/>
        </p:spPr>
        <p:txBody>
          <a:bodyPr wrap="square" rtlCol="0">
            <a:spAutoFit/>
          </a:bodyPr>
          <a:lstStyle/>
          <a:p>
            <a:r>
              <a:rPr lang="zh-CN" altLang="en-US" sz="2400" dirty="0" smtClean="0"/>
              <a:t>进程框函数</a:t>
            </a:r>
            <a:endParaRPr lang="zh-CN" altLang="en-US" sz="2400" dirty="0"/>
          </a:p>
        </p:txBody>
      </p:sp>
    </p:spTree>
    <p:extLst>
      <p:ext uri="{BB962C8B-B14F-4D97-AF65-F5344CB8AC3E}">
        <p14:creationId xmlns:p14="http://schemas.microsoft.com/office/powerpoint/2010/main" val="336750970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889844"/>
            <a:ext cx="8064896" cy="4524315"/>
          </a:xfrm>
          <a:prstGeom prst="rect">
            <a:avLst/>
          </a:prstGeom>
        </p:spPr>
        <p:txBody>
          <a:bodyPr wrap="square">
            <a:spAutoFit/>
          </a:bodyPr>
          <a:lstStyle/>
          <a:p>
            <a:r>
              <a:rPr lang="en-US" altLang="zh-CN" sz="2400" dirty="0"/>
              <a:t>import </a:t>
            </a:r>
            <a:r>
              <a:rPr lang="en-US" altLang="zh-CN" sz="2400" dirty="0" err="1"/>
              <a:t>arcpy</a:t>
            </a:r>
            <a:endParaRPr lang="en-US" altLang="zh-CN" sz="2400" dirty="0"/>
          </a:p>
          <a:p>
            <a:r>
              <a:rPr lang="en-US" altLang="zh-CN" sz="2400" dirty="0"/>
              <a:t>from </a:t>
            </a:r>
            <a:r>
              <a:rPr lang="en-US" altLang="zh-CN" sz="2400" dirty="0" err="1"/>
              <a:t>arcpy</a:t>
            </a:r>
            <a:r>
              <a:rPr lang="en-US" altLang="zh-CN" sz="2400" dirty="0"/>
              <a:t> import </a:t>
            </a:r>
            <a:r>
              <a:rPr lang="en-US" altLang="zh-CN" sz="2400" dirty="0" err="1"/>
              <a:t>env</a:t>
            </a:r>
            <a:endParaRPr lang="en-US" altLang="zh-CN" sz="2400" dirty="0"/>
          </a:p>
          <a:p>
            <a:r>
              <a:rPr lang="en-US" altLang="zh-CN" sz="2400" dirty="0" err="1"/>
              <a:t>env.overwriteOutput</a:t>
            </a:r>
            <a:r>
              <a:rPr lang="en-US" altLang="zh-CN" sz="2400" dirty="0"/>
              <a:t> = True</a:t>
            </a:r>
          </a:p>
          <a:p>
            <a:r>
              <a:rPr lang="en-US" altLang="zh-CN" sz="2400" dirty="0" err="1"/>
              <a:t>env.workspace</a:t>
            </a:r>
            <a:r>
              <a:rPr lang="en-US" altLang="zh-CN" sz="2400" dirty="0"/>
              <a:t> = "c:\\data</a:t>
            </a:r>
            <a:r>
              <a:rPr lang="en-US" altLang="zh-CN" sz="2400" dirty="0" smtClean="0"/>
              <a:t>\\USA" </a:t>
            </a:r>
            <a:endParaRPr lang="en-US" altLang="zh-CN" sz="2400" dirty="0"/>
          </a:p>
          <a:p>
            <a:r>
              <a:rPr lang="en-US" altLang="zh-CN" sz="2400" dirty="0"/>
              <a:t>fcs = </a:t>
            </a:r>
            <a:r>
              <a:rPr lang="en-US" altLang="zh-CN" sz="2400" dirty="0" err="1"/>
              <a:t>arcpy.ListFeatureClasses</a:t>
            </a:r>
            <a:r>
              <a:rPr lang="en-US" altLang="zh-CN" sz="2400" dirty="0"/>
              <a:t>() </a:t>
            </a:r>
          </a:p>
          <a:p>
            <a:r>
              <a:rPr lang="en-US" altLang="zh-CN" sz="2400" dirty="0" err="1"/>
              <a:t>fcCount</a:t>
            </a:r>
            <a:r>
              <a:rPr lang="en-US" altLang="zh-CN" sz="2400" dirty="0"/>
              <a:t> = </a:t>
            </a:r>
            <a:r>
              <a:rPr lang="en-US" altLang="zh-CN" sz="2400" dirty="0" err="1"/>
              <a:t>len</a:t>
            </a:r>
            <a:r>
              <a:rPr lang="en-US" altLang="zh-CN" sz="2400" dirty="0"/>
              <a:t>(fcs) </a:t>
            </a:r>
          </a:p>
          <a:p>
            <a:r>
              <a:rPr lang="en-US" altLang="zh-CN" sz="2400" dirty="0" err="1" smtClean="0"/>
              <a:t>arcpy.CreateFileGDB_management</a:t>
            </a:r>
            <a:r>
              <a:rPr lang="en-US" altLang="zh-CN" sz="2400" dirty="0" smtClean="0"/>
              <a:t>(</a:t>
            </a:r>
            <a:r>
              <a:rPr lang="en-US" altLang="zh-CN" sz="2400" dirty="0" err="1" smtClean="0"/>
              <a:t>env.workspace</a:t>
            </a:r>
            <a:r>
              <a:rPr lang="en-US" altLang="zh-CN" sz="2400" dirty="0"/>
              <a:t>, "</a:t>
            </a:r>
            <a:r>
              <a:rPr lang="en-US" altLang="zh-CN" sz="2400" dirty="0" err="1"/>
              <a:t>fgdb.gdb</a:t>
            </a:r>
            <a:r>
              <a:rPr lang="en-US" altLang="zh-CN" sz="2400" dirty="0"/>
              <a:t>") </a:t>
            </a:r>
          </a:p>
          <a:p>
            <a:r>
              <a:rPr lang="en-US" altLang="zh-CN" sz="2400" dirty="0"/>
              <a:t>for </a:t>
            </a:r>
            <a:r>
              <a:rPr lang="en-US" altLang="zh-CN" sz="2400" dirty="0" err="1"/>
              <a:t>shp</a:t>
            </a:r>
            <a:r>
              <a:rPr lang="en-US" altLang="zh-CN" sz="2400" dirty="0"/>
              <a:t> in fcs: </a:t>
            </a:r>
          </a:p>
          <a:p>
            <a:r>
              <a:rPr lang="en-US" altLang="zh-CN" sz="2400" dirty="0"/>
              <a:t>    fc = </a:t>
            </a:r>
            <a:r>
              <a:rPr lang="en-US" altLang="zh-CN" sz="2400" dirty="0" err="1"/>
              <a:t>shp.rstrip</a:t>
            </a:r>
            <a:r>
              <a:rPr lang="en-US" altLang="zh-CN" sz="2400" dirty="0"/>
              <a:t>(".</a:t>
            </a:r>
            <a:r>
              <a:rPr lang="en-US" altLang="zh-CN" sz="2400" dirty="0" err="1"/>
              <a:t>shp</a:t>
            </a:r>
            <a:r>
              <a:rPr lang="en-US" altLang="zh-CN" sz="2400" dirty="0"/>
              <a:t>") </a:t>
            </a:r>
          </a:p>
          <a:p>
            <a:r>
              <a:rPr lang="en-US" altLang="zh-CN" sz="2400" dirty="0"/>
              <a:t>    </a:t>
            </a:r>
            <a:r>
              <a:rPr lang="en-US" altLang="zh-CN" sz="2400" dirty="0" err="1"/>
              <a:t>arcpy.SetProgressorLabel</a:t>
            </a:r>
            <a:r>
              <a:rPr lang="en-US" altLang="zh-CN" sz="2400" dirty="0"/>
              <a:t>("Loading " + </a:t>
            </a:r>
            <a:r>
              <a:rPr lang="en-US" altLang="zh-CN" sz="2400" dirty="0" err="1"/>
              <a:t>shp</a:t>
            </a:r>
            <a:r>
              <a:rPr lang="en-US" altLang="zh-CN" sz="2400" dirty="0"/>
              <a:t> + "...") </a:t>
            </a:r>
          </a:p>
          <a:p>
            <a:r>
              <a:rPr lang="en-US" altLang="zh-CN" sz="2400" dirty="0"/>
              <a:t>    </a:t>
            </a:r>
            <a:r>
              <a:rPr lang="en-US" altLang="zh-CN" sz="2400" dirty="0" err="1"/>
              <a:t>arcpy.CopyFeatures_management</a:t>
            </a:r>
            <a:r>
              <a:rPr lang="en-US" altLang="zh-CN" sz="2400" dirty="0"/>
              <a:t>(</a:t>
            </a:r>
            <a:r>
              <a:rPr lang="en-US" altLang="zh-CN" sz="2400" dirty="0" err="1"/>
              <a:t>shp</a:t>
            </a:r>
            <a:r>
              <a:rPr lang="en-US" altLang="zh-CN" sz="2400" dirty="0"/>
              <a:t>, "</a:t>
            </a:r>
            <a:r>
              <a:rPr lang="en-US" altLang="zh-CN" sz="2400" dirty="0" err="1"/>
              <a:t>fgdb.gdb</a:t>
            </a:r>
            <a:r>
              <a:rPr lang="en-US" altLang="zh-CN" sz="2400" dirty="0"/>
              <a:t>/" + fc) </a:t>
            </a:r>
          </a:p>
          <a:p>
            <a:r>
              <a:rPr lang="en-US" altLang="zh-CN" sz="2400" dirty="0" err="1" smtClean="0"/>
              <a:t>arcpy.ResetProgressor</a:t>
            </a:r>
            <a:r>
              <a:rPr lang="en-US" altLang="zh-CN" sz="2400" dirty="0"/>
              <a:t>()</a:t>
            </a:r>
            <a:endParaRPr lang="zh-CN" altLang="en-US" sz="2400" dirty="0"/>
          </a:p>
        </p:txBody>
      </p:sp>
      <p:sp>
        <p:nvSpPr>
          <p:cNvPr id="3" name="矩形 2"/>
          <p:cNvSpPr/>
          <p:nvPr/>
        </p:nvSpPr>
        <p:spPr>
          <a:xfrm>
            <a:off x="611560" y="5847655"/>
            <a:ext cx="8064896" cy="461665"/>
          </a:xfrm>
          <a:prstGeom prst="rect">
            <a:avLst/>
          </a:prstGeom>
        </p:spPr>
        <p:txBody>
          <a:bodyPr wrap="square">
            <a:spAutoFit/>
          </a:bodyPr>
          <a:lstStyle/>
          <a:p>
            <a:r>
              <a:rPr lang="zh-CN" altLang="en-US" sz="2400" dirty="0" smtClean="0"/>
              <a:t>利用</a:t>
            </a:r>
            <a:r>
              <a:rPr lang="en-US" altLang="zh-CN" sz="2400" dirty="0" smtClean="0"/>
              <a:t>default</a:t>
            </a:r>
            <a:r>
              <a:rPr lang="zh-CN" altLang="en-US" sz="2400" dirty="0" smtClean="0"/>
              <a:t>类型的</a:t>
            </a:r>
            <a:r>
              <a:rPr lang="en-US" altLang="zh-CN" sz="2400" dirty="0" err="1" smtClean="0"/>
              <a:t>progressor</a:t>
            </a:r>
            <a:r>
              <a:rPr lang="zh-CN" altLang="en-US" sz="2400" dirty="0" smtClean="0"/>
              <a:t>，</a:t>
            </a:r>
            <a:r>
              <a:rPr lang="zh-CN" altLang="en-US" sz="2400" dirty="0"/>
              <a:t>标注</a:t>
            </a:r>
            <a:r>
              <a:rPr lang="zh-CN" altLang="en-US" sz="2400" dirty="0" smtClean="0"/>
              <a:t>当前加载的要素类名称。</a:t>
            </a:r>
            <a:endParaRPr lang="zh-CN" altLang="en-US" sz="2400" dirty="0"/>
          </a:p>
        </p:txBody>
      </p:sp>
    </p:spTree>
    <p:extLst>
      <p:ext uri="{BB962C8B-B14F-4D97-AF65-F5344CB8AC3E}">
        <p14:creationId xmlns:p14="http://schemas.microsoft.com/office/powerpoint/2010/main" val="26926015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692696"/>
            <a:ext cx="8280920" cy="5170646"/>
          </a:xfrm>
          <a:prstGeom prst="rect">
            <a:avLst/>
          </a:prstGeom>
        </p:spPr>
        <p:txBody>
          <a:bodyPr wrap="square">
            <a:spAutoFit/>
          </a:bodyPr>
          <a:lstStyle/>
          <a:p>
            <a:r>
              <a:rPr lang="en-US" altLang="zh-CN" sz="2200" dirty="0"/>
              <a:t>import </a:t>
            </a:r>
            <a:r>
              <a:rPr lang="en-US" altLang="zh-CN" sz="2200" dirty="0" err="1"/>
              <a:t>arcpy</a:t>
            </a:r>
            <a:endParaRPr lang="en-US" altLang="zh-CN" sz="2200" dirty="0"/>
          </a:p>
          <a:p>
            <a:r>
              <a:rPr lang="en-US" altLang="zh-CN" sz="2200" dirty="0"/>
              <a:t>from </a:t>
            </a:r>
            <a:r>
              <a:rPr lang="en-US" altLang="zh-CN" sz="2200" dirty="0" err="1"/>
              <a:t>arcpy</a:t>
            </a:r>
            <a:r>
              <a:rPr lang="en-US" altLang="zh-CN" sz="2200" dirty="0"/>
              <a:t> import </a:t>
            </a:r>
            <a:r>
              <a:rPr lang="en-US" altLang="zh-CN" sz="2200" dirty="0" err="1"/>
              <a:t>env</a:t>
            </a:r>
            <a:endParaRPr lang="en-US" altLang="zh-CN" sz="2200" dirty="0"/>
          </a:p>
          <a:p>
            <a:r>
              <a:rPr lang="en-US" altLang="zh-CN" sz="2200" dirty="0" err="1"/>
              <a:t>env.overwriteOutput</a:t>
            </a:r>
            <a:r>
              <a:rPr lang="en-US" altLang="zh-CN" sz="2200" dirty="0"/>
              <a:t> = True</a:t>
            </a:r>
          </a:p>
          <a:p>
            <a:r>
              <a:rPr lang="en-US" altLang="zh-CN" sz="2200" dirty="0" err="1"/>
              <a:t>env.workspace</a:t>
            </a:r>
            <a:r>
              <a:rPr lang="en-US" altLang="zh-CN" sz="2200" dirty="0"/>
              <a:t> = "c:\\data\\input" </a:t>
            </a:r>
          </a:p>
          <a:p>
            <a:r>
              <a:rPr lang="en-US" altLang="zh-CN" sz="2200" dirty="0"/>
              <a:t>fcs = </a:t>
            </a:r>
            <a:r>
              <a:rPr lang="en-US" altLang="zh-CN" sz="2200" dirty="0" err="1"/>
              <a:t>arcpy.ListFeatureClasses</a:t>
            </a:r>
            <a:r>
              <a:rPr lang="en-US" altLang="zh-CN" sz="2200" dirty="0"/>
              <a:t>() </a:t>
            </a:r>
          </a:p>
          <a:p>
            <a:r>
              <a:rPr lang="en-US" altLang="zh-CN" sz="2200" dirty="0" err="1"/>
              <a:t>fcCount</a:t>
            </a:r>
            <a:r>
              <a:rPr lang="en-US" altLang="zh-CN" sz="2200" dirty="0"/>
              <a:t> = </a:t>
            </a:r>
            <a:r>
              <a:rPr lang="en-US" altLang="zh-CN" sz="2200" dirty="0" err="1"/>
              <a:t>len</a:t>
            </a:r>
            <a:r>
              <a:rPr lang="en-US" altLang="zh-CN" sz="2200" dirty="0"/>
              <a:t>(fcs) </a:t>
            </a:r>
          </a:p>
          <a:p>
            <a:r>
              <a:rPr lang="en-US" altLang="zh-CN" sz="2200" dirty="0" err="1"/>
              <a:t>arcpy.SetProgressor</a:t>
            </a:r>
            <a:r>
              <a:rPr lang="en-US" altLang="zh-CN" sz="2200" dirty="0"/>
              <a:t>("step", "Copying </a:t>
            </a:r>
            <a:r>
              <a:rPr lang="en-US" altLang="zh-CN" sz="2200" dirty="0" err="1"/>
              <a:t>shapefiles</a:t>
            </a:r>
            <a:r>
              <a:rPr lang="en-US" altLang="zh-CN" sz="2200" dirty="0"/>
              <a:t> to </a:t>
            </a:r>
            <a:r>
              <a:rPr lang="en-US" altLang="zh-CN" sz="2200" dirty="0" err="1"/>
              <a:t>geodatabase</a:t>
            </a:r>
            <a:r>
              <a:rPr lang="en-US" altLang="zh-CN" sz="2200" dirty="0"/>
              <a:t>...", 0,fcCount, 1) </a:t>
            </a:r>
          </a:p>
          <a:p>
            <a:r>
              <a:rPr lang="en-US" altLang="zh-CN" sz="2200" dirty="0" err="1"/>
              <a:t>arcpy.CreateFileGDB_management</a:t>
            </a:r>
            <a:r>
              <a:rPr lang="en-US" altLang="zh-CN" sz="2200" dirty="0"/>
              <a:t>(</a:t>
            </a:r>
            <a:r>
              <a:rPr lang="en-US" altLang="zh-CN" sz="2200" dirty="0" err="1"/>
              <a:t>env.workspace</a:t>
            </a:r>
            <a:r>
              <a:rPr lang="en-US" altLang="zh-CN" sz="2200" dirty="0"/>
              <a:t>, "</a:t>
            </a:r>
            <a:r>
              <a:rPr lang="en-US" altLang="zh-CN" sz="2200" dirty="0" err="1"/>
              <a:t>fgdb.gdb</a:t>
            </a:r>
            <a:r>
              <a:rPr lang="en-US" altLang="zh-CN" sz="2200" dirty="0"/>
              <a:t>") </a:t>
            </a:r>
          </a:p>
          <a:p>
            <a:r>
              <a:rPr lang="en-US" altLang="zh-CN" sz="2200" dirty="0"/>
              <a:t>for </a:t>
            </a:r>
            <a:r>
              <a:rPr lang="en-US" altLang="zh-CN" sz="2200" dirty="0" err="1"/>
              <a:t>shp</a:t>
            </a:r>
            <a:r>
              <a:rPr lang="en-US" altLang="zh-CN" sz="2200" dirty="0"/>
              <a:t> in fcs: </a:t>
            </a:r>
          </a:p>
          <a:p>
            <a:r>
              <a:rPr lang="en-US" altLang="zh-CN" sz="2200" dirty="0"/>
              <a:t>    fc = </a:t>
            </a:r>
            <a:r>
              <a:rPr lang="en-US" altLang="zh-CN" sz="2200" dirty="0" err="1"/>
              <a:t>shp.rstrip</a:t>
            </a:r>
            <a:r>
              <a:rPr lang="en-US" altLang="zh-CN" sz="2200" dirty="0"/>
              <a:t>(".</a:t>
            </a:r>
            <a:r>
              <a:rPr lang="en-US" altLang="zh-CN" sz="2200" dirty="0" err="1"/>
              <a:t>shp</a:t>
            </a:r>
            <a:r>
              <a:rPr lang="en-US" altLang="zh-CN" sz="2200" dirty="0"/>
              <a:t>") </a:t>
            </a:r>
          </a:p>
          <a:p>
            <a:r>
              <a:rPr lang="en-US" altLang="zh-CN" sz="2200" dirty="0"/>
              <a:t>    </a:t>
            </a:r>
            <a:r>
              <a:rPr lang="en-US" altLang="zh-CN" sz="2200" dirty="0" err="1"/>
              <a:t>arcpy.SetProgressorLabel</a:t>
            </a:r>
            <a:r>
              <a:rPr lang="en-US" altLang="zh-CN" sz="2200" dirty="0"/>
              <a:t>("Loading " + </a:t>
            </a:r>
            <a:r>
              <a:rPr lang="en-US" altLang="zh-CN" sz="2200" dirty="0" err="1"/>
              <a:t>shp</a:t>
            </a:r>
            <a:r>
              <a:rPr lang="en-US" altLang="zh-CN" sz="2200" dirty="0"/>
              <a:t> + "...") </a:t>
            </a:r>
          </a:p>
          <a:p>
            <a:r>
              <a:rPr lang="en-US" altLang="zh-CN" sz="2200" dirty="0"/>
              <a:t>    </a:t>
            </a:r>
            <a:r>
              <a:rPr lang="en-US" altLang="zh-CN" sz="2200" dirty="0" err="1"/>
              <a:t>arcpy.CopyFeatures_management</a:t>
            </a:r>
            <a:r>
              <a:rPr lang="en-US" altLang="zh-CN" sz="2200" dirty="0"/>
              <a:t>(</a:t>
            </a:r>
            <a:r>
              <a:rPr lang="en-US" altLang="zh-CN" sz="2200" dirty="0" err="1"/>
              <a:t>shp</a:t>
            </a:r>
            <a:r>
              <a:rPr lang="en-US" altLang="zh-CN" sz="2200" dirty="0"/>
              <a:t>, "</a:t>
            </a:r>
            <a:r>
              <a:rPr lang="en-US" altLang="zh-CN" sz="2200" dirty="0" err="1"/>
              <a:t>fgdb.gdb</a:t>
            </a:r>
            <a:r>
              <a:rPr lang="en-US" altLang="zh-CN" sz="2200" dirty="0"/>
              <a:t>/" + fc) </a:t>
            </a:r>
          </a:p>
          <a:p>
            <a:r>
              <a:rPr lang="en-US" altLang="zh-CN" sz="2200" dirty="0"/>
              <a:t>    </a:t>
            </a:r>
            <a:r>
              <a:rPr lang="en-US" altLang="zh-CN" sz="2200" dirty="0" err="1"/>
              <a:t>arcpy.SetProgressorPosition</a:t>
            </a:r>
            <a:r>
              <a:rPr lang="en-US" altLang="zh-CN" sz="2200" dirty="0"/>
              <a:t>()</a:t>
            </a:r>
          </a:p>
          <a:p>
            <a:r>
              <a:rPr lang="en-US" altLang="zh-CN" sz="2200" dirty="0" err="1"/>
              <a:t>arcpy.ResetProgressor</a:t>
            </a:r>
            <a:r>
              <a:rPr lang="en-US" altLang="zh-CN" sz="2200" dirty="0"/>
              <a:t>()</a:t>
            </a:r>
          </a:p>
        </p:txBody>
      </p:sp>
      <p:sp>
        <p:nvSpPr>
          <p:cNvPr id="4" name="矩形 3"/>
          <p:cNvSpPr/>
          <p:nvPr/>
        </p:nvSpPr>
        <p:spPr>
          <a:xfrm>
            <a:off x="216024" y="6063679"/>
            <a:ext cx="8820472" cy="461665"/>
          </a:xfrm>
          <a:prstGeom prst="rect">
            <a:avLst/>
          </a:prstGeom>
        </p:spPr>
        <p:txBody>
          <a:bodyPr wrap="square">
            <a:spAutoFit/>
          </a:bodyPr>
          <a:lstStyle/>
          <a:p>
            <a:r>
              <a:rPr lang="zh-CN" altLang="en-US" sz="2400" dirty="0" smtClean="0"/>
              <a:t>利用</a:t>
            </a:r>
            <a:r>
              <a:rPr lang="en-US" altLang="zh-CN" sz="2400" dirty="0"/>
              <a:t>step</a:t>
            </a:r>
            <a:r>
              <a:rPr lang="zh-CN" altLang="en-US" sz="2400" dirty="0" smtClean="0"/>
              <a:t>类型的</a:t>
            </a:r>
            <a:r>
              <a:rPr lang="en-US" altLang="zh-CN" sz="2400" dirty="0" err="1" smtClean="0"/>
              <a:t>progressor</a:t>
            </a:r>
            <a:r>
              <a:rPr lang="zh-CN" altLang="en-US" sz="2400" dirty="0" smtClean="0"/>
              <a:t>，显示当前加载的要素类及完成百分比。</a:t>
            </a:r>
            <a:endParaRPr lang="zh-CN" altLang="en-US" sz="2400" dirty="0"/>
          </a:p>
        </p:txBody>
      </p:sp>
    </p:spTree>
    <p:extLst>
      <p:ext uri="{BB962C8B-B14F-4D97-AF65-F5344CB8AC3E}">
        <p14:creationId xmlns:p14="http://schemas.microsoft.com/office/powerpoint/2010/main" val="74610631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476672"/>
            <a:ext cx="2818656" cy="796950"/>
          </a:xfrm>
          <a:solidFill>
            <a:schemeClr val="tx2">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ctr" anchorCtr="0" compatLnSpc="1">
            <a:prstTxWarp prst="textNoShape">
              <a:avLst/>
            </a:prstTxWarp>
            <a:normAutofit/>
          </a:bodyPr>
          <a:lstStyle/>
          <a:p>
            <a:r>
              <a:rPr lang="zh-CN" altLang="en-US" sz="3600" dirty="0" smtClean="0">
                <a:ea typeface="华文新魏" pitchFamily="2" charset="-122"/>
              </a:rPr>
              <a:t>通用函数</a:t>
            </a:r>
            <a:endParaRPr lang="zh-CN" altLang="en-US" sz="3600" dirty="0">
              <a:ea typeface="华文新魏" pitchFamily="2" charset="-122"/>
            </a:endParaRPr>
          </a:p>
        </p:txBody>
      </p:sp>
      <p:sp>
        <p:nvSpPr>
          <p:cNvPr id="3" name="内容占位符 2"/>
          <p:cNvSpPr>
            <a:spLocks noGrp="1"/>
          </p:cNvSpPr>
          <p:nvPr>
            <p:ph idx="1"/>
          </p:nvPr>
        </p:nvSpPr>
        <p:spPr/>
        <p:txBody>
          <a:bodyPr/>
          <a:lstStyle/>
          <a:p>
            <a:r>
              <a:rPr lang="zh-CN" altLang="en-US" dirty="0" smtClean="0"/>
              <a:t>主要是一些不能归到特定类别中的函数，如</a:t>
            </a:r>
            <a:r>
              <a:rPr lang="en-US" altLang="zh-CN" dirty="0" err="1" smtClean="0">
                <a:solidFill>
                  <a:schemeClr val="dk1"/>
                </a:solidFill>
              </a:rPr>
              <a:t>AlterAliasName</a:t>
            </a:r>
            <a:r>
              <a:rPr lang="zh-CN" altLang="en-US" dirty="0" smtClean="0">
                <a:solidFill>
                  <a:schemeClr val="dk1"/>
                </a:solidFill>
              </a:rPr>
              <a:t>、</a:t>
            </a:r>
            <a:r>
              <a:rPr lang="en-US" altLang="zh-CN" dirty="0">
                <a:solidFill>
                  <a:schemeClr val="dk1"/>
                </a:solidFill>
              </a:rPr>
              <a:t>Usage (</a:t>
            </a:r>
            <a:r>
              <a:rPr lang="en-US" altLang="zh-CN" dirty="0" err="1">
                <a:solidFill>
                  <a:schemeClr val="dk1"/>
                </a:solidFill>
              </a:rPr>
              <a:t>tool_name</a:t>
            </a:r>
            <a:r>
              <a:rPr lang="en-US" altLang="zh-CN" dirty="0" smtClean="0">
                <a:solidFill>
                  <a:schemeClr val="dk1"/>
                </a:solidFill>
              </a:rPr>
              <a:t>)</a:t>
            </a:r>
            <a:r>
              <a:rPr lang="zh-CN" altLang="en-US" dirty="0" smtClean="0">
                <a:solidFill>
                  <a:schemeClr val="dk1"/>
                </a:solidFill>
              </a:rPr>
              <a:t>、</a:t>
            </a:r>
            <a:r>
              <a:rPr lang="en-US" altLang="zh-CN" dirty="0" err="1" smtClean="0"/>
              <a:t>RefreshActiveView</a:t>
            </a:r>
            <a:r>
              <a:rPr lang="zh-CN" altLang="en-US" dirty="0" smtClean="0"/>
              <a:t>等。</a:t>
            </a:r>
            <a:endParaRPr lang="zh-CN" altLang="en-US" dirty="0"/>
          </a:p>
        </p:txBody>
      </p:sp>
    </p:spTree>
    <p:extLst>
      <p:ext uri="{BB962C8B-B14F-4D97-AF65-F5344CB8AC3E}">
        <p14:creationId xmlns:p14="http://schemas.microsoft.com/office/powerpoint/2010/main" val="92296993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779048779"/>
              </p:ext>
            </p:extLst>
          </p:nvPr>
        </p:nvGraphicFramePr>
        <p:xfrm>
          <a:off x="611560" y="1053356"/>
          <a:ext cx="7920880" cy="5261517"/>
        </p:xfrm>
        <a:graphic>
          <a:graphicData uri="http://schemas.openxmlformats.org/drawingml/2006/table">
            <a:tbl>
              <a:tblPr firstRow="1" bandRow="1">
                <a:tableStyleId>{5C22544A-7EE6-4342-B048-85BDC9FD1C3A}</a:tableStyleId>
              </a:tblPr>
              <a:tblGrid>
                <a:gridCol w="3479265"/>
                <a:gridCol w="4441615"/>
              </a:tblGrid>
              <a:tr h="415593">
                <a:tc>
                  <a:txBody>
                    <a:bodyPr/>
                    <a:lstStyle/>
                    <a:p>
                      <a:pPr algn="ctr"/>
                      <a:r>
                        <a:rPr lang="zh-CN" altLang="en-US" dirty="0" smtClean="0">
                          <a:solidFill>
                            <a:schemeClr val="bg1"/>
                          </a:solidFill>
                        </a:rPr>
                        <a:t>函数</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404473">
                <a:tc>
                  <a:txBody>
                    <a:bodyPr/>
                    <a:lstStyle/>
                    <a:p>
                      <a:r>
                        <a:rPr lang="en-US" altLang="zh-CN" sz="1800" kern="1200" dirty="0" err="1" smtClean="0">
                          <a:solidFill>
                            <a:schemeClr val="dk1"/>
                          </a:solidFill>
                          <a:latin typeface="+mn-lt"/>
                          <a:ea typeface="+mn-ea"/>
                          <a:cs typeface="+mn-cs"/>
                        </a:rPr>
                        <a:t>AlterAliasName</a:t>
                      </a:r>
                      <a:r>
                        <a:rPr lang="en-US" altLang="zh-CN" sz="1800" kern="1200" dirty="0" smtClean="0">
                          <a:solidFill>
                            <a:schemeClr val="dk1"/>
                          </a:solidFill>
                          <a:latin typeface="+mn-lt"/>
                          <a:ea typeface="+mn-ea"/>
                          <a:cs typeface="+mn-cs"/>
                        </a:rPr>
                        <a:t> (table, alias)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更改数据表或要素类的别名</a:t>
                      </a:r>
                      <a:endParaRPr lang="zh-CN" altLang="en-US" dirty="0"/>
                    </a:p>
                  </a:txBody>
                  <a:tcPr/>
                </a:tc>
              </a:tr>
              <a:tr h="404473">
                <a:tc>
                  <a:txBody>
                    <a:bodyPr/>
                    <a:lstStyle/>
                    <a:p>
                      <a:r>
                        <a:rPr lang="en-US" altLang="zh-CN" dirty="0" smtClean="0"/>
                        <a:t>Command (</a:t>
                      </a:r>
                      <a:r>
                        <a:rPr lang="en-US" altLang="zh-CN" dirty="0" err="1" smtClean="0"/>
                        <a:t>command_line</a:t>
                      </a:r>
                      <a:r>
                        <a:rPr lang="en-US" altLang="zh-CN"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以命令行形式运行工具</a:t>
                      </a:r>
                      <a:endParaRPr lang="zh-CN" altLang="en-US" dirty="0"/>
                    </a:p>
                  </a:txBody>
                  <a:tcPr/>
                </a:tc>
              </a:tr>
              <a:tr h="410090">
                <a:tc>
                  <a:txBody>
                    <a:bodyPr/>
                    <a:lstStyle/>
                    <a:p>
                      <a:r>
                        <a:rPr lang="en-US" altLang="zh-CN" dirty="0" err="1" smtClean="0"/>
                        <a:t>CreateObject</a:t>
                      </a:r>
                      <a:r>
                        <a:rPr lang="en-US" altLang="zh-CN" dirty="0" smtClean="0"/>
                        <a:t> (name, {options})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产生一个地处理对象</a:t>
                      </a:r>
                      <a:endParaRPr lang="zh-CN" altLang="en-US" dirty="0"/>
                    </a:p>
                  </a:txBody>
                  <a:tcPr/>
                </a:tc>
              </a:tr>
              <a:tr h="410090">
                <a:tc>
                  <a:txBody>
                    <a:bodyPr/>
                    <a:lstStyle/>
                    <a:p>
                      <a:r>
                        <a:rPr lang="en-US" altLang="zh-CN" dirty="0" err="1" smtClean="0"/>
                        <a:t>CreateRandomValueGenerator</a:t>
                      </a:r>
                      <a:r>
                        <a:rPr lang="en-US" altLang="zh-CN" dirty="0" smtClean="0"/>
                        <a:t> (seed, distribution) </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得到一个随机数产生器</a:t>
                      </a:r>
                      <a:endParaRPr lang="zh-CN" altLang="en-US" dirty="0"/>
                    </a:p>
                  </a:txBody>
                  <a:tcPr/>
                </a:tc>
              </a:tr>
              <a:tr h="460238">
                <a:tc>
                  <a:txBody>
                    <a:bodyPr/>
                    <a:lstStyle/>
                    <a:p>
                      <a:r>
                        <a:rPr lang="en-US" altLang="zh-CN" dirty="0" err="1" smtClean="0"/>
                        <a:t>AsShape</a:t>
                      </a:r>
                      <a:r>
                        <a:rPr lang="en-US" altLang="zh-CN" dirty="0" smtClean="0"/>
                        <a:t> (</a:t>
                      </a:r>
                      <a:r>
                        <a:rPr lang="en-US" altLang="zh-CN" dirty="0" err="1" smtClean="0"/>
                        <a:t>geojson_struct</a:t>
                      </a:r>
                      <a:r>
                        <a:rPr lang="en-US" altLang="zh-CN"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转换</a:t>
                      </a:r>
                      <a:r>
                        <a:rPr lang="en-US" altLang="zh-CN" dirty="0" err="1" smtClean="0"/>
                        <a:t>GeoJSON</a:t>
                      </a:r>
                      <a:r>
                        <a:rPr lang="zh-CN" altLang="en-US" dirty="0" smtClean="0"/>
                        <a:t>对象到</a:t>
                      </a:r>
                      <a:r>
                        <a:rPr lang="en-US" altLang="zh-CN" dirty="0" err="1" smtClean="0"/>
                        <a:t>ArcPy</a:t>
                      </a:r>
                      <a:r>
                        <a:rPr lang="zh-CN" altLang="en-US" dirty="0" smtClean="0"/>
                        <a:t>几何对象。</a:t>
                      </a:r>
                      <a:r>
                        <a:rPr lang="en-US" altLang="zh-CN" dirty="0" err="1" smtClean="0"/>
                        <a:t>GeoJSON</a:t>
                      </a:r>
                      <a:r>
                        <a:rPr lang="zh-CN" altLang="en-US" dirty="0" smtClean="0"/>
                        <a:t>是一种空间数据交互格式。</a:t>
                      </a:r>
                      <a:endParaRPr lang="en-US" altLang="zh-CN" dirty="0" smtClean="0"/>
                    </a:p>
                    <a:p>
                      <a:endParaRPr lang="zh-CN" altLang="en-US" dirty="0"/>
                    </a:p>
                  </a:txBody>
                  <a:tcPr/>
                </a:tc>
              </a:tr>
              <a:tr h="432048">
                <a:tc>
                  <a:txBody>
                    <a:bodyPr/>
                    <a:lstStyle/>
                    <a:p>
                      <a:r>
                        <a:rPr lang="en-US" altLang="zh-CN" dirty="0" err="1" smtClean="0"/>
                        <a:t>ListPrinterNames</a:t>
                      </a:r>
                      <a:r>
                        <a:rPr lang="zh-CN" altLang="en-US" dirty="0" smtClean="0"/>
                        <a:t>（）</a:t>
                      </a:r>
                      <a:r>
                        <a:rPr lang="en-US" altLang="zh-CN" dirty="0" smtClean="0"/>
                        <a:t> </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返回一个可访问的打印机名称列表</a:t>
                      </a:r>
                      <a:endParaRPr lang="zh-CN" altLang="en-US" dirty="0"/>
                    </a:p>
                  </a:txBody>
                  <a:tcPr/>
                </a:tc>
              </a:tr>
              <a:tr h="410090">
                <a:tc>
                  <a:txBody>
                    <a:bodyPr/>
                    <a:lstStyle/>
                    <a:p>
                      <a:r>
                        <a:rPr lang="en-US" altLang="zh-CN" dirty="0" err="1" smtClean="0"/>
                        <a:t>RefreshActiveView</a:t>
                      </a:r>
                      <a:r>
                        <a:rPr lang="zh-CN" altLang="en-US" dirty="0" smtClean="0"/>
                        <a:t>（）</a:t>
                      </a:r>
                      <a:r>
                        <a:rPr lang="en-US" altLang="zh-CN" dirty="0" smtClean="0"/>
                        <a:t> </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刷新当前地图文档的视图</a:t>
                      </a:r>
                      <a:endParaRPr lang="zh-CN" altLang="en-US" dirty="0"/>
                    </a:p>
                  </a:txBody>
                  <a:tcPr/>
                </a:tc>
              </a:tr>
              <a:tr h="410090">
                <a:tc>
                  <a:txBody>
                    <a:bodyPr/>
                    <a:lstStyle/>
                    <a:p>
                      <a:r>
                        <a:rPr lang="en-US" altLang="zh-CN" dirty="0" err="1" smtClean="0"/>
                        <a:t>RefreshCatalog</a:t>
                      </a:r>
                      <a:r>
                        <a:rPr lang="en-US" altLang="zh-CN" dirty="0" smtClean="0"/>
                        <a:t> (dataset)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刷新</a:t>
                      </a:r>
                      <a:r>
                        <a:rPr lang="en-US" altLang="zh-CN" dirty="0" smtClean="0"/>
                        <a:t>Catalog</a:t>
                      </a:r>
                      <a:r>
                        <a:rPr lang="zh-CN" altLang="en-US" dirty="0" smtClean="0"/>
                        <a:t>窗口</a:t>
                      </a:r>
                      <a:endParaRPr lang="zh-CN" altLang="en-US" dirty="0"/>
                    </a:p>
                  </a:txBody>
                  <a:tcPr/>
                </a:tc>
              </a:tr>
              <a:tr h="410090">
                <a:tc>
                  <a:txBody>
                    <a:bodyPr/>
                    <a:lstStyle/>
                    <a:p>
                      <a:r>
                        <a:rPr lang="en-US" altLang="zh-CN" dirty="0" err="1" smtClean="0"/>
                        <a:t>RefreshTOC</a:t>
                      </a:r>
                      <a:r>
                        <a:rPr lang="zh-CN" altLang="en-US" dirty="0" smtClean="0"/>
                        <a:t>（）</a:t>
                      </a:r>
                      <a:r>
                        <a:rPr lang="en-US" altLang="zh-CN" dirty="0" smtClean="0"/>
                        <a:t> </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刷新</a:t>
                      </a:r>
                      <a:r>
                        <a:rPr lang="en-US" altLang="zh-CN" dirty="0" smtClean="0"/>
                        <a:t>TOC</a:t>
                      </a:r>
                      <a:endParaRPr lang="zh-CN" altLang="en-US" dirty="0"/>
                    </a:p>
                  </a:txBody>
                  <a:tcPr/>
                </a:tc>
              </a:tr>
              <a:tr h="410090">
                <a:tc>
                  <a:txBody>
                    <a:bodyPr/>
                    <a:lstStyle/>
                    <a:p>
                      <a:r>
                        <a:rPr lang="en-US" altLang="zh-CN" dirty="0" smtClean="0"/>
                        <a:t>Usage (</a:t>
                      </a:r>
                      <a:r>
                        <a:rPr lang="en-US" altLang="zh-CN" dirty="0" err="1" smtClean="0"/>
                        <a:t>tool_name</a:t>
                      </a:r>
                      <a:r>
                        <a:rPr lang="en-US" altLang="zh-CN"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返回指定工具或函数的句法</a:t>
                      </a:r>
                      <a:endParaRPr lang="zh-CN" altLang="en-US" dirty="0"/>
                    </a:p>
                  </a:txBody>
                  <a:tcPr/>
                </a:tc>
              </a:tr>
            </a:tbl>
          </a:graphicData>
        </a:graphic>
      </p:graphicFrame>
      <p:sp>
        <p:nvSpPr>
          <p:cNvPr id="3" name="TextBox 2"/>
          <p:cNvSpPr txBox="1"/>
          <p:nvPr/>
        </p:nvSpPr>
        <p:spPr>
          <a:xfrm>
            <a:off x="3382031" y="382533"/>
            <a:ext cx="1584176" cy="461665"/>
          </a:xfrm>
          <a:prstGeom prst="rect">
            <a:avLst/>
          </a:prstGeom>
          <a:noFill/>
        </p:spPr>
        <p:txBody>
          <a:bodyPr wrap="square" rtlCol="0">
            <a:spAutoFit/>
          </a:bodyPr>
          <a:lstStyle/>
          <a:p>
            <a:r>
              <a:rPr lang="zh-CN" altLang="en-US" sz="2400" dirty="0"/>
              <a:t>通用</a:t>
            </a:r>
            <a:r>
              <a:rPr lang="zh-CN" altLang="en-US" sz="2400" dirty="0" smtClean="0"/>
              <a:t>函数</a:t>
            </a:r>
            <a:endParaRPr lang="zh-CN" altLang="en-US" sz="2400" dirty="0"/>
          </a:p>
        </p:txBody>
      </p:sp>
    </p:spTree>
    <p:extLst>
      <p:ext uri="{BB962C8B-B14F-4D97-AF65-F5344CB8AC3E}">
        <p14:creationId xmlns:p14="http://schemas.microsoft.com/office/powerpoint/2010/main" val="399246821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1084982"/>
          </a:xfrm>
        </p:spPr>
        <p:txBody>
          <a:bodyPr/>
          <a:lstStyle/>
          <a:p>
            <a:r>
              <a:rPr lang="en-US" altLang="zh-CN" dirty="0" err="1" smtClean="0">
                <a:latin typeface="华文新魏" pitchFamily="2" charset="-122"/>
                <a:ea typeface="华文新魏" pitchFamily="2" charset="-122"/>
              </a:rPr>
              <a:t>ArcPy</a:t>
            </a:r>
            <a:r>
              <a:rPr lang="zh-CN" altLang="en-US" dirty="0" smtClean="0">
                <a:latin typeface="华文新魏" pitchFamily="2" charset="-122"/>
                <a:ea typeface="华文新魏" pitchFamily="2" charset="-122"/>
              </a:rPr>
              <a:t>基本类</a:t>
            </a:r>
            <a:endParaRPr lang="zh-CN" altLang="en-US" dirty="0">
              <a:latin typeface="华文新魏" pitchFamily="2" charset="-122"/>
              <a:ea typeface="华文新魏" pitchFamily="2" charset="-122"/>
            </a:endParaRPr>
          </a:p>
        </p:txBody>
      </p:sp>
      <p:sp>
        <p:nvSpPr>
          <p:cNvPr id="3" name="内容占位符 2"/>
          <p:cNvSpPr>
            <a:spLocks noGrp="1"/>
          </p:cNvSpPr>
          <p:nvPr>
            <p:ph idx="1"/>
          </p:nvPr>
        </p:nvSpPr>
        <p:spPr/>
        <p:txBody>
          <a:bodyPr/>
          <a:lstStyle/>
          <a:p>
            <a:r>
              <a:rPr lang="en-US" altLang="zh-CN" dirty="0" err="1" smtClean="0"/>
              <a:t>ArcPy</a:t>
            </a:r>
            <a:r>
              <a:rPr lang="zh-CN" altLang="en-US" dirty="0" smtClean="0"/>
              <a:t>目前已定义了</a:t>
            </a:r>
            <a:r>
              <a:rPr lang="en-US" altLang="zh-CN" dirty="0" smtClean="0"/>
              <a:t>30</a:t>
            </a:r>
            <a:r>
              <a:rPr lang="zh-CN" altLang="en-US" dirty="0" smtClean="0"/>
              <a:t>几个基本类，包括：</a:t>
            </a:r>
            <a:endParaRPr lang="en-US" altLang="zh-CN" dirty="0" smtClean="0"/>
          </a:p>
          <a:p>
            <a:pPr lvl="1"/>
            <a:r>
              <a:rPr lang="en-US" altLang="zh-CN" dirty="0" err="1" smtClean="0"/>
              <a:t>env</a:t>
            </a:r>
            <a:endParaRPr lang="en-US" altLang="zh-CN" dirty="0" smtClean="0"/>
          </a:p>
          <a:p>
            <a:pPr lvl="1"/>
            <a:r>
              <a:rPr lang="en-US" altLang="zh-CN" dirty="0" err="1" smtClean="0"/>
              <a:t>SpatialReference</a:t>
            </a:r>
            <a:endParaRPr lang="en-US" altLang="zh-CN" dirty="0" smtClean="0"/>
          </a:p>
          <a:p>
            <a:pPr lvl="1"/>
            <a:r>
              <a:rPr lang="en-US" altLang="zh-CN" dirty="0"/>
              <a:t>Cursor </a:t>
            </a:r>
            <a:r>
              <a:rPr lang="zh-CN" altLang="en-US" dirty="0"/>
              <a:t>和</a:t>
            </a:r>
            <a:r>
              <a:rPr lang="en-US" altLang="zh-CN" dirty="0" smtClean="0"/>
              <a:t>Row</a:t>
            </a:r>
          </a:p>
          <a:p>
            <a:pPr lvl="1"/>
            <a:r>
              <a:rPr lang="zh-CN" altLang="en-US" dirty="0"/>
              <a:t>几何对象</a:t>
            </a:r>
            <a:r>
              <a:rPr lang="zh-CN" altLang="en-US" dirty="0" smtClean="0"/>
              <a:t>类（包括</a:t>
            </a:r>
            <a:r>
              <a:rPr lang="en-US" altLang="zh-CN" dirty="0" err="1"/>
              <a:t>PointGeometry</a:t>
            </a:r>
            <a:r>
              <a:rPr lang="zh-CN" altLang="en-US" dirty="0"/>
              <a:t>、</a:t>
            </a:r>
            <a:r>
              <a:rPr lang="en-US" altLang="zh-CN" dirty="0"/>
              <a:t>Multipoint</a:t>
            </a:r>
            <a:r>
              <a:rPr lang="zh-CN" altLang="en-US" dirty="0"/>
              <a:t>、</a:t>
            </a:r>
            <a:r>
              <a:rPr lang="en-US" altLang="zh-CN" dirty="0"/>
              <a:t>Polyline</a:t>
            </a:r>
            <a:r>
              <a:rPr lang="zh-CN" altLang="en-US" dirty="0"/>
              <a:t>、</a:t>
            </a:r>
            <a:r>
              <a:rPr lang="en-US" altLang="zh-CN" dirty="0"/>
              <a:t>Polygon</a:t>
            </a:r>
            <a:r>
              <a:rPr lang="zh-CN" altLang="en-US" dirty="0"/>
              <a:t>以及</a:t>
            </a:r>
            <a:r>
              <a:rPr lang="en-US" altLang="zh-CN" dirty="0" smtClean="0"/>
              <a:t>Geometry</a:t>
            </a:r>
            <a:r>
              <a:rPr lang="zh-CN" altLang="en-US" dirty="0" smtClean="0"/>
              <a:t>）</a:t>
            </a:r>
            <a:endParaRPr lang="en-US" altLang="zh-CN" dirty="0" smtClean="0"/>
          </a:p>
          <a:p>
            <a:pPr lvl="1"/>
            <a:r>
              <a:rPr lang="en-US" altLang="zh-CN" dirty="0" smtClean="0"/>
              <a:t>Raster</a:t>
            </a:r>
          </a:p>
          <a:p>
            <a:pPr lvl="1"/>
            <a:r>
              <a:rPr lang="en-US" altLang="zh-CN" dirty="0" smtClean="0"/>
              <a:t>……</a:t>
            </a:r>
          </a:p>
          <a:p>
            <a:pPr lvl="1"/>
            <a:endParaRPr lang="en-US" altLang="zh-CN" dirty="0" smtClean="0"/>
          </a:p>
          <a:p>
            <a:pPr lvl="1"/>
            <a:endParaRPr lang="zh-CN" altLang="en-US" dirty="0"/>
          </a:p>
        </p:txBody>
      </p:sp>
      <p:sp>
        <p:nvSpPr>
          <p:cNvPr id="4" name="Text Box 8"/>
          <p:cNvSpPr txBox="1">
            <a:spLocks noChangeArrowheads="1"/>
          </p:cNvSpPr>
          <p:nvPr/>
        </p:nvSpPr>
        <p:spPr bwMode="auto">
          <a:xfrm>
            <a:off x="755948" y="332656"/>
            <a:ext cx="647700" cy="9144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spcBef>
                <a:spcPct val="50000"/>
              </a:spcBef>
            </a:pPr>
            <a:r>
              <a:rPr lang="en-US" altLang="zh-CN" sz="5400" b="1" dirty="0"/>
              <a:t>2</a:t>
            </a:r>
          </a:p>
        </p:txBody>
      </p:sp>
    </p:spTree>
    <p:extLst>
      <p:ext uri="{BB962C8B-B14F-4D97-AF65-F5344CB8AC3E}">
        <p14:creationId xmlns:p14="http://schemas.microsoft.com/office/powerpoint/2010/main" val="257086419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0" y="476672"/>
            <a:ext cx="1872208" cy="720080"/>
          </a:xfrm>
          <a:solidFill>
            <a:schemeClr val="accent1">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rtlCol="0" anchor="ctr" anchorCtr="0" compatLnSpc="1">
            <a:prstTxWarp prst="textNoShape">
              <a:avLst/>
            </a:prstTxWarp>
            <a:normAutofit/>
          </a:bodyPr>
          <a:lstStyle/>
          <a:p>
            <a:r>
              <a:rPr lang="en-US" altLang="zh-CN" sz="3600" dirty="0" err="1">
                <a:ea typeface="华文新魏" pitchFamily="2" charset="-122"/>
              </a:rPr>
              <a:t>env</a:t>
            </a:r>
            <a:endParaRPr lang="zh-CN" altLang="en-US" sz="3600" dirty="0">
              <a:ea typeface="华文新魏" pitchFamily="2" charset="-122"/>
            </a:endParaRPr>
          </a:p>
        </p:txBody>
      </p:sp>
      <p:sp>
        <p:nvSpPr>
          <p:cNvPr id="3" name="内容占位符 2"/>
          <p:cNvSpPr>
            <a:spLocks noGrp="1"/>
          </p:cNvSpPr>
          <p:nvPr>
            <p:ph idx="1"/>
          </p:nvPr>
        </p:nvSpPr>
        <p:spPr/>
        <p:txBody>
          <a:bodyPr/>
          <a:lstStyle/>
          <a:p>
            <a:r>
              <a:rPr lang="en-US" altLang="zh-CN" dirty="0" err="1"/>
              <a:t>e</a:t>
            </a:r>
            <a:r>
              <a:rPr lang="en-US" altLang="zh-CN" dirty="0" err="1" smtClean="0"/>
              <a:t>nv</a:t>
            </a:r>
            <a:r>
              <a:rPr lang="zh-CN" altLang="en-US" dirty="0"/>
              <a:t>对象</a:t>
            </a:r>
            <a:r>
              <a:rPr lang="zh-CN" altLang="en-US" dirty="0" smtClean="0"/>
              <a:t>用于提取和设置环境变量值，主要的属性包括</a:t>
            </a:r>
            <a:r>
              <a:rPr lang="en-US" altLang="zh-CN" dirty="0" smtClean="0"/>
              <a:t>workspace</a:t>
            </a:r>
            <a:r>
              <a:rPr lang="zh-CN" altLang="en-US" dirty="0" smtClean="0"/>
              <a:t>、</a:t>
            </a:r>
            <a:r>
              <a:rPr lang="en-US" altLang="zh-CN" dirty="0" smtClean="0"/>
              <a:t>extent</a:t>
            </a:r>
            <a:r>
              <a:rPr lang="zh-CN" altLang="en-US" dirty="0" smtClean="0"/>
              <a:t>、</a:t>
            </a:r>
            <a:r>
              <a:rPr lang="en-US" altLang="zh-CN" dirty="0" err="1" smtClean="0"/>
              <a:t>cellSize</a:t>
            </a:r>
            <a:r>
              <a:rPr lang="zh-CN" altLang="en-US" dirty="0" smtClean="0"/>
              <a:t>等，如</a:t>
            </a:r>
            <a:r>
              <a:rPr lang="en-US" altLang="zh-CN" dirty="0" err="1"/>
              <a:t>arcpy.env.workspace</a:t>
            </a:r>
            <a:r>
              <a:rPr lang="en-US" altLang="zh-CN" dirty="0"/>
              <a:t> = </a:t>
            </a:r>
            <a:r>
              <a:rPr lang="en-US" altLang="zh-CN" dirty="0" smtClean="0"/>
              <a:t>“C:</a:t>
            </a:r>
            <a:r>
              <a:rPr lang="en-US" altLang="zh-CN" dirty="0"/>
              <a:t>\</a:t>
            </a:r>
            <a:r>
              <a:rPr lang="en-US" altLang="zh-CN" dirty="0" smtClean="0"/>
              <a:t>data“</a:t>
            </a:r>
            <a:r>
              <a:rPr lang="zh-CN" altLang="en-US" dirty="0" smtClean="0"/>
              <a:t>定义当前工作空间为</a:t>
            </a:r>
            <a:r>
              <a:rPr lang="en-US" altLang="zh-CN" dirty="0"/>
              <a:t>C:\</a:t>
            </a:r>
            <a:r>
              <a:rPr lang="en-US" altLang="zh-CN" dirty="0" smtClean="0"/>
              <a:t>data</a:t>
            </a:r>
            <a:r>
              <a:rPr lang="zh-CN" altLang="en-US" dirty="0" smtClean="0"/>
              <a:t>。</a:t>
            </a:r>
            <a:endParaRPr lang="zh-CN" altLang="en-US" dirty="0"/>
          </a:p>
        </p:txBody>
      </p:sp>
    </p:spTree>
    <p:extLst>
      <p:ext uri="{BB962C8B-B14F-4D97-AF65-F5344CB8AC3E}">
        <p14:creationId xmlns:p14="http://schemas.microsoft.com/office/powerpoint/2010/main" val="180622556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138674497"/>
              </p:ext>
            </p:extLst>
          </p:nvPr>
        </p:nvGraphicFramePr>
        <p:xfrm>
          <a:off x="539552" y="1484784"/>
          <a:ext cx="8136904" cy="3029395"/>
        </p:xfrm>
        <a:graphic>
          <a:graphicData uri="http://schemas.openxmlformats.org/drawingml/2006/table">
            <a:tbl>
              <a:tblPr firstRow="1" bandRow="1">
                <a:tableStyleId>{5C22544A-7EE6-4342-B048-85BDC9FD1C3A}</a:tableStyleId>
              </a:tblPr>
              <a:tblGrid>
                <a:gridCol w="2592288"/>
                <a:gridCol w="5544616"/>
              </a:tblGrid>
              <a:tr h="425062">
                <a:tc>
                  <a:txBody>
                    <a:bodyPr/>
                    <a:lstStyle/>
                    <a:p>
                      <a:pPr algn="ctr"/>
                      <a:r>
                        <a:rPr lang="zh-CN" altLang="en-US" dirty="0" smtClean="0">
                          <a:solidFill>
                            <a:schemeClr val="bg1"/>
                          </a:solidFill>
                        </a:rPr>
                        <a:t>属性</a:t>
                      </a:r>
                      <a:endParaRPr lang="zh-CN" altLang="en-US" dirty="0">
                        <a:solidFill>
                          <a:schemeClr val="bg1"/>
                        </a:solidFill>
                      </a:endParaRPr>
                    </a:p>
                  </a:txBody>
                  <a:tcPr/>
                </a:tc>
                <a:tc>
                  <a:txBody>
                    <a:bodyPr/>
                    <a:lstStyle/>
                    <a:p>
                      <a:pPr algn="ctr"/>
                      <a:r>
                        <a:rPr lang="zh-CN" altLang="en-US" dirty="0" smtClean="0">
                          <a:solidFill>
                            <a:schemeClr val="bg1"/>
                          </a:solidFill>
                        </a:rPr>
                        <a:t>解释</a:t>
                      </a:r>
                      <a:endParaRPr lang="zh-CN" altLang="en-US" dirty="0">
                        <a:solidFill>
                          <a:schemeClr val="bg1"/>
                        </a:solidFill>
                      </a:endParaRPr>
                    </a:p>
                  </a:txBody>
                  <a:tcPr/>
                </a:tc>
              </a:tr>
              <a:tr h="654663">
                <a:tc>
                  <a:txBody>
                    <a:bodyPr/>
                    <a:lstStyle/>
                    <a:p>
                      <a:r>
                        <a:rPr lang="en-US" altLang="zh-CN" dirty="0" smtClean="0"/>
                        <a:t>workspace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设置缺省的输入和输出路径。</a:t>
                      </a:r>
                      <a:endParaRPr lang="zh-CN" altLang="en-US" dirty="0"/>
                    </a:p>
                  </a:txBody>
                  <a:tcPr/>
                </a:tc>
              </a:tr>
              <a:tr h="413688">
                <a:tc>
                  <a:txBody>
                    <a:bodyPr/>
                    <a:lstStyle/>
                    <a:p>
                      <a:r>
                        <a:rPr lang="en-US" altLang="zh-CN" dirty="0" err="1" smtClean="0"/>
                        <a:t>overwriteOutput</a:t>
                      </a:r>
                      <a:endParaRPr lang="en-US" altLang="zh-C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设置输出是否可以覆盖已有的相同名称文件，</a:t>
                      </a:r>
                      <a:r>
                        <a:rPr lang="en-US" altLang="zh-CN" dirty="0" smtClean="0"/>
                        <a:t>True</a:t>
                      </a:r>
                      <a:r>
                        <a:rPr lang="zh-CN" altLang="en-US" dirty="0" smtClean="0"/>
                        <a:t>为可以覆盖，</a:t>
                      </a:r>
                      <a:r>
                        <a:rPr lang="en-US" altLang="zh-CN" dirty="0" smtClean="0"/>
                        <a:t>False</a:t>
                      </a:r>
                      <a:r>
                        <a:rPr lang="zh-CN" altLang="en-US" dirty="0" smtClean="0"/>
                        <a:t>为不可覆盖。</a:t>
                      </a:r>
                      <a:endParaRPr lang="zh-CN" altLang="en-US" dirty="0"/>
                    </a:p>
                  </a:txBody>
                  <a:tcPr/>
                </a:tc>
              </a:tr>
              <a:tr h="419433">
                <a:tc>
                  <a:txBody>
                    <a:bodyPr/>
                    <a:lstStyle/>
                    <a:p>
                      <a:r>
                        <a:rPr lang="en-US" altLang="zh-CN" dirty="0" smtClean="0"/>
                        <a:t>extent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设置数据处理范围。</a:t>
                      </a:r>
                      <a:endParaRPr lang="zh-CN" altLang="en-US" dirty="0"/>
                    </a:p>
                  </a:txBody>
                  <a:tcPr/>
                </a:tc>
              </a:tr>
              <a:tr h="419433">
                <a:tc>
                  <a:txBody>
                    <a:bodyPr/>
                    <a:lstStyle/>
                    <a:p>
                      <a:r>
                        <a:rPr lang="en-US" altLang="zh-CN" dirty="0" err="1" smtClean="0"/>
                        <a:t>outputCoordinateSystem</a:t>
                      </a:r>
                      <a:endParaRPr lang="en-US" altLang="zh-C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设置输出数据的坐标系统。</a:t>
                      </a:r>
                      <a:endParaRPr lang="zh-CN" altLang="en-US" dirty="0"/>
                    </a:p>
                  </a:txBody>
                  <a:tcPr/>
                </a:tc>
              </a:tr>
              <a:tr h="470724">
                <a:tc>
                  <a:txBody>
                    <a:bodyPr/>
                    <a:lstStyle/>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r>
            </a:tbl>
          </a:graphicData>
        </a:graphic>
      </p:graphicFrame>
      <p:sp>
        <p:nvSpPr>
          <p:cNvPr id="5" name="矩形 4"/>
          <p:cNvSpPr/>
          <p:nvPr/>
        </p:nvSpPr>
        <p:spPr>
          <a:xfrm>
            <a:off x="3059832" y="735087"/>
            <a:ext cx="2481449" cy="461665"/>
          </a:xfrm>
          <a:prstGeom prst="rect">
            <a:avLst/>
          </a:prstGeom>
        </p:spPr>
        <p:txBody>
          <a:bodyPr wrap="none">
            <a:spAutoFit/>
          </a:bodyPr>
          <a:lstStyle/>
          <a:p>
            <a:r>
              <a:rPr lang="en-US" altLang="zh-CN" sz="2400" dirty="0" err="1"/>
              <a:t>env</a:t>
            </a:r>
            <a:r>
              <a:rPr lang="zh-CN" altLang="en-US" sz="2400" dirty="0" smtClean="0"/>
              <a:t>对象主要属性</a:t>
            </a:r>
            <a:endParaRPr lang="zh-CN" altLang="en-US" sz="2400" dirty="0"/>
          </a:p>
        </p:txBody>
      </p:sp>
    </p:spTree>
    <p:extLst>
      <p:ext uri="{BB962C8B-B14F-4D97-AF65-F5344CB8AC3E}">
        <p14:creationId xmlns:p14="http://schemas.microsoft.com/office/powerpoint/2010/main" val="206421608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332656"/>
            <a:ext cx="4104456" cy="864096"/>
          </a:xfrm>
          <a:solidFill>
            <a:schemeClr val="accent1">
              <a:lumMod val="20000"/>
              <a:lumOff val="80000"/>
            </a:schemeClr>
          </a:solidFill>
          <a:ln>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vert="horz" wrap="square" lIns="91440" tIns="45720" rIns="91440" bIns="45720" numCol="1" rtlCol="0" anchor="ctr" anchorCtr="0" compatLnSpc="1">
            <a:prstTxWarp prst="textNoShape">
              <a:avLst/>
            </a:prstTxWarp>
            <a:normAutofit/>
          </a:bodyPr>
          <a:lstStyle/>
          <a:p>
            <a:r>
              <a:rPr lang="en-US" altLang="zh-CN" sz="3600" dirty="0" err="1">
                <a:ea typeface="华文新魏" pitchFamily="2" charset="-122"/>
              </a:rPr>
              <a:t>SpatialReference</a:t>
            </a:r>
            <a:endParaRPr lang="zh-CN" altLang="en-US" sz="3600" dirty="0">
              <a:ea typeface="华文新魏" pitchFamily="2" charset="-122"/>
            </a:endParaRPr>
          </a:p>
        </p:txBody>
      </p:sp>
      <p:sp>
        <p:nvSpPr>
          <p:cNvPr id="3" name="内容占位符 2"/>
          <p:cNvSpPr>
            <a:spLocks noGrp="1"/>
          </p:cNvSpPr>
          <p:nvPr>
            <p:ph idx="1"/>
          </p:nvPr>
        </p:nvSpPr>
        <p:spPr>
          <a:xfrm>
            <a:off x="457200" y="1700808"/>
            <a:ext cx="8229600" cy="4425355"/>
          </a:xfrm>
        </p:spPr>
        <p:txBody>
          <a:bodyPr/>
          <a:lstStyle/>
          <a:p>
            <a:r>
              <a:rPr lang="zh-CN" altLang="en-US" dirty="0" smtClean="0"/>
              <a:t>空间参照</a:t>
            </a:r>
            <a:r>
              <a:rPr lang="zh-CN" altLang="en-US" dirty="0"/>
              <a:t>包括</a:t>
            </a:r>
            <a:r>
              <a:rPr lang="zh-CN" altLang="en-US" dirty="0" smtClean="0"/>
              <a:t>空间数据的坐标系统和坐标域。</a:t>
            </a:r>
            <a:endParaRPr lang="en-US" altLang="zh-CN" dirty="0" smtClean="0"/>
          </a:p>
          <a:p>
            <a:pPr lvl="1"/>
            <a:r>
              <a:rPr lang="zh-CN" altLang="en-US" dirty="0" smtClean="0"/>
              <a:t>坐标系统包括地理坐标系统和投影坐标系统，其中，地理坐标系统又包括</a:t>
            </a:r>
            <a:r>
              <a:rPr lang="en-US" altLang="zh-CN" dirty="0" smtClean="0"/>
              <a:t>Datum</a:t>
            </a:r>
            <a:r>
              <a:rPr lang="zh-CN" altLang="en-US" dirty="0" smtClean="0"/>
              <a:t>（大地测量基准，定义了地球椭球体的长半轴、短半轴、扁率等参数）、初始子午线和角度单位；投影坐标系统又包括投影类型、投影参数、单位等）。</a:t>
            </a:r>
            <a:endParaRPr lang="en-US" altLang="zh-CN" dirty="0" smtClean="0"/>
          </a:p>
        </p:txBody>
      </p:sp>
    </p:spTree>
    <p:extLst>
      <p:ext uri="{BB962C8B-B14F-4D97-AF65-F5344CB8AC3E}">
        <p14:creationId xmlns:p14="http://schemas.microsoft.com/office/powerpoint/2010/main" val="20627463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1"/>
            <a:r>
              <a:rPr lang="zh-CN" altLang="en-US" dirty="0"/>
              <a:t>域是指空间数据的范围及精度，对</a:t>
            </a:r>
            <a:r>
              <a:rPr lang="en-US" altLang="zh-CN" dirty="0"/>
              <a:t>x</a:t>
            </a:r>
            <a:r>
              <a:rPr lang="zh-CN" altLang="en-US" dirty="0"/>
              <a:t>、</a:t>
            </a:r>
            <a:r>
              <a:rPr lang="en-US" altLang="zh-CN" dirty="0"/>
              <a:t>y</a:t>
            </a:r>
            <a:r>
              <a:rPr lang="zh-CN" altLang="en-US" dirty="0"/>
              <a:t>、</a:t>
            </a:r>
            <a:r>
              <a:rPr lang="en-US" altLang="zh-CN" dirty="0"/>
              <a:t>m</a:t>
            </a:r>
            <a:r>
              <a:rPr lang="zh-CN" altLang="en-US" dirty="0"/>
              <a:t>和</a:t>
            </a:r>
            <a:r>
              <a:rPr lang="en-US" altLang="zh-CN" dirty="0"/>
              <a:t>z</a:t>
            </a:r>
            <a:r>
              <a:rPr lang="zh-CN" altLang="en-US" dirty="0"/>
              <a:t>，可以定义不同的域。域只能在数据库中定义，</a:t>
            </a:r>
            <a:r>
              <a:rPr lang="en-US" altLang="zh-CN" dirty="0" err="1"/>
              <a:t>shapefile</a:t>
            </a:r>
            <a:r>
              <a:rPr lang="zh-CN" altLang="en-US" dirty="0"/>
              <a:t>不支持域。</a:t>
            </a:r>
          </a:p>
          <a:p>
            <a:endParaRPr lang="zh-CN" altLang="en-US" dirty="0"/>
          </a:p>
        </p:txBody>
      </p:sp>
    </p:spTree>
    <p:extLst>
      <p:ext uri="{BB962C8B-B14F-4D97-AF65-F5344CB8AC3E}">
        <p14:creationId xmlns:p14="http://schemas.microsoft.com/office/powerpoint/2010/main" val="10904938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IS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5.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0F63DEBF-C920-47FD-9CB8-41EF447E0536}">
  <ds:schemaRefs>
    <ds:schemaRef ds:uri="ESRI.ArcGIS.Mapping.OfficeIntegration.PowerPointInfo"/>
  </ds:schemaRefs>
</ds:datastoreItem>
</file>

<file path=customXml/itemProps2.xml><?xml version="1.0" encoding="utf-8"?>
<ds:datastoreItem xmlns:ds="http://schemas.openxmlformats.org/officeDocument/2006/customXml" ds:itemID="{0BCB26E5-3B47-48DA-8587-E5D233B8DE21}">
  <ds:schemaRefs>
    <ds:schemaRef ds:uri="ESRI.ArcGIS.Mapping.OfficeIntegration.PowerPointInfo"/>
  </ds:schemaRefs>
</ds:datastoreItem>
</file>

<file path=customXml/itemProps3.xml><?xml version="1.0" encoding="utf-8"?>
<ds:datastoreItem xmlns:ds="http://schemas.openxmlformats.org/officeDocument/2006/customXml" ds:itemID="{4ECEEED7-23A0-4C03-BD91-96AFFE4CFE1F}">
  <ds:schemaRefs>
    <ds:schemaRef ds:uri="ESRI.ArcGIS.Mapping.OfficeIntegration.PowerPointInfo"/>
  </ds:schemaRefs>
</ds:datastoreItem>
</file>

<file path=customXml/itemProps4.xml><?xml version="1.0" encoding="utf-8"?>
<ds:datastoreItem xmlns:ds="http://schemas.openxmlformats.org/officeDocument/2006/customXml" ds:itemID="{4BD2BAF0-F623-45D8-ABB8-5E69CA3B41F5}">
  <ds:schemaRefs>
    <ds:schemaRef ds:uri="ESRI.ArcGIS.Mapping.OfficeIntegration.PowerPointInfo"/>
  </ds:schemaRefs>
</ds:datastoreItem>
</file>

<file path=customXml/itemProps5.xml><?xml version="1.0" encoding="utf-8"?>
<ds:datastoreItem xmlns:ds="http://schemas.openxmlformats.org/officeDocument/2006/customXml" ds:itemID="{635B246B-CE57-404F-8201-D60E28B85B87}">
  <ds:schemaRefs>
    <ds:schemaRef ds:uri="ESRI.ArcGIS.Mapping.OfficeIntegration.PowerPointInfo"/>
  </ds:schemaRefs>
</ds:datastoreItem>
</file>

<file path=customXml/itemProps6.xml><?xml version="1.0" encoding="utf-8"?>
<ds:datastoreItem xmlns:ds="http://schemas.openxmlformats.org/officeDocument/2006/customXml" ds:itemID="{DFAA1213-A223-4C8E-A417-73B91AC1A111}">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空间数据可视化</Template>
  <TotalTime>30875</TotalTime>
  <Words>24240</Words>
  <Application>Microsoft Office PowerPoint</Application>
  <PresentationFormat>全屏显示(4:3)</PresentationFormat>
  <Paragraphs>2784</Paragraphs>
  <Slides>418</Slides>
  <Notes>7</Notes>
  <HiddenSlides>0</HiddenSlides>
  <MMClips>0</MMClips>
  <ScaleCrop>false</ScaleCrop>
  <HeadingPairs>
    <vt:vector size="4" baseType="variant">
      <vt:variant>
        <vt:lpstr>主题</vt:lpstr>
      </vt:variant>
      <vt:variant>
        <vt:i4>5</vt:i4>
      </vt:variant>
      <vt:variant>
        <vt:lpstr>幻灯片标题</vt:lpstr>
      </vt:variant>
      <vt:variant>
        <vt:i4>418</vt:i4>
      </vt:variant>
    </vt:vector>
  </HeadingPairs>
  <TitlesOfParts>
    <vt:vector size="423" baseType="lpstr">
      <vt:lpstr>聚合</vt:lpstr>
      <vt:lpstr>默认设计模板</vt:lpstr>
      <vt:lpstr>GIS3</vt:lpstr>
      <vt:lpstr>1_聚合</vt:lpstr>
      <vt:lpstr>1_默认设计模板</vt:lpstr>
      <vt:lpstr>ArcPy介绍</vt:lpstr>
      <vt:lpstr>PowerPoint 演示文稿</vt:lpstr>
      <vt:lpstr>ArcGIS概述</vt:lpstr>
      <vt:lpstr>PowerPoint 演示文稿</vt:lpstr>
      <vt:lpstr>PowerPoint 演示文稿</vt:lpstr>
      <vt:lpstr>PowerPoint 演示文稿</vt:lpstr>
      <vt:lpstr>PowerPoint 演示文稿</vt:lpstr>
      <vt:lpstr>ArcMap</vt:lpstr>
      <vt:lpstr>PowerPoint 演示文稿</vt:lpstr>
      <vt:lpstr>ArcCatalog</vt:lpstr>
      <vt:lpstr>PowerPoint 演示文稿</vt:lpstr>
      <vt:lpstr>ArcScene和ArcGlobe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什么是ArcPy</vt:lpstr>
      <vt:lpstr>PowerPoint 演示文稿</vt:lpstr>
      <vt:lpstr>PowerPoint 演示文稿</vt:lpstr>
      <vt:lpstr>PowerPoint 演示文稿</vt:lpstr>
      <vt:lpstr>PowerPoint 演示文稿</vt:lpstr>
      <vt:lpstr>利用ArcPy运行工具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ArcPy基本函数</vt:lpstr>
      <vt:lpstr>PowerPoint 演示文稿</vt:lpstr>
      <vt:lpstr>PowerPoint 演示文稿</vt:lpstr>
      <vt:lpstr>环境变量函数</vt:lpstr>
      <vt:lpstr>PowerPoint 演示文稿</vt:lpstr>
      <vt:lpstr>PowerPoint 演示文稿</vt:lpstr>
      <vt:lpstr>PowerPoint 演示文稿</vt:lpstr>
      <vt:lpstr>PowerPoint 演示文稿</vt:lpstr>
      <vt:lpstr>通用数据函数</vt:lpstr>
      <vt:lpstr>PowerPoint 演示文稿</vt:lpstr>
      <vt:lpstr>PowerPoint 演示文稿</vt:lpstr>
      <vt:lpstr>PowerPoint 演示文稿</vt:lpstr>
      <vt:lpstr>数据列表函数</vt:lpstr>
      <vt:lpstr>PowerPoint 演示文稿</vt:lpstr>
      <vt:lpstr>PowerPoint 演示文稿</vt:lpstr>
      <vt:lpstr>PowerPoint 演示文稿</vt:lpstr>
      <vt:lpstr>PowerPoint 演示文稿</vt:lpstr>
      <vt:lpstr>PowerPoint 演示文稿</vt:lpstr>
      <vt:lpstr>描述数据函数</vt:lpstr>
      <vt:lpstr>PowerPoint 演示文稿</vt:lpstr>
      <vt:lpstr>PowerPoint 演示文稿</vt:lpstr>
      <vt:lpstr>PowerPoint 演示文稿</vt:lpstr>
      <vt:lpstr>PowerPoint 演示文稿</vt:lpstr>
      <vt:lpstr>PowerPoint 演示文稿</vt:lpstr>
      <vt:lpstr>PowerPoint 演示文稿</vt:lpstr>
      <vt:lpstr>cursor函数</vt:lpstr>
      <vt:lpstr>PowerPoint 演示文稿</vt:lpstr>
      <vt:lpstr>PowerPoint 演示文稿</vt:lpstr>
      <vt:lpstr>栅格函数</vt:lpstr>
      <vt:lpstr>PowerPoint 演示文稿</vt:lpstr>
      <vt:lpstr>PowerPoint 演示文稿</vt:lpstr>
      <vt:lpstr>工具参数函数</vt:lpstr>
      <vt:lpstr>PowerPoint 演示文稿</vt:lpstr>
      <vt:lpstr>PowerPoint 演示文稿</vt:lpstr>
      <vt:lpstr>PowerPoint 演示文稿</vt:lpstr>
      <vt:lpstr>PowerPoint 演示文稿</vt:lpstr>
      <vt:lpstr>PowerPoint 演示文稿</vt:lpstr>
      <vt:lpstr>PowerPoint 演示文稿</vt:lpstr>
      <vt:lpstr>工具和工具箱函数</vt:lpstr>
      <vt:lpstr>PowerPoint 演示文稿</vt:lpstr>
      <vt:lpstr>PowerPoint 演示文稿</vt:lpstr>
      <vt:lpstr>信息和错误处理函数</vt:lpstr>
      <vt:lpstr>PowerPoint 演示文稿</vt:lpstr>
      <vt:lpstr>PowerPoint 演示文稿</vt:lpstr>
      <vt:lpstr>PowerPoint 演示文稿</vt:lpstr>
      <vt:lpstr>PowerPoint 演示文稿</vt:lpstr>
      <vt:lpstr>PowerPoint 演示文稿</vt:lpstr>
      <vt:lpstr>进程框函数</vt:lpstr>
      <vt:lpstr>PowerPoint 演示文稿</vt:lpstr>
      <vt:lpstr>PowerPoint 演示文稿</vt:lpstr>
      <vt:lpstr>PowerPoint 演示文稿</vt:lpstr>
      <vt:lpstr>通用函数</vt:lpstr>
      <vt:lpstr>PowerPoint 演示文稿</vt:lpstr>
      <vt:lpstr>ArcPy基本类</vt:lpstr>
      <vt:lpstr>env</vt:lpstr>
      <vt:lpstr>PowerPoint 演示文稿</vt:lpstr>
      <vt:lpstr>SpatialReference</vt:lpstr>
      <vt:lpstr>PowerPoint 演示文稿</vt:lpstr>
      <vt:lpstr>PowerPoint 演示文稿</vt:lpstr>
      <vt:lpstr>PowerPoint 演示文稿</vt:lpstr>
      <vt:lpstr>PowerPoint 演示文稿</vt:lpstr>
      <vt:lpstr>Cursor和Row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几何对象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Raster</vt:lpstr>
      <vt:lpstr>PowerPoint 演示文稿</vt:lpstr>
      <vt:lpstr>PowerPoint 演示文稿</vt:lpstr>
      <vt:lpstr>PowerPoint 演示文稿</vt:lpstr>
      <vt:lpstr>extent</vt:lpstr>
      <vt:lpstr>PowerPoint 演示文稿</vt:lpstr>
      <vt:lpstr>PowerPoint 演示文稿</vt:lpstr>
      <vt:lpstr>PowerPoint 演示文稿</vt:lpstr>
      <vt:lpstr>PowerPoint 演示文稿</vt:lpstr>
      <vt:lpstr>Field</vt:lpstr>
      <vt:lpstr>PowerPoint 演示文稿</vt:lpstr>
      <vt:lpstr>PowerPoint 演示文稿</vt:lpstr>
      <vt:lpstr>Graph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Result</vt:lpstr>
      <vt:lpstr>PowerPoint 演示文稿</vt:lpstr>
      <vt:lpstr>PowerPoint 演示文稿</vt:lpstr>
      <vt:lpstr>PowerPoint 演示文稿</vt:lpstr>
      <vt:lpstr>数据访问模块</vt:lpstr>
      <vt:lpstr>PowerPoint 演示文稿</vt:lpstr>
      <vt:lpstr>PowerPoint 演示文稿</vt:lpstr>
      <vt:lpstr>PowerPoint 演示文稿</vt:lpstr>
      <vt:lpstr>PowerPoint 演示文稿</vt:lpstr>
      <vt:lpstr>PowerPoint 演示文稿</vt:lpstr>
      <vt:lpstr>PowerPoint 演示文稿</vt:lpstr>
      <vt:lpstr>制图模块</vt:lpstr>
      <vt:lpstr>基本概念</vt:lpstr>
      <vt:lpstr>PowerPoint 演示文稿</vt:lpstr>
      <vt:lpstr>PowerPoint 演示文稿</vt:lpstr>
      <vt:lpstr>PowerPoint 演示文稿</vt:lpstr>
      <vt:lpstr>PowerPoint 演示文稿</vt:lpstr>
      <vt:lpstr>PowerPoint 演示文稿</vt:lpstr>
      <vt:lpstr>PowerPoint 演示文稿</vt:lpstr>
      <vt:lpstr>制图模块中的函数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制图模块中的类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空间分析模块</vt:lpstr>
      <vt:lpstr>PowerPoint 演示文稿</vt:lpstr>
      <vt:lpstr>基本概念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栅格数据的代数操作</vt:lpstr>
      <vt:lpstr>PowerPoint 演示文稿</vt:lpstr>
      <vt:lpstr>PowerPoint 演示文稿</vt:lpstr>
      <vt:lpstr>PowerPoint 演示文稿</vt:lpstr>
      <vt:lpstr>PowerPoint 演示文稿</vt:lpstr>
      <vt:lpstr>相关参数及对应的类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批处理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构建工作流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创建新工具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什么是add-in？</vt:lpstr>
      <vt:lpstr>PowerPoint 演示文稿</vt:lpstr>
      <vt:lpstr>PowerPoint 演示文稿</vt:lpstr>
      <vt:lpstr>PowerPoint 演示文稿</vt:lpstr>
      <vt:lpstr>PowerPoint 演示文稿</vt:lpstr>
      <vt:lpstr>PowerPoint 演示文稿</vt:lpstr>
      <vt:lpstr>PowerPoint 演示文稿</vt:lpstr>
      <vt:lpstr>如何构建Python Add-In？</vt:lpstr>
      <vt:lpstr>构建python add-in框架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编写python程序</vt:lpstr>
      <vt:lpstr>PowerPoint 演示文稿</vt:lpstr>
      <vt:lpstr>文件打包</vt:lpstr>
      <vt:lpstr>Add-in安装与测试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Python add-in类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pythonaddins模块 </vt:lpstr>
      <vt:lpstr>PowerPoint 演示文稿</vt:lpstr>
      <vt:lpstr>add-in编辑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jpwu</dc:creator>
  <cp:lastModifiedBy>wjp</cp:lastModifiedBy>
  <cp:revision>996</cp:revision>
  <dcterms:created xsi:type="dcterms:W3CDTF">2012-01-01T14:14:36Z</dcterms:created>
  <dcterms:modified xsi:type="dcterms:W3CDTF">2014-06-08T13:35:22Z</dcterms:modified>
</cp:coreProperties>
</file>